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2" r:id="rId2"/>
    <p:sldId id="284" r:id="rId3"/>
    <p:sldId id="321" r:id="rId4"/>
    <p:sldId id="323" r:id="rId5"/>
    <p:sldId id="307" r:id="rId6"/>
    <p:sldId id="324" r:id="rId7"/>
    <p:sldId id="330" r:id="rId8"/>
    <p:sldId id="309" r:id="rId9"/>
    <p:sldId id="325" r:id="rId10"/>
    <p:sldId id="326" r:id="rId11"/>
    <p:sldId id="327" r:id="rId12"/>
    <p:sldId id="328" r:id="rId13"/>
    <p:sldId id="329" r:id="rId14"/>
    <p:sldId id="315" r:id="rId15"/>
    <p:sldId id="292" r:id="rId16"/>
    <p:sldId id="295" r:id="rId17"/>
    <p:sldId id="294" r:id="rId18"/>
    <p:sldId id="331" r:id="rId19"/>
    <p:sldId id="318" r:id="rId20"/>
    <p:sldId id="297" r:id="rId21"/>
    <p:sldId id="310" r:id="rId22"/>
    <p:sldId id="332" r:id="rId23"/>
    <p:sldId id="335" r:id="rId24"/>
    <p:sldId id="320" r:id="rId25"/>
    <p:sldId id="333" r:id="rId26"/>
    <p:sldId id="334" r:id="rId2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E57"/>
    <a:srgbClr val="49AED2"/>
    <a:srgbClr val="81DEFF"/>
    <a:srgbClr val="16AC94"/>
    <a:srgbClr val="BFF7EE"/>
    <a:srgbClr val="202C70"/>
    <a:srgbClr val="C1EFFF"/>
    <a:srgbClr val="B3C225"/>
    <a:srgbClr val="F7FFAB"/>
    <a:srgbClr val="D34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8"/>
    <p:restoredTop sz="83166" autoAdjust="0"/>
  </p:normalViewPr>
  <p:slideViewPr>
    <p:cSldViewPr snapToGrid="0" snapToObjects="1">
      <p:cViewPr varScale="1">
        <p:scale>
          <a:sx n="68" d="100"/>
          <a:sy n="68" d="100"/>
        </p:scale>
        <p:origin x="12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3C16012A-B6B8-1B4B-B3DE-BFA740C7AFD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E6BE8983-6ADB-074C-82EC-D9C11D0F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service.direct.gov.uk/job-profiles/hom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service.direct.gov.uk/job-profiles/hom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3037" indent="-243037">
              <a:buAutoNum type="arabicParenR"/>
            </a:pPr>
            <a:r>
              <a:rPr lang="en-GB" dirty="0"/>
              <a:t>https://www.thecdi.net/New-Career-Development-Framework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6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https://www.youtube.com/watch?v=I5KyXKre9So</a:t>
            </a:r>
          </a:p>
          <a:p>
            <a:r>
              <a:rPr lang="en-GB" b="1" dirty="0"/>
              <a:t>SafeShare Video Link: </a:t>
            </a:r>
            <a:r>
              <a:rPr lang="en-GB" b="0" dirty="0"/>
              <a:t>https://safeshare.tv/x/I5KyXKre9So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NELEP 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1" dirty="0"/>
              <a:t>https://www.jobs.nhs.uk/advice/intro.html</a:t>
            </a:r>
          </a:p>
          <a:p>
            <a:pPr marL="228600" indent="-228600">
              <a:buAutoNum type="arabicParenR"/>
            </a:pPr>
            <a:r>
              <a:rPr lang="en-GB" b="1" dirty="0"/>
              <a:t>https://www.life.org.uk/about</a:t>
            </a:r>
          </a:p>
          <a:p>
            <a:pPr marL="228600" indent="-228600">
              <a:buAutoNum type="arabicParenR"/>
            </a:pPr>
            <a:r>
              <a:rPr lang="en-GB" b="1" dirty="0"/>
              <a:t>https://jobs.life.org.uk/</a:t>
            </a:r>
          </a:p>
          <a:p>
            <a:pPr marL="228600" indent="-228600">
              <a:buAutoNum type="arabicParenR"/>
            </a:pPr>
            <a:endParaRPr lang="en-GB" b="1" dirty="0"/>
          </a:p>
          <a:p>
            <a:pPr marL="230017" indent="-230017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Note: </a:t>
            </a:r>
            <a:r>
              <a:rPr lang="en-GB" b="0" dirty="0"/>
              <a:t>Many North East schools use </a:t>
            </a:r>
            <a:r>
              <a:rPr lang="en-GB" b="0" dirty="0">
                <a:solidFill>
                  <a:schemeClr val="accent1"/>
                </a:solidFill>
              </a:rPr>
              <a:t>https://www.skillsbuilder.org/ </a:t>
            </a:r>
            <a:r>
              <a:rPr lang="en-GB" b="0" dirty="0"/>
              <a:t>to support this area of the curriculum.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5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r>
              <a:rPr lang="en-GB" b="0" dirty="0"/>
              <a:t>1) 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3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</a:t>
            </a:r>
            <a:r>
              <a:rPr lang="en-GB" b="0" dirty="0"/>
              <a:t>: https://www.youtube.com/watch?v=d_ssJV_XfjQ&amp;feature=emb_logo</a:t>
            </a:r>
          </a:p>
          <a:p>
            <a:r>
              <a:rPr lang="en-GB" b="1" dirty="0"/>
              <a:t>SafeShare Video Link</a:t>
            </a:r>
            <a:r>
              <a:rPr lang="en-GB" b="0" dirty="0"/>
              <a:t>: https://safeshare.tv/x/d_ssJV_XfjQ</a:t>
            </a:r>
          </a:p>
          <a:p>
            <a:endParaRPr lang="en-GB" b="0" dirty="0"/>
          </a:p>
          <a:p>
            <a:r>
              <a:rPr lang="en-GB" b="1" dirty="0"/>
              <a:t>Images</a:t>
            </a:r>
          </a:p>
          <a:p>
            <a:pPr marL="243037" indent="-243037">
              <a:buAutoNum type="arabicParenR"/>
            </a:pPr>
            <a:r>
              <a:rPr lang="en-GB" b="0" dirty="0"/>
              <a:t>Via video</a:t>
            </a:r>
          </a:p>
          <a:p>
            <a:endParaRPr lang="en-GB" b="0" dirty="0"/>
          </a:p>
          <a:p>
            <a:r>
              <a:rPr lang="en-GB" b="1" dirty="0"/>
              <a:t>References</a:t>
            </a:r>
          </a:p>
          <a:p>
            <a:pPr marL="228600" indent="-228600" defTabSz="920069">
              <a:buAutoNum type="arabicParenR"/>
              <a:defRPr/>
            </a:pPr>
            <a:r>
              <a:rPr lang="en-GB" b="0" dirty="0"/>
              <a:t>https://www.prospects.ac.uk/careers-advice/getting-a-job/skills-shortages-and-covid-19</a:t>
            </a:r>
            <a:endParaRPr lang="en-GB" b="0" dirty="0">
              <a:solidFill>
                <a:schemeClr val="tx1"/>
              </a:solidFill>
              <a:latin typeface="+mn-lt"/>
            </a:endParaRPr>
          </a:p>
          <a:p>
            <a:pPr marL="228600" indent="-228600" defTabSz="920069">
              <a:buAutoNum type="arabicParenR"/>
              <a:defRPr/>
            </a:pP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https://dictionary.cambridge.org/dictionary/english/transition</a:t>
            </a:r>
          </a:p>
          <a:p>
            <a:pPr marL="228600" indent="-228600" defTabSz="920069">
              <a:buAutoNum type="arabicParenR"/>
              <a:defRPr/>
            </a:pPr>
            <a:r>
              <a:rPr lang="en-GB" dirty="0">
                <a:solidFill>
                  <a:srgbClr val="000000"/>
                </a:solidFill>
                <a:latin typeface="Open Sans" panose="020B0606030504020204" pitchFamily="34" charset="0"/>
              </a:rPr>
              <a:t>https://www.youtube.com/watch?v=d_ssJV_XfjQ&amp;feature=emb_logo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  <a:endParaRPr lang="en-GB" b="0" dirty="0"/>
          </a:p>
          <a:p>
            <a:pPr marL="256792" indent="-256792">
              <a:buAutoNum type="arabicParenR"/>
            </a:pPr>
            <a:r>
              <a:rPr lang="en-GB" b="0" dirty="0"/>
              <a:t>https://dictionary.cambridge.org/dictionary/english/sector</a:t>
            </a:r>
          </a:p>
          <a:p>
            <a:pPr marL="256792" indent="-256792">
              <a:buAutoNum type="arabicParenR"/>
            </a:pPr>
            <a:r>
              <a:rPr lang="en-GB" b="0" dirty="0"/>
              <a:t>https://dictionary.cambridge.org/dictionary/english/employability</a:t>
            </a:r>
          </a:p>
          <a:p>
            <a:pPr marL="256792" indent="-256792">
              <a:buAutoNum type="arabicParenR"/>
            </a:pPr>
            <a:r>
              <a:rPr lang="en-GB" dirty="0"/>
              <a:t>https://dictionary.cambridge.org/dictionary/english/career</a:t>
            </a:r>
          </a:p>
          <a:p>
            <a:pPr marL="256792" indent="-256792">
              <a:buAutoNum type="arabicParenR"/>
            </a:pPr>
            <a:r>
              <a:rPr lang="en-GB" dirty="0"/>
              <a:t>https://dictionary.cambridge.org/dictionary/english/labour-market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5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https://www.youtube.com/watch?v=_BisOOPk7xw</a:t>
            </a:r>
          </a:p>
          <a:p>
            <a:r>
              <a:rPr lang="en-GB" b="1" dirty="0"/>
              <a:t>SafeShare Video Link: </a:t>
            </a:r>
            <a:r>
              <a:rPr lang="en-GB" b="0" dirty="0"/>
              <a:t>https://safeshare.tv/x/_BisOOPk7xw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43037" indent="-24303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https://www.youtube.com/channel/UCPwftEor7g8nOg6cu-R0KXw (University of Exeter)</a:t>
            </a:r>
          </a:p>
          <a:p>
            <a:pPr marL="230017" indent="-230017">
              <a:buAutoNum type="arabicParenR"/>
            </a:pPr>
            <a:r>
              <a:rPr lang="en-GB" dirty="0">
                <a:hlinkClick r:id="rId3"/>
              </a:rPr>
              <a:t>https://nationalcareersservice.direct.gov.uk/job-profiles/home</a:t>
            </a:r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00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https://www.youtube.com/watch?v=_BisOOPk7xw</a:t>
            </a:r>
          </a:p>
          <a:p>
            <a:r>
              <a:rPr lang="en-GB" b="1" dirty="0"/>
              <a:t>SafeShare Video Link: </a:t>
            </a:r>
            <a:r>
              <a:rPr lang="en-GB" b="0" dirty="0"/>
              <a:t>https://safeshare.tv/x/_BisOOPk7xw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43037" indent="-24303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https://www.youtube.com/channel/UCPwftEor7g8nOg6cu-R0KXw (University of Exeter)</a:t>
            </a:r>
          </a:p>
          <a:p>
            <a:pPr marL="230017" indent="-230017">
              <a:buAutoNum type="arabicParenR"/>
            </a:pPr>
            <a:r>
              <a:rPr lang="en-GB" dirty="0">
                <a:hlinkClick r:id="rId3"/>
              </a:rPr>
              <a:t>https://nationalcareersservice.direct.gov.uk/job-profiles/home</a:t>
            </a:r>
            <a:endParaRPr lang="en-GB" dirty="0"/>
          </a:p>
          <a:p>
            <a:pPr marL="230017" indent="-230017">
              <a:buAutoNum type="arabicParenR"/>
            </a:pPr>
            <a:r>
              <a:rPr lang="en-GB" dirty="0"/>
              <a:t>https://nationalcareers.service.gov.uk/contact-us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9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notes:</a:t>
            </a:r>
          </a:p>
          <a:p>
            <a:r>
              <a:rPr lang="en-GB" b="0" dirty="0"/>
              <a:t>Wearing the correct/appropriate clothing</a:t>
            </a:r>
          </a:p>
          <a:p>
            <a:r>
              <a:rPr lang="en-GB" b="0" dirty="0"/>
              <a:t>Timekeeping</a:t>
            </a:r>
          </a:p>
          <a:p>
            <a:r>
              <a:rPr lang="en-GB" b="0" dirty="0"/>
              <a:t>Good skills to fit the job</a:t>
            </a:r>
          </a:p>
          <a:p>
            <a:r>
              <a:rPr lang="en-GB" b="0" dirty="0"/>
              <a:t>Digital skills/literacy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43037" indent="-243037">
              <a:buAutoNum type="arabicParenR"/>
            </a:pPr>
            <a:r>
              <a:rPr lang="en-GB" b="0" dirty="0" err="1"/>
              <a:t>Unsplash</a:t>
            </a:r>
            <a:r>
              <a:rPr lang="en-GB" b="0" dirty="0"/>
              <a:t> 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https://dictionary.cambridge.org/dictionary/english/employer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https://dictionary.cambridge.org/dictionary/english/employee</a:t>
            </a:r>
          </a:p>
          <a:p>
            <a:pPr marL="230017" indent="-230017">
              <a:buAutoNum type="arabicParenR"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0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Teacher notes:</a:t>
            </a:r>
          </a:p>
          <a:p>
            <a:r>
              <a:rPr lang="en-GB" b="0" dirty="0"/>
              <a:t>Health and safety</a:t>
            </a:r>
          </a:p>
          <a:p>
            <a:r>
              <a:rPr lang="en-GB" b="0" dirty="0"/>
              <a:t>A positive/healthy environment</a:t>
            </a:r>
          </a:p>
          <a:p>
            <a:r>
              <a:rPr lang="en-GB" b="0" dirty="0"/>
              <a:t>Clear holidays and working hours</a:t>
            </a:r>
          </a:p>
          <a:p>
            <a:r>
              <a:rPr lang="en-GB" b="0" dirty="0"/>
              <a:t>Fair/clear practices and policies</a:t>
            </a:r>
          </a:p>
          <a:p>
            <a:r>
              <a:rPr lang="en-GB" b="1" dirty="0"/>
              <a:t>Images</a:t>
            </a:r>
          </a:p>
          <a:p>
            <a:pPr marL="243037" indent="-243037">
              <a:buAutoNum type="arabicParenR"/>
            </a:pPr>
            <a:r>
              <a:rPr lang="en-GB" b="0" dirty="0" err="1"/>
              <a:t>Unsplash</a:t>
            </a:r>
            <a:r>
              <a:rPr lang="en-GB" b="0" dirty="0"/>
              <a:t> 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https://dictionary.cambridge.org/dictionary/english/employer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https://dictionary.cambridge.org/dictionary/english/employee</a:t>
            </a:r>
          </a:p>
          <a:p>
            <a:pPr marL="230017" indent="-230017">
              <a:buAutoNum type="arabicParenR"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01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https://icould.com/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https://careers.startprofile.com/page/home-page</a:t>
            </a:r>
          </a:p>
          <a:p>
            <a:pPr marL="228600" indent="-228600">
              <a:buAutoNum type="arabicParenR"/>
            </a:pPr>
            <a:r>
              <a:rPr lang="en-GB" b="0" dirty="0"/>
              <a:t>https://nationalcareers.service.gov.uk/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North East LEP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http://www.lmiforall.org.uk/explore_lmi/</a:t>
            </a:r>
          </a:p>
          <a:p>
            <a:pPr marL="230017" indent="-230017">
              <a:buAutoNum type="arabicParenR"/>
            </a:pPr>
            <a:r>
              <a:rPr lang="en-GB" dirty="0"/>
              <a:t>https://www.lmiforall.org.uk/explore_lmi/learning-units/what-is-lmi/ - </a:t>
            </a:r>
            <a:r>
              <a:rPr lang="en-GB" b="1" dirty="0"/>
              <a:t>There is a YouTube video explaining LMI if needed on this page.  </a:t>
            </a:r>
          </a:p>
          <a:p>
            <a:pPr marL="230017" indent="-230017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North East LEP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http://www.lmiforall.org.uk/explore_lmi/</a:t>
            </a:r>
          </a:p>
          <a:p>
            <a:pPr marL="230017" indent="-230017">
              <a:buAutoNum type="arabicParenR"/>
            </a:pPr>
            <a:r>
              <a:rPr lang="en-GB" dirty="0"/>
              <a:t>https://www.lmiforall.org.uk/explore_lmi/learning-units/what-is-lmi/ - </a:t>
            </a:r>
            <a:r>
              <a:rPr lang="en-GB" b="1" dirty="0"/>
              <a:t>There is a YouTube video explaining LMI if needed on this page.  </a:t>
            </a:r>
          </a:p>
          <a:p>
            <a:pPr marL="230017" indent="-230017">
              <a:buAutoNum type="arabicParenR"/>
            </a:pPr>
            <a:endParaRPr lang="en-GB" b="1" dirty="0"/>
          </a:p>
          <a:p>
            <a:pPr marL="230017" indent="-230017">
              <a:buAutoNum type="arabicParenR"/>
            </a:pPr>
            <a:endParaRPr lang="en-GB" dirty="0"/>
          </a:p>
          <a:p>
            <a:pPr marL="230017" indent="-230017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r>
              <a:rPr lang="en-GB" b="1" dirty="0"/>
              <a:t>There are four Universities in the North East LEP and one in Tees Valley</a:t>
            </a:r>
          </a:p>
          <a:p>
            <a:r>
              <a:rPr lang="en-GB" b="1" dirty="0"/>
              <a:t>There are nine Further Education colleges and two sixth forms</a:t>
            </a:r>
          </a:p>
          <a:p>
            <a:r>
              <a:rPr lang="en-GB" b="1" dirty="0"/>
              <a:t>There are over 240 secondaries including SEND, PRU and Alternative Provision</a:t>
            </a:r>
          </a:p>
          <a:p>
            <a:r>
              <a:rPr lang="en-GB" b="1"/>
              <a:t>There are over seven hundred primaries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5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B6A-053F-2F44-BCE1-00D98F109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1122363"/>
            <a:ext cx="10161373" cy="2387600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7A4A3-16D2-7642-B61E-003CE70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627" y="3602038"/>
            <a:ext cx="1016137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385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7341"/>
            <a:ext cx="1089660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9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20B-2AE0-DB43-9394-CC107D49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693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8131E-3E36-1849-92EC-B8E63754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287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5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BC2BCEE-9B81-1E44-9CA5-985528CD89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26791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DC5FC8F-FC26-AE4E-8DBD-255972BD8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564904"/>
            <a:ext cx="822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29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D0E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jpg"/><Relationship Id="rId7" Type="http://schemas.openxmlformats.org/officeDocument/2006/relationships/hyperlink" Target="https://www.jobs.nhs.uk/advice/intro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hyperlink" Target="https://safeshare.tv/x/I5KyXKre9So" TargetMode="External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7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9.pn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4.png"/><Relationship Id="rId4" Type="http://schemas.openxmlformats.org/officeDocument/2006/relationships/hyperlink" Target="https://safeshare.tv/x/d_ssJV_Xfj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ionalcareersservice.direct.gov.uk/job-profiles/home" TargetMode="External"/><Relationship Id="rId5" Type="http://schemas.openxmlformats.org/officeDocument/2006/relationships/image" Target="../media/image68.png"/><Relationship Id="rId10" Type="http://schemas.openxmlformats.org/officeDocument/2006/relationships/image" Target="../media/image70.png"/><Relationship Id="rId4" Type="http://schemas.openxmlformats.org/officeDocument/2006/relationships/hyperlink" Target="https://safeshare.tv/x/_BisOOPk7xw" TargetMode="External"/><Relationship Id="rId9" Type="http://schemas.openxmlformats.org/officeDocument/2006/relationships/hyperlink" Target="https://nationalcareers.service.gov.uk/contact-u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hyperlink" Target="https://icould.com/" TargetMode="External"/><Relationship Id="rId7" Type="http://schemas.openxmlformats.org/officeDocument/2006/relationships/hyperlink" Target="https://nationalcareers.service.gov.u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hyperlink" Target="https://careers.startprofile.com/page/home-page" TargetMode="External"/><Relationship Id="rId4" Type="http://schemas.openxmlformats.org/officeDocument/2006/relationships/image" Target="../media/image77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emf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22FEB38-5C64-4552-9285-38019064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590" y="6084620"/>
            <a:ext cx="1332820" cy="5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D318EF-08A1-4BD2-809E-8B72B54A5010}"/>
              </a:ext>
            </a:extLst>
          </p:cNvPr>
          <p:cNvSpPr txBox="1">
            <a:spLocks/>
          </p:cNvSpPr>
          <p:nvPr/>
        </p:nvSpPr>
        <p:spPr>
          <a:xfrm>
            <a:off x="594853" y="4632346"/>
            <a:ext cx="6557062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i="1" dirty="0">
                <a:solidFill>
                  <a:srgbClr val="8D0E57"/>
                </a:solidFill>
              </a:rPr>
              <a:t>In association with VotesforSchools and The WOW Show  </a:t>
            </a:r>
            <a:endParaRPr lang="en-GB" i="1" dirty="0">
              <a:solidFill>
                <a:srgbClr val="8D0E57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2838C28-C4F8-4996-9206-DA447D5C7F61}"/>
              </a:ext>
            </a:extLst>
          </p:cNvPr>
          <p:cNvSpPr txBox="1">
            <a:spLocks/>
          </p:cNvSpPr>
          <p:nvPr/>
        </p:nvSpPr>
        <p:spPr>
          <a:xfrm>
            <a:off x="594853" y="3464057"/>
            <a:ext cx="6557062" cy="1063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600" b="1" dirty="0">
                <a:solidFill>
                  <a:srgbClr val="8D0E57"/>
                </a:solidFill>
                <a:latin typeface="Exo 2" pitchFamily="2" charset="0"/>
                <a:cs typeface="Arial" panose="020B0604020202020204" pitchFamily="34" charset="0"/>
              </a:rPr>
              <a:t>Our Region, Your Future</a:t>
            </a:r>
          </a:p>
          <a:p>
            <a:endParaRPr lang="en-GB" sz="2800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of work in the North East </a:t>
            </a:r>
          </a:p>
          <a:p>
            <a:pPr algn="l"/>
            <a:r>
              <a:rPr lang="en-GB" sz="2400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Y9 Lesson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F74B916-229F-4744-8C29-60F2A6FF898D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</p:spTree>
    <p:extLst>
      <p:ext uri="{BB962C8B-B14F-4D97-AF65-F5344CB8AC3E}">
        <p14:creationId xmlns:p14="http://schemas.microsoft.com/office/powerpoint/2010/main" val="121019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5C18AA-D0EB-4C68-B504-106102CF5E64}"/>
              </a:ext>
            </a:extLst>
          </p:cNvPr>
          <p:cNvSpPr/>
          <p:nvPr/>
        </p:nvSpPr>
        <p:spPr>
          <a:xfrm>
            <a:off x="8435845" y="1272747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reen and white number 2">
            <a:extLst>
              <a:ext uri="{FF2B5EF4-FFF2-40B4-BE49-F238E27FC236}">
                <a16:creationId xmlns:a16="http://schemas.microsoft.com/office/drawing/2014/main" id="{3D58BF5C-B84B-4894-A39B-262A082BC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769" y="1259579"/>
            <a:ext cx="7680032" cy="4353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0AE90A-9FD6-4BAF-A5A1-E2A1B8AD5C02}"/>
              </a:ext>
            </a:extLst>
          </p:cNvPr>
          <p:cNvSpPr/>
          <p:nvPr/>
        </p:nvSpPr>
        <p:spPr>
          <a:xfrm>
            <a:off x="8435845" y="2556221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F3655-2F83-4025-924C-9BC68B25555C}"/>
              </a:ext>
            </a:extLst>
          </p:cNvPr>
          <p:cNvSpPr/>
          <p:nvPr/>
        </p:nvSpPr>
        <p:spPr>
          <a:xfrm>
            <a:off x="8435845" y="3556471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7C6C49-03FB-4499-A01E-EC67248789E5}"/>
              </a:ext>
            </a:extLst>
          </p:cNvPr>
          <p:cNvSpPr/>
          <p:nvPr/>
        </p:nvSpPr>
        <p:spPr>
          <a:xfrm>
            <a:off x="8435845" y="4556722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F308C-8619-4C48-91F1-5A33188E9CED}"/>
              </a:ext>
            </a:extLst>
          </p:cNvPr>
          <p:cNvSpPr txBox="1"/>
          <p:nvPr/>
        </p:nvSpPr>
        <p:spPr>
          <a:xfrm>
            <a:off x="9364649" y="2668724"/>
            <a:ext cx="84751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26%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8BE3C1-1AA1-4F34-ADE2-294622E0E1E3}"/>
              </a:ext>
            </a:extLst>
          </p:cNvPr>
          <p:cNvSpPr txBox="1"/>
          <p:nvPr/>
        </p:nvSpPr>
        <p:spPr>
          <a:xfrm>
            <a:off x="9364649" y="3668974"/>
            <a:ext cx="84751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52%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EAF63-342F-4FE2-B3BB-B471E6EC56E6}"/>
              </a:ext>
            </a:extLst>
          </p:cNvPr>
          <p:cNvSpPr txBox="1"/>
          <p:nvPr/>
        </p:nvSpPr>
        <p:spPr>
          <a:xfrm>
            <a:off x="9364649" y="4669225"/>
            <a:ext cx="84751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78%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834B5F-7391-4436-BB5E-49AAC3A883F8}"/>
              </a:ext>
            </a:extLst>
          </p:cNvPr>
          <p:cNvSpPr/>
          <p:nvPr/>
        </p:nvSpPr>
        <p:spPr>
          <a:xfrm>
            <a:off x="694457" y="4449012"/>
            <a:ext cx="7218655" cy="91747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_______% of all electric cars made in the UK are produced in the North East.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0007552C-AA75-4A32-BEF2-148EBD97CEBA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15726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EC11B8-2F16-4293-893A-7268D2DE3143}"/>
              </a:ext>
            </a:extLst>
          </p:cNvPr>
          <p:cNvSpPr/>
          <p:nvPr/>
        </p:nvSpPr>
        <p:spPr>
          <a:xfrm>
            <a:off x="463769" y="1277481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6F2E53-35E0-4B1D-91D4-D1DF5F64678B}"/>
              </a:ext>
            </a:extLst>
          </p:cNvPr>
          <p:cNvSpPr/>
          <p:nvPr/>
        </p:nvSpPr>
        <p:spPr>
          <a:xfrm>
            <a:off x="463769" y="2560955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19E9F2-8B8F-4B56-A6BE-B4DCA44CF7E1}"/>
              </a:ext>
            </a:extLst>
          </p:cNvPr>
          <p:cNvSpPr/>
          <p:nvPr/>
        </p:nvSpPr>
        <p:spPr>
          <a:xfrm>
            <a:off x="463769" y="3561205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B6910B-3A65-41EB-AEF9-94377AF795C1}"/>
              </a:ext>
            </a:extLst>
          </p:cNvPr>
          <p:cNvSpPr/>
          <p:nvPr/>
        </p:nvSpPr>
        <p:spPr>
          <a:xfrm>
            <a:off x="463769" y="4561456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A920A-FBCD-4685-930A-5A73BEAF9A45}"/>
              </a:ext>
            </a:extLst>
          </p:cNvPr>
          <p:cNvSpPr txBox="1"/>
          <p:nvPr/>
        </p:nvSpPr>
        <p:spPr>
          <a:xfrm>
            <a:off x="1392572" y="2673458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10,000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0AC4B-F64D-40E6-9B2A-167F4F6953F7}"/>
              </a:ext>
            </a:extLst>
          </p:cNvPr>
          <p:cNvSpPr txBox="1"/>
          <p:nvPr/>
        </p:nvSpPr>
        <p:spPr>
          <a:xfrm>
            <a:off x="1392572" y="3673708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29,000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49D35D-CAF3-478A-9620-89BB8F20A393}"/>
              </a:ext>
            </a:extLst>
          </p:cNvPr>
          <p:cNvSpPr txBox="1"/>
          <p:nvPr/>
        </p:nvSpPr>
        <p:spPr>
          <a:xfrm>
            <a:off x="1392572" y="4673959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45,000</a:t>
            </a:r>
          </a:p>
        </p:txBody>
      </p:sp>
      <p:pic>
        <p:nvPicPr>
          <p:cNvPr id="24" name="Picture 4" descr="white robot near brown wall">
            <a:extLst>
              <a:ext uri="{FF2B5EF4-FFF2-40B4-BE49-F238E27FC236}">
                <a16:creationId xmlns:a16="http://schemas.microsoft.com/office/drawing/2014/main" id="{1A7614F9-DE85-44E2-8061-48BAAD1A3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199" y="1286413"/>
            <a:ext cx="7680033" cy="43397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B23F98-55D6-4452-B908-3E1C87D9AACE}"/>
              </a:ext>
            </a:extLst>
          </p:cNvPr>
          <p:cNvSpPr/>
          <p:nvPr/>
        </p:nvSpPr>
        <p:spPr>
          <a:xfrm>
            <a:off x="4278887" y="4453746"/>
            <a:ext cx="7218655" cy="917479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_________ people employed in the North East in IT and digital industries</a:t>
            </a: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56A1F219-2F5A-464D-9B91-C06917406F71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7810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three round white wooden tables">
            <a:extLst>
              <a:ext uri="{FF2B5EF4-FFF2-40B4-BE49-F238E27FC236}">
                <a16:creationId xmlns:a16="http://schemas.microsoft.com/office/drawing/2014/main" id="{21389603-6285-4A1D-972A-9F9EEA65C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769" y="1256611"/>
            <a:ext cx="7680032" cy="43563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5C18AA-D0EB-4C68-B504-106102CF5E64}"/>
              </a:ext>
            </a:extLst>
          </p:cNvPr>
          <p:cNvSpPr/>
          <p:nvPr/>
        </p:nvSpPr>
        <p:spPr>
          <a:xfrm>
            <a:off x="8435845" y="1272747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0AE90A-9FD6-4BAF-A5A1-E2A1B8AD5C02}"/>
              </a:ext>
            </a:extLst>
          </p:cNvPr>
          <p:cNvSpPr/>
          <p:nvPr/>
        </p:nvSpPr>
        <p:spPr>
          <a:xfrm>
            <a:off x="8435845" y="2556221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F3655-2F83-4025-924C-9BC68B25555C}"/>
              </a:ext>
            </a:extLst>
          </p:cNvPr>
          <p:cNvSpPr/>
          <p:nvPr/>
        </p:nvSpPr>
        <p:spPr>
          <a:xfrm>
            <a:off x="8435845" y="3556471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7C6C49-03FB-4499-A01E-EC67248789E5}"/>
              </a:ext>
            </a:extLst>
          </p:cNvPr>
          <p:cNvSpPr/>
          <p:nvPr/>
        </p:nvSpPr>
        <p:spPr>
          <a:xfrm>
            <a:off x="8435845" y="4556722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F308C-8619-4C48-91F1-5A33188E9CED}"/>
              </a:ext>
            </a:extLst>
          </p:cNvPr>
          <p:cNvSpPr txBox="1"/>
          <p:nvPr/>
        </p:nvSpPr>
        <p:spPr>
          <a:xfrm>
            <a:off x="9364649" y="2668724"/>
            <a:ext cx="1444378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81,000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8BE3C1-1AA1-4F34-ADE2-294622E0E1E3}"/>
              </a:ext>
            </a:extLst>
          </p:cNvPr>
          <p:cNvSpPr txBox="1"/>
          <p:nvPr/>
        </p:nvSpPr>
        <p:spPr>
          <a:xfrm>
            <a:off x="9364649" y="3668974"/>
            <a:ext cx="1444378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110,000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EAF63-342F-4FE2-B3BB-B471E6EC56E6}"/>
              </a:ext>
            </a:extLst>
          </p:cNvPr>
          <p:cNvSpPr txBox="1"/>
          <p:nvPr/>
        </p:nvSpPr>
        <p:spPr>
          <a:xfrm>
            <a:off x="9364649" y="4669225"/>
            <a:ext cx="1444378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210,000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834B5F-7391-4436-BB5E-49AAC3A883F8}"/>
              </a:ext>
            </a:extLst>
          </p:cNvPr>
          <p:cNvSpPr/>
          <p:nvPr/>
        </p:nvSpPr>
        <p:spPr>
          <a:xfrm>
            <a:off x="694457" y="4449012"/>
            <a:ext cx="7218655" cy="91747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___________ students study in the region’s 5 universities.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607332D9-308F-4715-B11E-904454F7455A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123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five green plants">
            <a:extLst>
              <a:ext uri="{FF2B5EF4-FFF2-40B4-BE49-F238E27FC236}">
                <a16:creationId xmlns:a16="http://schemas.microsoft.com/office/drawing/2014/main" id="{DB09754F-4842-4152-97DD-1515458E0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199" y="1286413"/>
            <a:ext cx="7680032" cy="4348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EC11B8-2F16-4293-893A-7268D2DE3143}"/>
              </a:ext>
            </a:extLst>
          </p:cNvPr>
          <p:cNvSpPr/>
          <p:nvPr/>
        </p:nvSpPr>
        <p:spPr>
          <a:xfrm>
            <a:off x="463769" y="1277481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6F2E53-35E0-4B1D-91D4-D1DF5F64678B}"/>
              </a:ext>
            </a:extLst>
          </p:cNvPr>
          <p:cNvSpPr/>
          <p:nvPr/>
        </p:nvSpPr>
        <p:spPr>
          <a:xfrm>
            <a:off x="463769" y="2560955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19E9F2-8B8F-4B56-A6BE-B4DCA44CF7E1}"/>
              </a:ext>
            </a:extLst>
          </p:cNvPr>
          <p:cNvSpPr/>
          <p:nvPr/>
        </p:nvSpPr>
        <p:spPr>
          <a:xfrm>
            <a:off x="463769" y="3561205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B6910B-3A65-41EB-AEF9-94377AF795C1}"/>
              </a:ext>
            </a:extLst>
          </p:cNvPr>
          <p:cNvSpPr/>
          <p:nvPr/>
        </p:nvSpPr>
        <p:spPr>
          <a:xfrm>
            <a:off x="463769" y="4561456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A920A-FBCD-4685-930A-5A73BEAF9A45}"/>
              </a:ext>
            </a:extLst>
          </p:cNvPr>
          <p:cNvSpPr txBox="1"/>
          <p:nvPr/>
        </p:nvSpPr>
        <p:spPr>
          <a:xfrm>
            <a:off x="1392572" y="2673458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7,000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0AC4B-F64D-40E6-9B2A-167F4F6953F7}"/>
              </a:ext>
            </a:extLst>
          </p:cNvPr>
          <p:cNvSpPr txBox="1"/>
          <p:nvPr/>
        </p:nvSpPr>
        <p:spPr>
          <a:xfrm>
            <a:off x="1392572" y="3673708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700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49D35D-CAF3-478A-9620-89BB8F20A393}"/>
              </a:ext>
            </a:extLst>
          </p:cNvPr>
          <p:cNvSpPr txBox="1"/>
          <p:nvPr/>
        </p:nvSpPr>
        <p:spPr>
          <a:xfrm>
            <a:off x="1392572" y="4673959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B23F98-55D6-4452-B908-3E1C87D9AACE}"/>
              </a:ext>
            </a:extLst>
          </p:cNvPr>
          <p:cNvSpPr/>
          <p:nvPr/>
        </p:nvSpPr>
        <p:spPr>
          <a:xfrm>
            <a:off x="4278887" y="4453746"/>
            <a:ext cx="7218655" cy="917479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currently __________ people employed in life sciences in the North East.</a:t>
            </a: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B0A64DF9-1D15-4451-BC7D-AD44B8A406CB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41079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photo of outer space">
            <a:extLst>
              <a:ext uri="{FF2B5EF4-FFF2-40B4-BE49-F238E27FC236}">
                <a16:creationId xmlns:a16="http://schemas.microsoft.com/office/drawing/2014/main" id="{D0418B7A-550D-4803-AD57-132EECBEE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768" y="1259577"/>
            <a:ext cx="7680033" cy="43533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5C18AA-D0EB-4C68-B504-106102CF5E64}"/>
              </a:ext>
            </a:extLst>
          </p:cNvPr>
          <p:cNvSpPr/>
          <p:nvPr/>
        </p:nvSpPr>
        <p:spPr>
          <a:xfrm>
            <a:off x="8435845" y="1272747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0AE90A-9FD6-4BAF-A5A1-E2A1B8AD5C02}"/>
              </a:ext>
            </a:extLst>
          </p:cNvPr>
          <p:cNvSpPr/>
          <p:nvPr/>
        </p:nvSpPr>
        <p:spPr>
          <a:xfrm>
            <a:off x="8435845" y="2556221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F3655-2F83-4025-924C-9BC68B25555C}"/>
              </a:ext>
            </a:extLst>
          </p:cNvPr>
          <p:cNvSpPr/>
          <p:nvPr/>
        </p:nvSpPr>
        <p:spPr>
          <a:xfrm>
            <a:off x="8435845" y="3556471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7C6C49-03FB-4499-A01E-EC67248789E5}"/>
              </a:ext>
            </a:extLst>
          </p:cNvPr>
          <p:cNvSpPr/>
          <p:nvPr/>
        </p:nvSpPr>
        <p:spPr>
          <a:xfrm>
            <a:off x="8435845" y="4556722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F308C-8619-4C48-91F1-5A33188E9CED}"/>
              </a:ext>
            </a:extLst>
          </p:cNvPr>
          <p:cNvSpPr txBox="1"/>
          <p:nvPr/>
        </p:nvSpPr>
        <p:spPr>
          <a:xfrm>
            <a:off x="9364649" y="2668724"/>
            <a:ext cx="236358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Electric cars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8BE3C1-1AA1-4F34-ADE2-294622E0E1E3}"/>
              </a:ext>
            </a:extLst>
          </p:cNvPr>
          <p:cNvSpPr txBox="1"/>
          <p:nvPr/>
        </p:nvSpPr>
        <p:spPr>
          <a:xfrm>
            <a:off x="9364649" y="3668974"/>
            <a:ext cx="236358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Offshore wind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EAF63-342F-4FE2-B3BB-B471E6EC56E6}"/>
              </a:ext>
            </a:extLst>
          </p:cNvPr>
          <p:cNvSpPr txBox="1"/>
          <p:nvPr/>
        </p:nvSpPr>
        <p:spPr>
          <a:xfrm>
            <a:off x="9364649" y="4669225"/>
            <a:ext cx="236358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Eco-farming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834B5F-7391-4436-BB5E-49AAC3A883F8}"/>
              </a:ext>
            </a:extLst>
          </p:cNvPr>
          <p:cNvSpPr/>
          <p:nvPr/>
        </p:nvSpPr>
        <p:spPr>
          <a:xfrm>
            <a:off x="694457" y="4449012"/>
            <a:ext cx="7218655" cy="91747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North East is a global leader in __________.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71638D02-23D5-4E9E-8B1B-053F7502D86B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20283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E0939806-27F2-4C71-A368-86F727C4A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83" y="1001271"/>
            <a:ext cx="4015350" cy="2111297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A0C55748-FD0E-4767-9149-09EC9DF5CB6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5" name="Picture 4" descr="New Career Development Framework">
            <a:extLst>
              <a:ext uri="{FF2B5EF4-FFF2-40B4-BE49-F238E27FC236}">
                <a16:creationId xmlns:a16="http://schemas.microsoft.com/office/drawing/2014/main" id="{5E3CACEF-5C3C-4013-8A58-79581F28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581920-178F-48E7-84CA-9AACF36B2E5E}"/>
              </a:ext>
            </a:extLst>
          </p:cNvPr>
          <p:cNvSpPr/>
          <p:nvPr/>
        </p:nvSpPr>
        <p:spPr>
          <a:xfrm>
            <a:off x="484556" y="1080637"/>
            <a:ext cx="6681788" cy="948001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Whether you are interested in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career in the NHS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or in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development and manufacture of medicines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the North East has thousands of opportunities through many different routes.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94D55E-F535-4D31-8266-B57F46BDB3BC}"/>
              </a:ext>
            </a:extLst>
          </p:cNvPr>
          <p:cNvSpPr/>
          <p:nvPr/>
        </p:nvSpPr>
        <p:spPr>
          <a:xfrm>
            <a:off x="3492500" y="2241869"/>
            <a:ext cx="3673844" cy="809675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Centre for Life carries 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ground-breaking medical research.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1B728E8-6915-4955-9E02-9E0129A63367}"/>
              </a:ext>
            </a:extLst>
          </p:cNvPr>
          <p:cNvSpPr/>
          <p:nvPr/>
        </p:nvSpPr>
        <p:spPr>
          <a:xfrm>
            <a:off x="484556" y="4645987"/>
            <a:ext cx="9256344" cy="114751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NHS Jobs is an online recruitment service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for the NHS and other health related organisations. 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around 20,000 adverts every month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therefore, if you are looking for a career in the NHS or in a health related career, this site should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first port of call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hlinkClick r:id="rId4"/>
            <a:extLst>
              <a:ext uri="{FF2B5EF4-FFF2-40B4-BE49-F238E27FC236}">
                <a16:creationId xmlns:a16="http://schemas.microsoft.com/office/drawing/2014/main" id="{45FD28B8-CAAA-4441-984A-9AA8399CEA69}"/>
              </a:ext>
            </a:extLst>
          </p:cNvPr>
          <p:cNvSpPr/>
          <p:nvPr/>
        </p:nvSpPr>
        <p:spPr>
          <a:xfrm>
            <a:off x="10902077" y="997833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0:00-2:18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379F02-A662-4FD6-AA5D-0892936A0658}"/>
              </a:ext>
            </a:extLst>
          </p:cNvPr>
          <p:cNvSpPr/>
          <p:nvPr/>
        </p:nvSpPr>
        <p:spPr>
          <a:xfrm>
            <a:off x="3492500" y="3363288"/>
            <a:ext cx="7982367" cy="1038224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(4-6 mins)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NHS Apprenticeships image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watch the video and discuss what you are thinking about doing after your GCSEs.  Are you thinking about further education or a career through an apprenticeship.  Why?</a:t>
            </a:r>
          </a:p>
        </p:txBody>
      </p:sp>
      <p:sp>
        <p:nvSpPr>
          <p:cNvPr id="29" name="Pentagon 20">
            <a:extLst>
              <a:ext uri="{FF2B5EF4-FFF2-40B4-BE49-F238E27FC236}">
                <a16:creationId xmlns:a16="http://schemas.microsoft.com/office/drawing/2014/main" id="{8D56F068-AA3B-42AA-B35E-73AA81E81C4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30" name="Shape 114">
            <a:extLst>
              <a:ext uri="{FF2B5EF4-FFF2-40B4-BE49-F238E27FC236}">
                <a16:creationId xmlns:a16="http://schemas.microsoft.com/office/drawing/2014/main" id="{EB449B74-1D02-47BB-AC38-28D8F8F17877}"/>
              </a:ext>
            </a:extLst>
          </p:cNvPr>
          <p:cNvSpPr/>
          <p:nvPr/>
        </p:nvSpPr>
        <p:spPr>
          <a:xfrm>
            <a:off x="785306" y="183662"/>
            <a:ext cx="8846374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Your North East opportunities in Health and Life Sciences</a:t>
            </a:r>
            <a:endParaRPr lang="en-GB" sz="2400" b="1" dirty="0">
              <a:highlight>
                <a:srgbClr val="FF00FF"/>
              </a:highlight>
              <a:latin typeface="Century Gothic" panose="020B0502020202020204" pitchFamily="34" charset="0"/>
              <a:ea typeface="Jost SemiBold" pitchFamily="2" charset="0"/>
              <a:cs typeface="Arial" panose="020B0604020202020204" pitchFamily="34" charset="0"/>
              <a:sym typeface="Lato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A933B017-ED9B-4BA6-B0B9-E8CC136FD2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3267" y="4700629"/>
            <a:ext cx="1371600" cy="1038225"/>
          </a:xfrm>
          <a:prstGeom prst="rect">
            <a:avLst/>
          </a:prstGeom>
        </p:spPr>
      </p:pic>
      <p:pic>
        <p:nvPicPr>
          <p:cNvPr id="1026" name="Picture 2" descr="Life Science Centre - Attraction in Newcastle… | NewcastleGateshead">
            <a:extLst>
              <a:ext uri="{FF2B5EF4-FFF2-40B4-BE49-F238E27FC236}">
                <a16:creationId xmlns:a16="http://schemas.microsoft.com/office/drawing/2014/main" id="{2D6EF47F-D43A-4855-BB16-5869FD388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556" y="2480280"/>
            <a:ext cx="2714772" cy="16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06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9B3FB9A-1C1E-4537-BFCC-7E9D735603CA}"/>
              </a:ext>
            </a:extLst>
          </p:cNvPr>
          <p:cNvSpPr/>
          <p:nvPr/>
        </p:nvSpPr>
        <p:spPr>
          <a:xfrm>
            <a:off x="488473" y="1084924"/>
            <a:ext cx="11215055" cy="109871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activity (3-5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 well as qualifications and specialist skills, the other types of skills employers look for are known as “soft skills”. Can you come up with a list of the skills you think are needed to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employable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 Click if you need a little help!</a:t>
            </a: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FF164728-387F-4F5E-8DA7-51FC2027476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38" name="Pentagon 20">
            <a:extLst>
              <a:ext uri="{FF2B5EF4-FFF2-40B4-BE49-F238E27FC236}">
                <a16:creationId xmlns:a16="http://schemas.microsoft.com/office/drawing/2014/main" id="{DD265FD6-DDE3-448B-B1C9-5F8D99FBFB3B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45" name="Shape 114">
            <a:extLst>
              <a:ext uri="{FF2B5EF4-FFF2-40B4-BE49-F238E27FC236}">
                <a16:creationId xmlns:a16="http://schemas.microsoft.com/office/drawing/2014/main" id="{C9DFFB3D-8BA4-4552-8C3A-7F72E8351D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Are you aware of the skills needed for a career?</a:t>
            </a:r>
          </a:p>
        </p:txBody>
      </p:sp>
      <p:pic>
        <p:nvPicPr>
          <p:cNvPr id="58" name="Picture 2" descr="brown game pieces on white surface">
            <a:extLst>
              <a:ext uri="{FF2B5EF4-FFF2-40B4-BE49-F238E27FC236}">
                <a16:creationId xmlns:a16="http://schemas.microsoft.com/office/drawing/2014/main" id="{C51A1656-9D61-4D73-B70E-F4CC65B42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472" y="2485798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erson in red sweater holding babys hand">
            <a:extLst>
              <a:ext uri="{FF2B5EF4-FFF2-40B4-BE49-F238E27FC236}">
                <a16:creationId xmlns:a16="http://schemas.microsoft.com/office/drawing/2014/main" id="{4AFC892C-3C0D-4C49-BD8B-1021CF055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3734" y="2488779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eople sitting on chair">
            <a:extLst>
              <a:ext uri="{FF2B5EF4-FFF2-40B4-BE49-F238E27FC236}">
                <a16:creationId xmlns:a16="http://schemas.microsoft.com/office/drawing/2014/main" id="{FEE567A0-1D23-4A94-8E91-2F092B356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257" y="2483626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person holding click pen">
            <a:extLst>
              <a:ext uri="{FF2B5EF4-FFF2-40B4-BE49-F238E27FC236}">
                <a16:creationId xmlns:a16="http://schemas.microsoft.com/office/drawing/2014/main" id="{23BF4865-8AB5-4E19-B129-E472156E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2657" y="4203563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yellow smiley emoji on gray textile">
            <a:extLst>
              <a:ext uri="{FF2B5EF4-FFF2-40B4-BE49-F238E27FC236}">
                <a16:creationId xmlns:a16="http://schemas.microsoft.com/office/drawing/2014/main" id="{906A5B6A-9995-4CFA-B01B-00B69B781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0333" y="4206545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three crumpled yellow papers on green surface surrounded by yellow lined papers">
            <a:extLst>
              <a:ext uri="{FF2B5EF4-FFF2-40B4-BE49-F238E27FC236}">
                <a16:creationId xmlns:a16="http://schemas.microsoft.com/office/drawing/2014/main" id="{5375F43D-30B3-47B6-8412-C51279439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0073" y="4206545"/>
            <a:ext cx="2562932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person standing on grass mountain during day">
            <a:extLst>
              <a:ext uri="{FF2B5EF4-FFF2-40B4-BE49-F238E27FC236}">
                <a16:creationId xmlns:a16="http://schemas.microsoft.com/office/drawing/2014/main" id="{D0881CC5-A4C7-4BFC-A9F0-94038BD0B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641" y="4203563"/>
            <a:ext cx="2562932" cy="1421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white and black jigsaw puzzle">
            <a:extLst>
              <a:ext uri="{FF2B5EF4-FFF2-40B4-BE49-F238E27FC236}">
                <a16:creationId xmlns:a16="http://schemas.microsoft.com/office/drawing/2014/main" id="{2881D177-9D2F-479C-B8CD-10D02BDC6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2657" y="2484306"/>
            <a:ext cx="2559271" cy="1418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1FF9A3E-D1B4-4FB1-AC48-171F68395F7E}"/>
              </a:ext>
            </a:extLst>
          </p:cNvPr>
          <p:cNvSpPr/>
          <p:nvPr/>
        </p:nvSpPr>
        <p:spPr>
          <a:xfrm>
            <a:off x="6498292" y="5062051"/>
            <a:ext cx="2088000" cy="422841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Creativity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CADB145-A104-45D8-A0DB-E1C50AB20093}"/>
              </a:ext>
            </a:extLst>
          </p:cNvPr>
          <p:cNvSpPr/>
          <p:nvPr/>
        </p:nvSpPr>
        <p:spPr>
          <a:xfrm>
            <a:off x="9379892" y="3353773"/>
            <a:ext cx="2088000" cy="422841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A757541-DC92-4DE1-814E-B67ADDC4D5A5}"/>
              </a:ext>
            </a:extLst>
          </p:cNvPr>
          <p:cNvSpPr/>
          <p:nvPr/>
        </p:nvSpPr>
        <p:spPr>
          <a:xfrm>
            <a:off x="3609369" y="3353773"/>
            <a:ext cx="2088000" cy="422841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Teamwork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8B4B72D-155E-4027-B690-F04EC64A28E6}"/>
              </a:ext>
            </a:extLst>
          </p:cNvPr>
          <p:cNvSpPr/>
          <p:nvPr/>
        </p:nvSpPr>
        <p:spPr>
          <a:xfrm>
            <a:off x="724107" y="3358744"/>
            <a:ext cx="2088000" cy="42284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4E0145D-B5C6-468D-B2CF-5BCDD0619A7B}"/>
              </a:ext>
            </a:extLst>
          </p:cNvPr>
          <p:cNvSpPr/>
          <p:nvPr/>
        </p:nvSpPr>
        <p:spPr>
          <a:xfrm>
            <a:off x="724107" y="5062053"/>
            <a:ext cx="2088000" cy="422841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Aiming High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5E7554F-74F4-4493-9A7C-5A25F399093E}"/>
              </a:ext>
            </a:extLst>
          </p:cNvPr>
          <p:cNvSpPr/>
          <p:nvPr/>
        </p:nvSpPr>
        <p:spPr>
          <a:xfrm>
            <a:off x="3607539" y="5062053"/>
            <a:ext cx="2088000" cy="42284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895F4C7-3F09-43DC-A02C-2BA2E04EBBAA}"/>
              </a:ext>
            </a:extLst>
          </p:cNvPr>
          <p:cNvSpPr/>
          <p:nvPr/>
        </p:nvSpPr>
        <p:spPr>
          <a:xfrm>
            <a:off x="6498292" y="3353772"/>
            <a:ext cx="2088000" cy="42284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Problem-solving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FA91948-26C0-4B47-B26E-ECF0BDADF3D9}"/>
              </a:ext>
            </a:extLst>
          </p:cNvPr>
          <p:cNvSpPr/>
          <p:nvPr/>
        </p:nvSpPr>
        <p:spPr>
          <a:xfrm>
            <a:off x="9379892" y="5062052"/>
            <a:ext cx="2088000" cy="42284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Staying Positive</a:t>
            </a:r>
          </a:p>
        </p:txBody>
      </p:sp>
      <p:pic>
        <p:nvPicPr>
          <p:cNvPr id="24" name="Picture 6" descr="New Career Development Framework">
            <a:extLst>
              <a:ext uri="{FF2B5EF4-FFF2-40B4-BE49-F238E27FC236}">
                <a16:creationId xmlns:a16="http://schemas.microsoft.com/office/drawing/2014/main" id="{9775125D-14B0-4756-9D31-AEF9090EE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7991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141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C90FF2-2A77-46FB-9EF3-2C08D5CACEBC}"/>
              </a:ext>
            </a:extLst>
          </p:cNvPr>
          <p:cNvSpPr/>
          <p:nvPr/>
        </p:nvSpPr>
        <p:spPr>
          <a:xfrm>
            <a:off x="511833" y="2062717"/>
            <a:ext cx="7164873" cy="1082166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Class activity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In which careers do you think a good imagination would be useful and why? Present your ideas as you see fit!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E56EC9-7D5F-409C-A4AA-8FD1F846F31C}"/>
              </a:ext>
            </a:extLst>
          </p:cNvPr>
          <p:cNvSpPr/>
          <p:nvPr/>
        </p:nvSpPr>
        <p:spPr>
          <a:xfrm>
            <a:off x="4898063" y="3494603"/>
            <a:ext cx="6782101" cy="1353999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Sometimes you need to be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imaginative to solve a problem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A problem could be anything from a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concern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about a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product design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to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issues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you are having in a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professional relationship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 good example would be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chef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coming up with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menu for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delivery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boxes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reach more people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CA38981-0CD1-4B3C-BEA1-CA5C8641D922}"/>
              </a:ext>
            </a:extLst>
          </p:cNvPr>
          <p:cNvSpPr/>
          <p:nvPr/>
        </p:nvSpPr>
        <p:spPr>
          <a:xfrm>
            <a:off x="4898065" y="5018567"/>
            <a:ext cx="6782102" cy="61570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many ways of working, but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where and when you work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has become much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more flexible in recent years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FBDFB6-9D8A-41A0-BCDD-76E7C2EC6E6B}"/>
              </a:ext>
            </a:extLst>
          </p:cNvPr>
          <p:cNvSpPr/>
          <p:nvPr/>
        </p:nvSpPr>
        <p:spPr>
          <a:xfrm>
            <a:off x="511833" y="1085217"/>
            <a:ext cx="7164874" cy="743584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Some careers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need people who have a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great imagination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can be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flexible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F423EE3F-3A06-49E4-B615-E1939EEB2244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026" name="Picture 2" descr="Brushes, Painter, Work Shop, Bowl">
            <a:extLst>
              <a:ext uri="{FF2B5EF4-FFF2-40B4-BE49-F238E27FC236}">
                <a16:creationId xmlns:a16="http://schemas.microsoft.com/office/drawing/2014/main" id="{F023D53B-DF31-4129-9FCF-2279D28FC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9991" y="1085216"/>
            <a:ext cx="3780175" cy="20596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entagon 20">
            <a:extLst>
              <a:ext uri="{FF2B5EF4-FFF2-40B4-BE49-F238E27FC236}">
                <a16:creationId xmlns:a16="http://schemas.microsoft.com/office/drawing/2014/main" id="{06A0D139-535F-43FF-8528-575CB81541A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B9245032-BFE6-4627-AEC0-B0825D9D530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art of being imaginative &amp; flexible</a:t>
            </a:r>
          </a:p>
        </p:txBody>
      </p:sp>
      <p:pic>
        <p:nvPicPr>
          <p:cNvPr id="24" name="Picture 10" descr="New Career Development Framework">
            <a:extLst>
              <a:ext uri="{FF2B5EF4-FFF2-40B4-BE49-F238E27FC236}">
                <a16:creationId xmlns:a16="http://schemas.microsoft.com/office/drawing/2014/main" id="{0CA9A055-FAA4-4C4A-8292-89DB8D1F1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1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ean cuisine favorites santa fe style rice and beans">
            <a:extLst>
              <a:ext uri="{FF2B5EF4-FFF2-40B4-BE49-F238E27FC236}">
                <a16:creationId xmlns:a16="http://schemas.microsoft.com/office/drawing/2014/main" id="{62E429E2-DCCE-417D-9ABF-087256ABB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833" y="3494602"/>
            <a:ext cx="4162944" cy="2139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719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E8189D70-CDAB-4BD3-A568-9D9A59C91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065" y="1061111"/>
            <a:ext cx="11163869" cy="4490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9C091F3-05EE-4861-A5E2-F40428623425}"/>
              </a:ext>
            </a:extLst>
          </p:cNvPr>
          <p:cNvSpPr/>
          <p:nvPr/>
        </p:nvSpPr>
        <p:spPr>
          <a:xfrm>
            <a:off x="969039" y="1544210"/>
            <a:ext cx="5418113" cy="173460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Class discussion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Why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listening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so important for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good communication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? How are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listening skills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? In which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careers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do you think you would need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good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communication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E180A3C-4B8A-4A6E-914C-BD7F37DF409D}"/>
              </a:ext>
            </a:extLst>
          </p:cNvPr>
          <p:cNvSpPr/>
          <p:nvPr/>
        </p:nvSpPr>
        <p:spPr>
          <a:xfrm>
            <a:off x="968991" y="3622081"/>
            <a:ext cx="5415568" cy="1446045"/>
          </a:xfrm>
          <a:prstGeom prst="roundRect">
            <a:avLst/>
          </a:prstGeom>
          <a:solidFill>
            <a:srgbClr val="B8E3F6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main essential skill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that employers in the North East (and in the rest of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country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) are looking for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good communication.</a:t>
            </a:r>
            <a:endParaRPr lang="en-GB" sz="1600" dirty="0">
              <a:ln>
                <a:solidFill>
                  <a:srgbClr val="00A8A8"/>
                </a:solidFill>
              </a:ln>
              <a:solidFill>
                <a:schemeClr val="tx1"/>
              </a:solidFill>
              <a:latin typeface="Century Gothic" panose="020B050202020202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Pentagon 20">
            <a:extLst>
              <a:ext uri="{FF2B5EF4-FFF2-40B4-BE49-F238E27FC236}">
                <a16:creationId xmlns:a16="http://schemas.microsoft.com/office/drawing/2014/main" id="{301620F4-37AF-4258-BD1E-3F0590323325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0" name="Shape 114">
            <a:extLst>
              <a:ext uri="{FF2B5EF4-FFF2-40B4-BE49-F238E27FC236}">
                <a16:creationId xmlns:a16="http://schemas.microsoft.com/office/drawing/2014/main" id="{209446F4-491E-4CFD-91ED-185590E8FEF2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How well do you communicate?</a:t>
            </a:r>
          </a:p>
        </p:txBody>
      </p:sp>
      <p:pic>
        <p:nvPicPr>
          <p:cNvPr id="9" name="Picture 10" descr="New Career Development Framework">
            <a:extLst>
              <a:ext uri="{FF2B5EF4-FFF2-40B4-BE49-F238E27FC236}">
                <a16:creationId xmlns:a16="http://schemas.microsoft.com/office/drawing/2014/main" id="{93E4A06B-5691-45B0-AA76-72530ADE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1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804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39" name="Pentagon 20">
            <a:extLst>
              <a:ext uri="{FF2B5EF4-FFF2-40B4-BE49-F238E27FC236}">
                <a16:creationId xmlns:a16="http://schemas.microsoft.com/office/drawing/2014/main" id="{02AED782-B64A-4092-8997-0333B6A9079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40" name="Shape 114">
            <a:extLst>
              <a:ext uri="{FF2B5EF4-FFF2-40B4-BE49-F238E27FC236}">
                <a16:creationId xmlns:a16="http://schemas.microsoft.com/office/drawing/2014/main" id="{D4003CEB-38E4-4D84-B747-1BFADC987966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How well do you communicate?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D868C71-CBE1-4792-9A22-75C8DB36BD26}"/>
              </a:ext>
            </a:extLst>
          </p:cNvPr>
          <p:cNvSpPr/>
          <p:nvPr/>
        </p:nvSpPr>
        <p:spPr>
          <a:xfrm>
            <a:off x="2012785" y="4453704"/>
            <a:ext cx="2088000" cy="745595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 your turn to speak?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27961FB-1649-43E5-9B0A-008A12F852FD}"/>
              </a:ext>
            </a:extLst>
          </p:cNvPr>
          <p:cNvSpPr/>
          <p:nvPr/>
        </p:nvSpPr>
        <p:spPr>
          <a:xfrm>
            <a:off x="432342" y="2730140"/>
            <a:ext cx="2088000" cy="745595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Value and respect the speaker?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A899BE-29A5-4DC6-9F6E-D3358BA43B8B}"/>
              </a:ext>
            </a:extLst>
          </p:cNvPr>
          <p:cNvSpPr/>
          <p:nvPr/>
        </p:nvSpPr>
        <p:spPr>
          <a:xfrm>
            <a:off x="4258552" y="2730140"/>
            <a:ext cx="2088000" cy="745595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 at the person speaking?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EBF038C-9AB4-4FD9-967C-15C5C008D91C}"/>
              </a:ext>
            </a:extLst>
          </p:cNvPr>
          <p:cNvSpPr/>
          <p:nvPr/>
        </p:nvSpPr>
        <p:spPr>
          <a:xfrm>
            <a:off x="5844420" y="4453704"/>
            <a:ext cx="2088000" cy="745595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Think about what is being said?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6F95BAD-FB69-40F0-85E3-39B2F02E28BA}"/>
              </a:ext>
            </a:extLst>
          </p:cNvPr>
          <p:cNvSpPr/>
          <p:nvPr/>
        </p:nvSpPr>
        <p:spPr>
          <a:xfrm>
            <a:off x="9676054" y="4453704"/>
            <a:ext cx="2088000" cy="745595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 to all of the information?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225A50F-B318-4756-86F4-EF843F1A0DCD}"/>
              </a:ext>
            </a:extLst>
          </p:cNvPr>
          <p:cNvSpPr/>
          <p:nvPr/>
        </p:nvSpPr>
        <p:spPr>
          <a:xfrm>
            <a:off x="8084761" y="2730140"/>
            <a:ext cx="2088000" cy="745595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 thoughtful questions?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720F536-0351-44F6-9221-F85042A4CD70}"/>
              </a:ext>
            </a:extLst>
          </p:cNvPr>
          <p:cNvSpPr/>
          <p:nvPr/>
        </p:nvSpPr>
        <p:spPr>
          <a:xfrm>
            <a:off x="732544" y="1087184"/>
            <a:ext cx="5232675" cy="1000815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Individual reflection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How are your communication skills? Do you always make sure to do the things below?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E982413C-AD9B-4339-A105-2E3D9D801DFF}"/>
              </a:ext>
            </a:extLst>
          </p:cNvPr>
          <p:cNvSpPr/>
          <p:nvPr/>
        </p:nvSpPr>
        <p:spPr>
          <a:xfrm>
            <a:off x="6230639" y="1088987"/>
            <a:ext cx="5232674" cy="99879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Pair activity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Come up with a list of things you can do to improve your communication skills!</a:t>
            </a:r>
          </a:p>
        </p:txBody>
      </p:sp>
      <p:pic>
        <p:nvPicPr>
          <p:cNvPr id="90" name="Picture 2" descr="black and orange traffic light">
            <a:extLst>
              <a:ext uri="{FF2B5EF4-FFF2-40B4-BE49-F238E27FC236}">
                <a16:creationId xmlns:a16="http://schemas.microsoft.com/office/drawing/2014/main" id="{74719A69-5AF8-4C34-A475-A20246226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341" y="4117876"/>
            <a:ext cx="1417252" cy="141725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lose-up photography of human eye">
            <a:extLst>
              <a:ext uri="{FF2B5EF4-FFF2-40B4-BE49-F238E27FC236}">
                <a16:creationId xmlns:a16="http://schemas.microsoft.com/office/drawing/2014/main" id="{DCC00747-C358-40C1-9A55-2BDECB28D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7031" y="2394311"/>
            <a:ext cx="1417252" cy="141725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woman in black tank top">
            <a:extLst>
              <a:ext uri="{FF2B5EF4-FFF2-40B4-BE49-F238E27FC236}">
                <a16:creationId xmlns:a16="http://schemas.microsoft.com/office/drawing/2014/main" id="{991ACC61-27A0-474C-9ACC-8C7FC9AE4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9264" y="2394312"/>
            <a:ext cx="1417252" cy="141725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photo of bulb artwork">
            <a:extLst>
              <a:ext uri="{FF2B5EF4-FFF2-40B4-BE49-F238E27FC236}">
                <a16:creationId xmlns:a16="http://schemas.microsoft.com/office/drawing/2014/main" id="{5B261D4F-3F83-4E70-BBA6-A4E076676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3"/>
          <a:stretch/>
        </p:blipFill>
        <p:spPr bwMode="auto">
          <a:xfrm>
            <a:off x="4258552" y="4117875"/>
            <a:ext cx="1417251" cy="1417251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4" descr="white and brown rabbit looking at camera">
            <a:extLst>
              <a:ext uri="{FF2B5EF4-FFF2-40B4-BE49-F238E27FC236}">
                <a16:creationId xmlns:a16="http://schemas.microsoft.com/office/drawing/2014/main" id="{04D99FFB-297D-482A-8BEC-5CAB11941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4761" y="4117875"/>
            <a:ext cx="1433785" cy="1417251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6" descr="boy in black hoodie sitting on chair">
            <a:extLst>
              <a:ext uri="{FF2B5EF4-FFF2-40B4-BE49-F238E27FC236}">
                <a16:creationId xmlns:a16="http://schemas.microsoft.com/office/drawing/2014/main" id="{86C03FE8-575F-4CC1-BE5C-91A5B8D1C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4"/>
          <a:stretch/>
        </p:blipFill>
        <p:spPr bwMode="auto">
          <a:xfrm>
            <a:off x="2669971" y="2394311"/>
            <a:ext cx="1433785" cy="141725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New Career Development Framework">
            <a:extLst>
              <a:ext uri="{FF2B5EF4-FFF2-40B4-BE49-F238E27FC236}">
                <a16:creationId xmlns:a16="http://schemas.microsoft.com/office/drawing/2014/main" id="{0E49F5AA-7DBE-42BF-9FEC-1B40A18C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1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62" grpId="0" animBg="1"/>
      <p:bldP spid="63" grpId="0" animBg="1"/>
      <p:bldP spid="80" grpId="0" animBg="1"/>
      <p:bldP spid="81" grpId="0" animBg="1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3">
            <a:extLst>
              <a:ext uri="{FF2B5EF4-FFF2-40B4-BE49-F238E27FC236}">
                <a16:creationId xmlns:a16="http://schemas.microsoft.com/office/drawing/2014/main" id="{EAA78CC0-A2BD-4FA7-85C2-7B9D8EBA619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BE181ACD-5065-4551-8E6B-CD591AF5F5E0}"/>
              </a:ext>
            </a:extLst>
          </p:cNvPr>
          <p:cNvSpPr/>
          <p:nvPr/>
        </p:nvSpPr>
        <p:spPr>
          <a:xfrm>
            <a:off x="588064" y="187983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pic>
        <p:nvPicPr>
          <p:cNvPr id="17" name="Picture 2" descr="New Career Development Framework">
            <a:extLst>
              <a:ext uri="{FF2B5EF4-FFF2-40B4-BE49-F238E27FC236}">
                <a16:creationId xmlns:a16="http://schemas.microsoft.com/office/drawing/2014/main" id="{FB638DB7-4EDA-4BB0-B37E-3CE2D8F6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" y="224187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ew Career Development Framework">
            <a:extLst>
              <a:ext uri="{FF2B5EF4-FFF2-40B4-BE49-F238E27FC236}">
                <a16:creationId xmlns:a16="http://schemas.microsoft.com/office/drawing/2014/main" id="{F50A3E51-2B64-4A7E-8088-12499605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" y="4339066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New Career Development Framework">
            <a:extLst>
              <a:ext uri="{FF2B5EF4-FFF2-40B4-BE49-F238E27FC236}">
                <a16:creationId xmlns:a16="http://schemas.microsoft.com/office/drawing/2014/main" id="{792643AB-069A-4449-B5D1-D89F18C44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24" y="84374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New Career Development Framework">
            <a:extLst>
              <a:ext uri="{FF2B5EF4-FFF2-40B4-BE49-F238E27FC236}">
                <a16:creationId xmlns:a16="http://schemas.microsoft.com/office/drawing/2014/main" id="{6EE0BC39-5B12-4B1F-8ABF-802017D7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41" y="364000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New Career Development Framework">
            <a:extLst>
              <a:ext uri="{FF2B5EF4-FFF2-40B4-BE49-F238E27FC236}">
                <a16:creationId xmlns:a16="http://schemas.microsoft.com/office/drawing/2014/main" id="{C7923194-012D-42DC-82D7-D30A75AF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96" y="2940937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New Career Development Framework">
            <a:extLst>
              <a:ext uri="{FF2B5EF4-FFF2-40B4-BE49-F238E27FC236}">
                <a16:creationId xmlns:a16="http://schemas.microsoft.com/office/drawing/2014/main" id="{0CC2AED6-A752-47BC-B281-D036E3DFE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" y="1542807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D69603F-5677-4440-823C-636D94AFC163}"/>
              </a:ext>
            </a:extLst>
          </p:cNvPr>
          <p:cNvSpPr txBox="1"/>
          <p:nvPr/>
        </p:nvSpPr>
        <p:spPr>
          <a:xfrm>
            <a:off x="1564849" y="950033"/>
            <a:ext cx="1007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learning, skills and qualifications are important for careers.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ECA341-60B3-466D-9D8B-5D7126609710}"/>
              </a:ext>
            </a:extLst>
          </p:cNvPr>
          <p:cNvSpPr txBox="1"/>
          <p:nvPr/>
        </p:nvSpPr>
        <p:spPr>
          <a:xfrm>
            <a:off x="1564849" y="1649926"/>
            <a:ext cx="983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the range of different sectors and organisations where you can work.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3968D1-E2E8-41F4-967A-A7EF144E97DD}"/>
              </a:ext>
            </a:extLst>
          </p:cNvPr>
          <p:cNvSpPr txBox="1"/>
          <p:nvPr/>
        </p:nvSpPr>
        <p:spPr>
          <a:xfrm>
            <a:off x="1564851" y="2349819"/>
            <a:ext cx="983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Managing the transition into secondary school and preparing for choosing your GCSEs.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DF900C-DAC1-439C-85A3-4BCED051F6A5}"/>
              </a:ext>
            </a:extLst>
          </p:cNvPr>
          <p:cNvSpPr txBox="1"/>
          <p:nvPr/>
        </p:nvSpPr>
        <p:spPr>
          <a:xfrm>
            <a:off x="1564850" y="3049712"/>
            <a:ext cx="983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building a career will require you to be imaginative and flexible.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78E25A-DFAC-49BC-896E-7D6E854E366B}"/>
              </a:ext>
            </a:extLst>
          </p:cNvPr>
          <p:cNvSpPr txBox="1"/>
          <p:nvPr/>
        </p:nvSpPr>
        <p:spPr>
          <a:xfrm>
            <a:off x="1564850" y="3749605"/>
            <a:ext cx="983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rights and responsibilities in the workplace and in society.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54F0BD-D811-4018-A073-D38E923D763F}"/>
              </a:ext>
            </a:extLst>
          </p:cNvPr>
          <p:cNvSpPr txBox="1"/>
          <p:nvPr/>
        </p:nvSpPr>
        <p:spPr>
          <a:xfrm>
            <a:off x="1564849" y="4449497"/>
            <a:ext cx="983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there are trends in local and national labour markets.  </a:t>
            </a:r>
          </a:p>
        </p:txBody>
      </p:sp>
    </p:spTree>
    <p:extLst>
      <p:ext uri="{BB962C8B-B14F-4D97-AF65-F5344CB8AC3E}">
        <p14:creationId xmlns:p14="http://schemas.microsoft.com/office/powerpoint/2010/main" val="18599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66A6A08-F9E5-4BFC-BC2D-A640535260AC}"/>
              </a:ext>
            </a:extLst>
          </p:cNvPr>
          <p:cNvSpPr/>
          <p:nvPr/>
        </p:nvSpPr>
        <p:spPr>
          <a:xfrm>
            <a:off x="264747" y="2316064"/>
            <a:ext cx="6928208" cy="1363011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(3-5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watch a video about choosing your GCSEs. Discuss with your partner: what can you do to make sure you feel confident about your choices?</a:t>
            </a:r>
          </a:p>
        </p:txBody>
      </p:sp>
      <p:pic>
        <p:nvPicPr>
          <p:cNvPr id="71" name="Picture 70">
            <a:hlinkClick r:id="rId4"/>
            <a:extLst>
              <a:ext uri="{FF2B5EF4-FFF2-40B4-BE49-F238E27FC236}">
                <a16:creationId xmlns:a16="http://schemas.microsoft.com/office/drawing/2014/main" id="{B556A849-B851-47FE-9217-78AE5E4905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6" t="10703" r="2011" b="5538"/>
          <a:stretch/>
        </p:blipFill>
        <p:spPr>
          <a:xfrm>
            <a:off x="7477690" y="1201959"/>
            <a:ext cx="4144220" cy="2477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Rectangle: Rounded Corners 71">
            <a:hlinkClick r:id="rId4"/>
            <a:extLst>
              <a:ext uri="{FF2B5EF4-FFF2-40B4-BE49-F238E27FC236}">
                <a16:creationId xmlns:a16="http://schemas.microsoft.com/office/drawing/2014/main" id="{C7D8C165-CA87-4C36-AB27-966F12B4682B}"/>
              </a:ext>
            </a:extLst>
          </p:cNvPr>
          <p:cNvSpPr/>
          <p:nvPr/>
        </p:nvSpPr>
        <p:spPr>
          <a:xfrm>
            <a:off x="11143176" y="1088535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0:00-2:21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F7A2623-D165-45FE-A792-40BD750EF8C7}"/>
              </a:ext>
            </a:extLst>
          </p:cNvPr>
          <p:cNvSpPr/>
          <p:nvPr/>
        </p:nvSpPr>
        <p:spPr>
          <a:xfrm>
            <a:off x="6220044" y="3943430"/>
            <a:ext cx="5707206" cy="809323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It is important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choose the right GCSEs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to make sure you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qualified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do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dream job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7FC3DF2-3969-4E6C-97B8-38C72C0E2521}"/>
              </a:ext>
            </a:extLst>
          </p:cNvPr>
          <p:cNvSpPr/>
          <p:nvPr/>
        </p:nvSpPr>
        <p:spPr>
          <a:xfrm>
            <a:off x="264747" y="3943432"/>
            <a:ext cx="5707204" cy="809322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During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move from KS3 to KS4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you may feel ready to think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your future when you leave school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AB435C4-3677-4478-B62E-9438674BA51B}"/>
              </a:ext>
            </a:extLst>
          </p:cNvPr>
          <p:cNvSpPr/>
          <p:nvPr/>
        </p:nvSpPr>
        <p:spPr>
          <a:xfrm>
            <a:off x="264747" y="4912611"/>
            <a:ext cx="5707204" cy="809322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But, if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 are not sure what you want to do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try to choose a good balance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keep your options open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1D82C12-3750-4DC2-86F9-129087A4FE13}"/>
              </a:ext>
            </a:extLst>
          </p:cNvPr>
          <p:cNvSpPr/>
          <p:nvPr/>
        </p:nvSpPr>
        <p:spPr>
          <a:xfrm>
            <a:off x="6220046" y="4912611"/>
            <a:ext cx="5707206" cy="809322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Don’t forget,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most of us work for about 40 years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 it’s important you choose things that you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enjoy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21A1327-1286-4474-9326-689AF683644D}"/>
              </a:ext>
            </a:extLst>
          </p:cNvPr>
          <p:cNvSpPr/>
          <p:nvPr/>
        </p:nvSpPr>
        <p:spPr>
          <a:xfrm>
            <a:off x="264748" y="1088759"/>
            <a:ext cx="3794886" cy="1007353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Before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kickstarting your career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some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transitions need to take place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 This starts with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GCSEs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0CEC159-A870-4BDB-94DB-3BE8E33DA1A1}"/>
              </a:ext>
            </a:extLst>
          </p:cNvPr>
          <p:cNvSpPr/>
          <p:nvPr/>
        </p:nvSpPr>
        <p:spPr>
          <a:xfrm>
            <a:off x="4239645" y="1088535"/>
            <a:ext cx="2953310" cy="1007577"/>
          </a:xfrm>
          <a:prstGeom prst="roundRect">
            <a:avLst/>
          </a:prstGeom>
          <a:solidFill>
            <a:srgbClr val="A0B10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Transition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change from one part of your life to a new phase. 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2" descr="New Career Development Framework">
            <a:extLst>
              <a:ext uri="{FF2B5EF4-FFF2-40B4-BE49-F238E27FC236}">
                <a16:creationId xmlns:a16="http://schemas.microsoft.com/office/drawing/2014/main" id="{F8C80222-B7D4-498E-9767-ED378334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1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agon 20">
            <a:extLst>
              <a:ext uri="{FF2B5EF4-FFF2-40B4-BE49-F238E27FC236}">
                <a16:creationId xmlns:a16="http://schemas.microsoft.com/office/drawing/2014/main" id="{C3E044A5-BFB1-4165-BB8A-33594E23AA6A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5" name="Shape 114">
            <a:extLst>
              <a:ext uri="{FF2B5EF4-FFF2-40B4-BE49-F238E27FC236}">
                <a16:creationId xmlns:a16="http://schemas.microsoft.com/office/drawing/2014/main" id="{94AFBDE5-8D0D-47FE-A7E8-4C0B4C09F3C4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Planning your future: GCSEs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B813A0-2DA9-4F28-AFE9-A5A5C7E56EF2}"/>
              </a:ext>
            </a:extLst>
          </p:cNvPr>
          <p:cNvSpPr txBox="1"/>
          <p:nvPr/>
        </p:nvSpPr>
        <p:spPr>
          <a:xfrm>
            <a:off x="10303525" y="6645176"/>
            <a:ext cx="74969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https://safeshare.tv/x/d_ssJV_XfjQ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581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ssorted-color paints">
            <a:extLst>
              <a:ext uri="{FF2B5EF4-FFF2-40B4-BE49-F238E27FC236}">
                <a16:creationId xmlns:a16="http://schemas.microsoft.com/office/drawing/2014/main" id="{491BB7E6-9DA5-4381-B6A4-B221203E9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58759" y="1973853"/>
            <a:ext cx="3450162" cy="24063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ed book">
            <a:extLst>
              <a:ext uri="{FF2B5EF4-FFF2-40B4-BE49-F238E27FC236}">
                <a16:creationId xmlns:a16="http://schemas.microsoft.com/office/drawing/2014/main" id="{08888218-3A9A-4938-B0D2-FC800378D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0919" y="1973852"/>
            <a:ext cx="3450162" cy="24000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22D6BD-B4D5-432D-AC43-E39EAB754CA9}"/>
              </a:ext>
            </a:extLst>
          </p:cNvPr>
          <p:cNvSpPr/>
          <p:nvPr/>
        </p:nvSpPr>
        <p:spPr>
          <a:xfrm>
            <a:off x="583898" y="4646428"/>
            <a:ext cx="11024204" cy="935665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Have you thought about which GCSEs you would like to do? How will they help you achieve your future goals in the North East?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0B13EF8-51BF-4A5A-8334-00025373260D}"/>
              </a:ext>
            </a:extLst>
          </p:cNvPr>
          <p:cNvSpPr/>
          <p:nvPr/>
        </p:nvSpPr>
        <p:spPr>
          <a:xfrm>
            <a:off x="583898" y="1085398"/>
            <a:ext cx="11024204" cy="615922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 you saw on the last slide, it’s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important to think about the following things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it comes to choosing your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GCSEs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BE6BA4D-7A5F-4CDB-9EC4-732A32075511}"/>
              </a:ext>
            </a:extLst>
          </p:cNvPr>
          <p:cNvSpPr/>
          <p:nvPr/>
        </p:nvSpPr>
        <p:spPr>
          <a:xfrm>
            <a:off x="4614439" y="3549377"/>
            <a:ext cx="2966400" cy="633600"/>
          </a:xfrm>
          <a:prstGeom prst="roundRect">
            <a:avLst/>
          </a:prstGeom>
          <a:solidFill>
            <a:srgbClr val="B8E3F6"/>
          </a:solidFill>
          <a:ln w="28575">
            <a:solidFill>
              <a:srgbClr val="355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Which subjects you are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at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2B8C975-DBDD-4D15-9BFA-D574CCC0C8E4}"/>
              </a:ext>
            </a:extLst>
          </p:cNvPr>
          <p:cNvSpPr/>
          <p:nvPr/>
        </p:nvSpPr>
        <p:spPr>
          <a:xfrm>
            <a:off x="8401460" y="3549377"/>
            <a:ext cx="2964761" cy="63263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Which subjects or topics you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enjoy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35" name="Picture 2" descr="New Career Development Framework">
            <a:extLst>
              <a:ext uri="{FF2B5EF4-FFF2-40B4-BE49-F238E27FC236}">
                <a16:creationId xmlns:a16="http://schemas.microsoft.com/office/drawing/2014/main" id="{DE171FF9-575F-4DE1-A6A2-DF107DED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1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entagon 20">
            <a:extLst>
              <a:ext uri="{FF2B5EF4-FFF2-40B4-BE49-F238E27FC236}">
                <a16:creationId xmlns:a16="http://schemas.microsoft.com/office/drawing/2014/main" id="{373A1ECD-A55C-4A02-AED8-018DF28E8764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38" name="Shape 114">
            <a:extLst>
              <a:ext uri="{FF2B5EF4-FFF2-40B4-BE49-F238E27FC236}">
                <a16:creationId xmlns:a16="http://schemas.microsoft.com/office/drawing/2014/main" id="{3B3A7010-1D3A-40FC-B93A-4FC1537843F6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Planning your future: GCSEs</a:t>
            </a:r>
          </a:p>
        </p:txBody>
      </p:sp>
      <p:pic>
        <p:nvPicPr>
          <p:cNvPr id="2050" name="Picture 2" descr="asphalt road between trees">
            <a:extLst>
              <a:ext uri="{FF2B5EF4-FFF2-40B4-BE49-F238E27FC236}">
                <a16:creationId xmlns:a16="http://schemas.microsoft.com/office/drawing/2014/main" id="{87C57B69-099B-4E41-BB13-736373E7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898" y="1973853"/>
            <a:ext cx="3450162" cy="24000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E3A5B5-3CBB-4482-86D8-D552BDACACE1}"/>
              </a:ext>
            </a:extLst>
          </p:cNvPr>
          <p:cNvSpPr/>
          <p:nvPr/>
        </p:nvSpPr>
        <p:spPr>
          <a:xfrm>
            <a:off x="825779" y="3549377"/>
            <a:ext cx="2966400" cy="63360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you want to do in the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future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>
            <a:extLst>
              <a:ext uri="{FF2B5EF4-FFF2-40B4-BE49-F238E27FC236}">
                <a16:creationId xmlns:a16="http://schemas.microsoft.com/office/drawing/2014/main" id="{3DD475F1-5270-44FD-80EB-5A81E1060F50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23" name="Picture 22">
            <a:hlinkClick r:id="rId4"/>
            <a:extLst>
              <a:ext uri="{FF2B5EF4-FFF2-40B4-BE49-F238E27FC236}">
                <a16:creationId xmlns:a16="http://schemas.microsoft.com/office/drawing/2014/main" id="{BD455062-50E2-41B1-8E46-B10888BF0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705" y="1265278"/>
            <a:ext cx="3343011" cy="1716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: Rounded Corners 23">
            <a:hlinkClick r:id="rId4"/>
            <a:extLst>
              <a:ext uri="{FF2B5EF4-FFF2-40B4-BE49-F238E27FC236}">
                <a16:creationId xmlns:a16="http://schemas.microsoft.com/office/drawing/2014/main" id="{EC00CDFF-C73D-4715-A6CB-343CC75C9F9C}"/>
              </a:ext>
            </a:extLst>
          </p:cNvPr>
          <p:cNvSpPr/>
          <p:nvPr/>
        </p:nvSpPr>
        <p:spPr>
          <a:xfrm>
            <a:off x="10864369" y="1113376"/>
            <a:ext cx="733375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0:00-1:48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AE33F8-451B-4FFF-A670-6A1B9EFB1E28}"/>
              </a:ext>
            </a:extLst>
          </p:cNvPr>
          <p:cNvSpPr/>
          <p:nvPr/>
        </p:nvSpPr>
        <p:spPr>
          <a:xfrm>
            <a:off x="594255" y="1600065"/>
            <a:ext cx="7184421" cy="1046724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watch the clip all about what GCSEs are and why they are important.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23C6F5-6968-4D5F-9721-145BEC0D6DE3}"/>
              </a:ext>
            </a:extLst>
          </p:cNvPr>
          <p:cNvSpPr/>
          <p:nvPr/>
        </p:nvSpPr>
        <p:spPr>
          <a:xfrm>
            <a:off x="3397956" y="3314044"/>
            <a:ext cx="8199788" cy="811074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Although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age 13 or 14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might feel quite early to be thinking about a career,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choices you make now can really help in the future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! 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EE2DBDC-CE3A-4EF5-A4F5-E9A47BFC699F}"/>
              </a:ext>
            </a:extLst>
          </p:cNvPr>
          <p:cNvSpPr/>
          <p:nvPr/>
        </p:nvSpPr>
        <p:spPr>
          <a:xfrm>
            <a:off x="5249333" y="4457585"/>
            <a:ext cx="6296686" cy="986128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Challenge: </a:t>
            </a:r>
          </a:p>
          <a:p>
            <a:pPr algn="ctr" latinLnBrk="0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Want to know more? Why not talk to a teacher, </a:t>
            </a:r>
            <a:r>
              <a:rPr lang="en-GB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school careers adviser,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 or visit the </a:t>
            </a:r>
            <a:r>
              <a:rPr lang="en-GB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website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endParaRPr lang="en-GB" sz="1600" b="0" i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New Career Development Framework">
            <a:extLst>
              <a:ext uri="{FF2B5EF4-FFF2-40B4-BE49-F238E27FC236}">
                <a16:creationId xmlns:a16="http://schemas.microsoft.com/office/drawing/2014/main" id="{DE171FF9-575F-4DE1-A6A2-DF107DED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1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entagon 20">
            <a:extLst>
              <a:ext uri="{FF2B5EF4-FFF2-40B4-BE49-F238E27FC236}">
                <a16:creationId xmlns:a16="http://schemas.microsoft.com/office/drawing/2014/main" id="{373A1ECD-A55C-4A02-AED8-018DF28E8764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38" name="Shape 114">
            <a:extLst>
              <a:ext uri="{FF2B5EF4-FFF2-40B4-BE49-F238E27FC236}">
                <a16:creationId xmlns:a16="http://schemas.microsoft.com/office/drawing/2014/main" id="{3B3A7010-1D3A-40FC-B93A-4FC1537843F6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Planning your future: GCSEs</a:t>
            </a:r>
          </a:p>
        </p:txBody>
      </p:sp>
      <p:pic>
        <p:nvPicPr>
          <p:cNvPr id="6146" name="Picture 2" descr="white arrow painted on brick wall">
            <a:extLst>
              <a:ext uri="{FF2B5EF4-FFF2-40B4-BE49-F238E27FC236}">
                <a16:creationId xmlns:a16="http://schemas.microsoft.com/office/drawing/2014/main" id="{B9D8FE89-667D-4F49-913A-D984ADA80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736" y="4278263"/>
            <a:ext cx="2008457" cy="13396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9"/>
            <a:extLst>
              <a:ext uri="{FF2B5EF4-FFF2-40B4-BE49-F238E27FC236}">
                <a16:creationId xmlns:a16="http://schemas.microsoft.com/office/drawing/2014/main" id="{17B854E8-645C-4D72-9CFD-4B45E895AD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471" y="30535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>
            <a:extLst>
              <a:ext uri="{FF2B5EF4-FFF2-40B4-BE49-F238E27FC236}">
                <a16:creationId xmlns:a16="http://schemas.microsoft.com/office/drawing/2014/main" id="{73F91B2A-8297-4689-A4E7-D0DA0667B1F9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DABEFB-A753-4E49-AEB8-D5217E8B0C19}"/>
              </a:ext>
            </a:extLst>
          </p:cNvPr>
          <p:cNvSpPr/>
          <p:nvPr/>
        </p:nvSpPr>
        <p:spPr>
          <a:xfrm>
            <a:off x="327544" y="2510630"/>
            <a:ext cx="11536911" cy="995271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Individual activity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Write down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top three responsibilities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you think you, as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employee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, would have at work. Then, share your ideas as a class. Click for some picture prompts.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7F29F4-037F-475F-BE24-F4FC829FDF59}"/>
              </a:ext>
            </a:extLst>
          </p:cNvPr>
          <p:cNvSpPr/>
          <p:nvPr/>
        </p:nvSpPr>
        <p:spPr>
          <a:xfrm>
            <a:off x="6486090" y="1090151"/>
            <a:ext cx="2494138" cy="1170698"/>
          </a:xfrm>
          <a:prstGeom prst="roundRect">
            <a:avLst/>
          </a:prstGeom>
          <a:solidFill>
            <a:srgbClr val="A0B10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Employer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person who gives you the job.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5B9CC0-9BC3-4F58-B2F8-312AF64F2EA1}"/>
              </a:ext>
            </a:extLst>
          </p:cNvPr>
          <p:cNvSpPr/>
          <p:nvPr/>
        </p:nvSpPr>
        <p:spPr>
          <a:xfrm>
            <a:off x="9370318" y="1090150"/>
            <a:ext cx="2494138" cy="1170697"/>
          </a:xfrm>
          <a:prstGeom prst="roundRect">
            <a:avLst/>
          </a:prstGeom>
          <a:solidFill>
            <a:srgbClr val="A0B10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Employee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 person who works for someone else.  </a:t>
            </a:r>
          </a:p>
        </p:txBody>
      </p:sp>
      <p:sp>
        <p:nvSpPr>
          <p:cNvPr id="34" name="Pentagon 20">
            <a:extLst>
              <a:ext uri="{FF2B5EF4-FFF2-40B4-BE49-F238E27FC236}">
                <a16:creationId xmlns:a16="http://schemas.microsoft.com/office/drawing/2014/main" id="{17036083-3219-45EC-8586-B7552187C5DB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5" name="Shape 114">
            <a:extLst>
              <a:ext uri="{FF2B5EF4-FFF2-40B4-BE49-F238E27FC236}">
                <a16:creationId xmlns:a16="http://schemas.microsoft.com/office/drawing/2014/main" id="{3EB3452F-9204-4BAE-8634-9601A63A86C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Rights &amp; responsibilities in your chosen career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68CAA4-B717-4E78-BF12-F10BC4CB6D2B}"/>
              </a:ext>
            </a:extLst>
          </p:cNvPr>
          <p:cNvSpPr/>
          <p:nvPr/>
        </p:nvSpPr>
        <p:spPr>
          <a:xfrm>
            <a:off x="327545" y="1090151"/>
            <a:ext cx="5768455" cy="1175377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Both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employers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and their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employees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have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rights and responsibilities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the workplace. It is important that you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know about both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6" name="Picture 2" descr="round analog wall clock pointing at 10:09">
            <a:extLst>
              <a:ext uri="{FF2B5EF4-FFF2-40B4-BE49-F238E27FC236}">
                <a16:creationId xmlns:a16="http://schemas.microsoft.com/office/drawing/2014/main" id="{21820E35-9C33-441C-A277-FE4E5237D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2269" y="3746380"/>
            <a:ext cx="3427461" cy="1882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ssorted-color clothes lot hanging on wooden wall rack">
            <a:extLst>
              <a:ext uri="{FF2B5EF4-FFF2-40B4-BE49-F238E27FC236}">
                <a16:creationId xmlns:a16="http://schemas.microsoft.com/office/drawing/2014/main" id="{7EC4F2EF-4F2F-4B52-BF02-CC091F9FB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44" y="3746379"/>
            <a:ext cx="3427461" cy="1882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woman writing on notebook">
            <a:extLst>
              <a:ext uri="{FF2B5EF4-FFF2-40B4-BE49-F238E27FC236}">
                <a16:creationId xmlns:a16="http://schemas.microsoft.com/office/drawing/2014/main" id="{4B6858DD-3C1F-40AD-A50A-CFBC09D1D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6993" y="3746379"/>
            <a:ext cx="3427462" cy="1882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ew Career Development Framework">
            <a:extLst>
              <a:ext uri="{FF2B5EF4-FFF2-40B4-BE49-F238E27FC236}">
                <a16:creationId xmlns:a16="http://schemas.microsoft.com/office/drawing/2014/main" id="{33ABD9F0-C7BD-4B5F-AF31-C247BB63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2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118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>
            <a:extLst>
              <a:ext uri="{FF2B5EF4-FFF2-40B4-BE49-F238E27FC236}">
                <a16:creationId xmlns:a16="http://schemas.microsoft.com/office/drawing/2014/main" id="{73F91B2A-8297-4689-A4E7-D0DA0667B1F9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1B2ADA-E3B6-4352-A3E2-39FCB16DBA5B}"/>
              </a:ext>
            </a:extLst>
          </p:cNvPr>
          <p:cNvSpPr/>
          <p:nvPr/>
        </p:nvSpPr>
        <p:spPr>
          <a:xfrm>
            <a:off x="752901" y="1100992"/>
            <a:ext cx="10686198" cy="1164536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Individual activity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Now write down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top three responsibilities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you think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employer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 would have at work. Compare your answers as a class. Click for some ideas.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69B1ACA-0AB4-4B2C-AB11-52B5B954C45B}"/>
              </a:ext>
            </a:extLst>
          </p:cNvPr>
          <p:cNvSpPr/>
          <p:nvPr/>
        </p:nvSpPr>
        <p:spPr>
          <a:xfrm>
            <a:off x="2685197" y="4885896"/>
            <a:ext cx="6821606" cy="746887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many of these apply to both employees and employers?</a:t>
            </a:r>
          </a:p>
        </p:txBody>
      </p:sp>
      <p:sp>
        <p:nvSpPr>
          <p:cNvPr id="34" name="Pentagon 20">
            <a:extLst>
              <a:ext uri="{FF2B5EF4-FFF2-40B4-BE49-F238E27FC236}">
                <a16:creationId xmlns:a16="http://schemas.microsoft.com/office/drawing/2014/main" id="{17036083-3219-45EC-8586-B7552187C5DB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35" name="Shape 114">
            <a:extLst>
              <a:ext uri="{FF2B5EF4-FFF2-40B4-BE49-F238E27FC236}">
                <a16:creationId xmlns:a16="http://schemas.microsoft.com/office/drawing/2014/main" id="{3EB3452F-9204-4BAE-8634-9601A63A86C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Rights &amp; responsibilities in your chosen career</a:t>
            </a:r>
          </a:p>
        </p:txBody>
      </p:sp>
      <p:pic>
        <p:nvPicPr>
          <p:cNvPr id="22530" name="Picture 2" descr="woman in dress holding sword figurine">
            <a:extLst>
              <a:ext uri="{FF2B5EF4-FFF2-40B4-BE49-F238E27FC236}">
                <a16:creationId xmlns:a16="http://schemas.microsoft.com/office/drawing/2014/main" id="{6A914E87-9C6B-4690-91F0-25FAD8135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1638" y="2634308"/>
            <a:ext cx="3427461" cy="1882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green coconut palm trees">
            <a:extLst>
              <a:ext uri="{FF2B5EF4-FFF2-40B4-BE49-F238E27FC236}">
                <a16:creationId xmlns:a16="http://schemas.microsoft.com/office/drawing/2014/main" id="{730149EC-321A-4AB7-A38A-A559E39AE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2269" y="2634307"/>
            <a:ext cx="3427461" cy="1882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ed and white x logo">
            <a:extLst>
              <a:ext uri="{FF2B5EF4-FFF2-40B4-BE49-F238E27FC236}">
                <a16:creationId xmlns:a16="http://schemas.microsoft.com/office/drawing/2014/main" id="{4A36156F-0823-41CE-8F9F-2DB9672C1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899" y="2634308"/>
            <a:ext cx="3427462" cy="1882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ew Career Development Framework">
            <a:extLst>
              <a:ext uri="{FF2B5EF4-FFF2-40B4-BE49-F238E27FC236}">
                <a16:creationId xmlns:a16="http://schemas.microsoft.com/office/drawing/2014/main" id="{CF7F88C2-79A9-4865-A957-2D610AE8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2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10CD-4180-4306-9A33-6A4B891550C3}"/>
              </a:ext>
            </a:extLst>
          </p:cNvPr>
          <p:cNvSpPr/>
          <p:nvPr/>
        </p:nvSpPr>
        <p:spPr>
          <a:xfrm>
            <a:off x="730538" y="1090602"/>
            <a:ext cx="10730925" cy="786535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internet has a whole host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information sources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For instance,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National Careers Service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icould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all have great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support and advice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Click on the logos to visit their sites.  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EC5B79-DB76-4C26-AA15-BF65A74E734E}"/>
              </a:ext>
            </a:extLst>
          </p:cNvPr>
          <p:cNvSpPr/>
          <p:nvPr/>
        </p:nvSpPr>
        <p:spPr>
          <a:xfrm>
            <a:off x="2977117" y="4720921"/>
            <a:ext cx="8835552" cy="786535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icould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is a great place to get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tips on GCSE options, apprenticeships, university, finding work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(and much more!).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F92636-4B7C-4A21-B921-621EDD60FF49}"/>
              </a:ext>
            </a:extLst>
          </p:cNvPr>
          <p:cNvSpPr/>
          <p:nvPr/>
        </p:nvSpPr>
        <p:spPr>
          <a:xfrm>
            <a:off x="1807535" y="2300708"/>
            <a:ext cx="10005133" cy="786535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National Careers Service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provides careers information, advice and guidance. They can help you to make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decisions on learning, training and work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at all stages in your career.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E4D34A7-B7B0-4B94-90A2-4D6A947A6510}"/>
              </a:ext>
            </a:extLst>
          </p:cNvPr>
          <p:cNvSpPr/>
          <p:nvPr/>
        </p:nvSpPr>
        <p:spPr>
          <a:xfrm>
            <a:off x="379330" y="3510814"/>
            <a:ext cx="8116083" cy="786535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Start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will help you to find out which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subjects and qualifications will help to prepare you for your future?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Also, 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hich pathway is right for you?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67847058-D1B2-46FF-8F1E-78E7BEC61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2" y="4601116"/>
            <a:ext cx="2427663" cy="1156933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98E9C7C7-C887-4D29-96D6-B72142A77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6875" y="3355991"/>
            <a:ext cx="3025793" cy="941358"/>
          </a:xfrm>
          <a:prstGeom prst="rect">
            <a:avLst/>
          </a:prstGeom>
        </p:spPr>
      </p:pic>
      <p:pic>
        <p:nvPicPr>
          <p:cNvPr id="1026" name="Picture 2" descr="National Careers Service - YouTube">
            <a:hlinkClick r:id="rId7"/>
            <a:extLst>
              <a:ext uri="{FF2B5EF4-FFF2-40B4-BE49-F238E27FC236}">
                <a16:creationId xmlns:a16="http://schemas.microsoft.com/office/drawing/2014/main" id="{035D129F-CB54-4E4F-B295-0C58FE6F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331" y="2096597"/>
            <a:ext cx="1194288" cy="11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69767961-167E-4EBE-A2F1-AD634BD9584B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92001105-4E1C-44AE-A79F-ADAA34E59C1E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sp>
        <p:nvSpPr>
          <p:cNvPr id="24" name="Shape 114">
            <a:extLst>
              <a:ext uri="{FF2B5EF4-FFF2-40B4-BE49-F238E27FC236}">
                <a16:creationId xmlns:a16="http://schemas.microsoft.com/office/drawing/2014/main" id="{2C589AAA-7460-48CB-B8CE-D9449D39972E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Take the initiative in your life</a:t>
            </a:r>
          </a:p>
        </p:txBody>
      </p:sp>
      <p:pic>
        <p:nvPicPr>
          <p:cNvPr id="13" name="Picture 10" descr="New Career Development Framework">
            <a:extLst>
              <a:ext uri="{FF2B5EF4-FFF2-40B4-BE49-F238E27FC236}">
                <a16:creationId xmlns:a16="http://schemas.microsoft.com/office/drawing/2014/main" id="{BA07C267-7274-4FF0-B98D-76D9A2EC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7991" y="81161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678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E3F3DB44-C0B9-421C-9B5D-B6DC879F5B3A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95BE38-3ADB-48F8-8A06-32EDAED1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2868197"/>
            <a:ext cx="10161373" cy="1121605"/>
          </a:xfrm>
        </p:spPr>
        <p:txBody>
          <a:bodyPr anchor="ctr"/>
          <a:lstStyle/>
          <a:p>
            <a:r>
              <a:rPr lang="en-US" sz="7000" dirty="0">
                <a:latin typeface="Century Gothic" panose="020B0502020202020204" pitchFamily="34" charset="0"/>
              </a:rPr>
              <a:t>Thank you!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BF0CAF-DC53-4640-96F4-F21CD4B7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590" y="6084620"/>
            <a:ext cx="1332820" cy="5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3">
            <a:extLst>
              <a:ext uri="{FF2B5EF4-FFF2-40B4-BE49-F238E27FC236}">
                <a16:creationId xmlns:a16="http://schemas.microsoft.com/office/drawing/2014/main" id="{EAA78CC0-A2BD-4FA7-85C2-7B9D8EBA619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" name="Shape 114">
            <a:extLst>
              <a:ext uri="{FF2B5EF4-FFF2-40B4-BE49-F238E27FC236}">
                <a16:creationId xmlns:a16="http://schemas.microsoft.com/office/drawing/2014/main" id="{4A8CCF15-FA5A-46A3-8C94-015DDC686A1B}"/>
              </a:ext>
            </a:extLst>
          </p:cNvPr>
          <p:cNvSpPr/>
          <p:nvPr/>
        </p:nvSpPr>
        <p:spPr>
          <a:xfrm>
            <a:off x="588064" y="187983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AC13B-907D-426A-9B52-75CF559D0909}"/>
              </a:ext>
            </a:extLst>
          </p:cNvPr>
          <p:cNvSpPr txBox="1"/>
          <p:nvPr/>
        </p:nvSpPr>
        <p:spPr>
          <a:xfrm>
            <a:off x="612314" y="790541"/>
            <a:ext cx="1009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Labour Market Information (LMI):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Information about the jobs and careers available in a geographical area.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E4D469-5C9B-4B06-AF3A-A0804D902768}"/>
              </a:ext>
            </a:extLst>
          </p:cNvPr>
          <p:cNvSpPr txBox="1"/>
          <p:nvPr/>
        </p:nvSpPr>
        <p:spPr>
          <a:xfrm>
            <a:off x="612314" y="1690241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Sector: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 areas into which the economic activity of a country is divided.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9B2EA-B4E6-4F3B-A9C5-88480C3BE283}"/>
              </a:ext>
            </a:extLst>
          </p:cNvPr>
          <p:cNvSpPr txBox="1"/>
          <p:nvPr/>
        </p:nvSpPr>
        <p:spPr>
          <a:xfrm>
            <a:off x="612314" y="2312942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Employability: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Having the skills and abilities needed to have a job or career.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D30B1-F4CE-4D4A-846D-C601F200A1C8}"/>
              </a:ext>
            </a:extLst>
          </p:cNvPr>
          <p:cNvSpPr txBox="1"/>
          <p:nvPr/>
        </p:nvSpPr>
        <p:spPr>
          <a:xfrm>
            <a:off x="612312" y="2935643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Career: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 job or series of jobs that you do during your working life.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4C068-885E-4E73-A957-4DDFB232FF73}"/>
              </a:ext>
            </a:extLst>
          </p:cNvPr>
          <p:cNvSpPr txBox="1"/>
          <p:nvPr/>
        </p:nvSpPr>
        <p:spPr>
          <a:xfrm>
            <a:off x="615135" y="3558344"/>
            <a:ext cx="98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Labour market: </a:t>
            </a: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supply of people in a particular country or area who are able and willing to work.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521AB4-57E1-416D-B28E-B242CE2AF105}"/>
              </a:ext>
            </a:extLst>
          </p:cNvPr>
          <p:cNvSpPr txBox="1"/>
          <p:nvPr/>
        </p:nvSpPr>
        <p:spPr>
          <a:xfrm>
            <a:off x="615133" y="4458045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Transition: </a:t>
            </a:r>
            <a:r>
              <a:rPr lang="en-GB" sz="18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Changing to a different Key Stage.  </a:t>
            </a:r>
          </a:p>
        </p:txBody>
      </p:sp>
    </p:spTree>
    <p:extLst>
      <p:ext uri="{BB962C8B-B14F-4D97-AF65-F5344CB8AC3E}">
        <p14:creationId xmlns:p14="http://schemas.microsoft.com/office/powerpoint/2010/main" val="26461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FEFF0-B78A-49E2-8873-966FB10FEB7A}"/>
              </a:ext>
            </a:extLst>
          </p:cNvPr>
          <p:cNvSpPr/>
          <p:nvPr/>
        </p:nvSpPr>
        <p:spPr>
          <a:xfrm>
            <a:off x="4662435" y="1074008"/>
            <a:ext cx="7221360" cy="112265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important for social mobility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It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allows young people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to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equipped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understand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what is on offer in their region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to get there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by making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informed decisions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about their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future career choices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9606F3-BD6C-4846-B311-EA25394786AB}"/>
              </a:ext>
            </a:extLst>
          </p:cNvPr>
          <p:cNvSpPr/>
          <p:nvPr/>
        </p:nvSpPr>
        <p:spPr>
          <a:xfrm>
            <a:off x="1734573" y="2505877"/>
            <a:ext cx="6444785" cy="890677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do you think Labour Market Information could help you find a job in your area?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AD907C-18D2-41E5-B96F-22A6CA859682}"/>
              </a:ext>
            </a:extLst>
          </p:cNvPr>
          <p:cNvSpPr/>
          <p:nvPr/>
        </p:nvSpPr>
        <p:spPr>
          <a:xfrm>
            <a:off x="1738365" y="4748400"/>
            <a:ext cx="6410297" cy="890678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LMI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highlights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fantastic career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and what existing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opportunities and growth areas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in your region.  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587812-ADC0-4944-8C91-48EB4C62F7FA}"/>
              </a:ext>
            </a:extLst>
          </p:cNvPr>
          <p:cNvSpPr/>
          <p:nvPr/>
        </p:nvSpPr>
        <p:spPr>
          <a:xfrm>
            <a:off x="1751706" y="3705763"/>
            <a:ext cx="6410296" cy="733429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It helps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decode the world of work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by breaking it down into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digestible chunks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3B248D5B-28E2-41D8-B0C0-6A39C35D4C7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7FC59AF4-114F-4244-9693-B7F95784A5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Labour Market Information?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877276-1C99-4E62-93FF-28FC7C3DDC81}"/>
              </a:ext>
            </a:extLst>
          </p:cNvPr>
          <p:cNvSpPr/>
          <p:nvPr/>
        </p:nvSpPr>
        <p:spPr>
          <a:xfrm>
            <a:off x="308205" y="1074008"/>
            <a:ext cx="4163312" cy="1122660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Labour Market Information(LMI)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tells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you about the current work and job opportunities in your area.  </a:t>
            </a:r>
          </a:p>
        </p:txBody>
      </p:sp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38CF778F-02AF-41B0-B220-F7A0C947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994" y="2327661"/>
            <a:ext cx="3543658" cy="3543658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25C33E-7004-48BB-8EA0-70EAAEC11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05" y="2420176"/>
            <a:ext cx="1192397" cy="3292520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74674B1A-9C84-4DE5-AB84-762732E3418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8" name="Picture 4" descr="New Career Development Framework">
            <a:extLst>
              <a:ext uri="{FF2B5EF4-FFF2-40B4-BE49-F238E27FC236}">
                <a16:creationId xmlns:a16="http://schemas.microsoft.com/office/drawing/2014/main" id="{470A9C5A-83F4-4F4E-AEE8-8CEE7F02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977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FEFF0-B78A-49E2-8873-966FB10FEB7A}"/>
              </a:ext>
            </a:extLst>
          </p:cNvPr>
          <p:cNvSpPr/>
          <p:nvPr/>
        </p:nvSpPr>
        <p:spPr>
          <a:xfrm>
            <a:off x="308205" y="1074008"/>
            <a:ext cx="6996948" cy="1040216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can help you understand what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jobs are available near to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It can also show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jobs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different sectors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now, and how many 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projected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to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the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9606F3-BD6C-4846-B311-EA25394786AB}"/>
              </a:ext>
            </a:extLst>
          </p:cNvPr>
          <p:cNvSpPr/>
          <p:nvPr/>
        </p:nvSpPr>
        <p:spPr>
          <a:xfrm>
            <a:off x="4984342" y="2428841"/>
            <a:ext cx="6876766" cy="890677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 activity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Write down three careers that interest you for the future.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AD907C-18D2-41E5-B96F-22A6CA859682}"/>
              </a:ext>
            </a:extLst>
          </p:cNvPr>
          <p:cNvSpPr/>
          <p:nvPr/>
        </p:nvSpPr>
        <p:spPr>
          <a:xfrm>
            <a:off x="4984343" y="4739899"/>
            <a:ext cx="5938215" cy="890678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is updated regularly, so you can see how job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opportunities change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some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sectors grow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587812-ADC0-4944-8C91-48EB4C62F7FA}"/>
              </a:ext>
            </a:extLst>
          </p:cNvPr>
          <p:cNvSpPr/>
          <p:nvPr/>
        </p:nvSpPr>
        <p:spPr>
          <a:xfrm>
            <a:off x="5926904" y="3584369"/>
            <a:ext cx="5938216" cy="890678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could help you see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where job opportunities are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how much certain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roles pay. 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This can help you think about what you want.  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3B248D5B-28E2-41D8-B0C0-6A39C35D4C7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7FC59AF4-114F-4244-9693-B7F95784A5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Labour Market Information?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4674B1A-9C84-4DE5-AB84-762732E3418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ACC54A-4F72-433D-8E00-20BA2935A399}"/>
              </a:ext>
            </a:extLst>
          </p:cNvPr>
          <p:cNvSpPr/>
          <p:nvPr/>
        </p:nvSpPr>
        <p:spPr>
          <a:xfrm>
            <a:off x="7516168" y="1079495"/>
            <a:ext cx="4348952" cy="1072298"/>
          </a:xfrm>
          <a:prstGeom prst="roundRect">
            <a:avLst/>
          </a:prstGeom>
          <a:solidFill>
            <a:srgbClr val="A0B1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Sector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 area of work and production that makes money for an area or country.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22866-9700-40DE-B91B-F33A9AE1A9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4"/>
          <a:stretch/>
        </p:blipFill>
        <p:spPr>
          <a:xfrm>
            <a:off x="308204" y="2428181"/>
            <a:ext cx="4444666" cy="3202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phic 3" descr="Plant with solid fill">
            <a:extLst>
              <a:ext uri="{FF2B5EF4-FFF2-40B4-BE49-F238E27FC236}">
                <a16:creationId xmlns:a16="http://schemas.microsoft.com/office/drawing/2014/main" id="{C361B0CC-670B-4732-AAE7-E1F8C4FF4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6708" y="4728714"/>
            <a:ext cx="914400" cy="914400"/>
          </a:xfrm>
          <a:prstGeom prst="rect">
            <a:avLst/>
          </a:prstGeom>
        </p:spPr>
      </p:pic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8053528D-72BC-4FE8-BE3B-387D4FB25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4342" y="3572508"/>
            <a:ext cx="914400" cy="914400"/>
          </a:xfrm>
          <a:prstGeom prst="rect">
            <a:avLst/>
          </a:prstGeom>
        </p:spPr>
      </p:pic>
      <p:pic>
        <p:nvPicPr>
          <p:cNvPr id="18" name="Picture 12" descr="New Career Development Framework">
            <a:extLst>
              <a:ext uri="{FF2B5EF4-FFF2-40B4-BE49-F238E27FC236}">
                <a16:creationId xmlns:a16="http://schemas.microsoft.com/office/drawing/2014/main" id="{388C3888-2A10-4C8E-BA84-E831AFA6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argo ships docked at the pier during day">
            <a:extLst>
              <a:ext uri="{FF2B5EF4-FFF2-40B4-BE49-F238E27FC236}">
                <a16:creationId xmlns:a16="http://schemas.microsoft.com/office/drawing/2014/main" id="{46FBD5A6-3A58-4686-9DA6-6371E41B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7" y="2436893"/>
            <a:ext cx="2298625" cy="15331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monitor showing Java programming">
            <a:extLst>
              <a:ext uri="{FF2B5EF4-FFF2-40B4-BE49-F238E27FC236}">
                <a16:creationId xmlns:a16="http://schemas.microsoft.com/office/drawing/2014/main" id="{3964A075-E86D-4F80-85A4-049FE95E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089" y="2431315"/>
            <a:ext cx="2298625" cy="15354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low angle photography of cranes on top of building">
            <a:extLst>
              <a:ext uri="{FF2B5EF4-FFF2-40B4-BE49-F238E27FC236}">
                <a16:creationId xmlns:a16="http://schemas.microsoft.com/office/drawing/2014/main" id="{73B6D290-7D94-4695-A13E-B64EBE16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621" y="2436894"/>
            <a:ext cx="2293292" cy="1529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yellow pencil on white iPad">
            <a:extLst>
              <a:ext uri="{FF2B5EF4-FFF2-40B4-BE49-F238E27FC236}">
                <a16:creationId xmlns:a16="http://schemas.microsoft.com/office/drawing/2014/main" id="{99FE1A13-2CA3-4627-8145-8948D245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819" y="2436894"/>
            <a:ext cx="2298625" cy="15331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person holding pencil near laptop computer">
            <a:extLst>
              <a:ext uri="{FF2B5EF4-FFF2-40B4-BE49-F238E27FC236}">
                <a16:creationId xmlns:a16="http://schemas.microsoft.com/office/drawing/2014/main" id="{73F099C2-A5F0-493D-A90B-A5C1FF5C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6" y="4185476"/>
            <a:ext cx="2294544" cy="1530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man in blue jacket standing beside brown wooden post">
            <a:extLst>
              <a:ext uri="{FF2B5EF4-FFF2-40B4-BE49-F238E27FC236}">
                <a16:creationId xmlns:a16="http://schemas.microsoft.com/office/drawing/2014/main" id="{EB8263CC-C3D6-4533-8964-5A1EEB28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008" y="4185475"/>
            <a:ext cx="2302706" cy="1530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windmill on grass field during golden hour">
            <a:extLst>
              <a:ext uri="{FF2B5EF4-FFF2-40B4-BE49-F238E27FC236}">
                <a16:creationId xmlns:a16="http://schemas.microsoft.com/office/drawing/2014/main" id="{E3BB97C8-5EFB-4924-9FAA-279BC80E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288" y="4185616"/>
            <a:ext cx="2293293" cy="1529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white and brown concrete building under blue sky during daytime">
            <a:extLst>
              <a:ext uri="{FF2B5EF4-FFF2-40B4-BE49-F238E27FC236}">
                <a16:creationId xmlns:a16="http://schemas.microsoft.com/office/drawing/2014/main" id="{85D9569E-622C-4C8D-A730-F6051781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4151" y="4182755"/>
            <a:ext cx="2293293" cy="15331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9042D8-3E90-4364-8E8C-0DBA0DEB5DA3}"/>
              </a:ext>
            </a:extLst>
          </p:cNvPr>
          <p:cNvSpPr/>
          <p:nvPr/>
        </p:nvSpPr>
        <p:spPr>
          <a:xfrm>
            <a:off x="484556" y="1087840"/>
            <a:ext cx="7879455" cy="1136375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your partner about what opportunities you know of in your local area – click for some picture hints. Then, head to the next slide for more information on the sectors that have roles on offer in the North East.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6E4C4F4-D3E9-4A1E-AEAB-D90ECC2C7BCD}"/>
              </a:ext>
            </a:extLst>
          </p:cNvPr>
          <p:cNvSpPr/>
          <p:nvPr/>
        </p:nvSpPr>
        <p:spPr>
          <a:xfrm>
            <a:off x="8550876" y="1088987"/>
            <a:ext cx="3156568" cy="1135228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you know what kind of work is involved in each of these sectors?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75703EB8-EA48-4AC1-813B-70591D47B0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D7D8A79A-349D-465C-9472-A0B2EA06D01F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35609699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" descr="man in blue jacket standing beside brown wooden post">
            <a:extLst>
              <a:ext uri="{FF2B5EF4-FFF2-40B4-BE49-F238E27FC236}">
                <a16:creationId xmlns:a16="http://schemas.microsoft.com/office/drawing/2014/main" id="{9465D93D-446A-4B1B-9D2E-A6136BD5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706" y="1071389"/>
            <a:ext cx="3263265" cy="21798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go ships docked at the pier during day">
            <a:extLst>
              <a:ext uri="{FF2B5EF4-FFF2-40B4-BE49-F238E27FC236}">
                <a16:creationId xmlns:a16="http://schemas.microsoft.com/office/drawing/2014/main" id="{BE7775AD-47EB-4692-8072-2B529648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18" y="1075483"/>
            <a:ext cx="3262018" cy="2175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w angle photography of cranes on top of building">
            <a:extLst>
              <a:ext uri="{FF2B5EF4-FFF2-40B4-BE49-F238E27FC236}">
                <a16:creationId xmlns:a16="http://schemas.microsoft.com/office/drawing/2014/main" id="{B92A676B-23AF-4368-8789-FC785734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843" y="3557145"/>
            <a:ext cx="3254449" cy="2170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D1C36A-35DF-4BDF-BC84-861B1591BC64}"/>
              </a:ext>
            </a:extLst>
          </p:cNvPr>
          <p:cNvSpPr/>
          <p:nvPr/>
        </p:nvSpPr>
        <p:spPr>
          <a:xfrm>
            <a:off x="3989794" y="1071389"/>
            <a:ext cx="1927498" cy="2179860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 &amp; Logistics: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 of people and movement of goods (things we buy).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3D000B-80C5-4EE0-B37D-F4C20C37655A}"/>
              </a:ext>
            </a:extLst>
          </p:cNvPr>
          <p:cNvSpPr/>
          <p:nvPr/>
        </p:nvSpPr>
        <p:spPr>
          <a:xfrm>
            <a:off x="9796384" y="1071389"/>
            <a:ext cx="1927498" cy="2179860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Advanced Manufacturing: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includes making parts for cars, trains, electronics and subsea engineering.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0C48495-74E1-4C0C-AADD-CA3E2B985C1A}"/>
              </a:ext>
            </a:extLst>
          </p:cNvPr>
          <p:cNvSpPr/>
          <p:nvPr/>
        </p:nvSpPr>
        <p:spPr>
          <a:xfrm>
            <a:off x="468118" y="3557145"/>
            <a:ext cx="1927498" cy="2170718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Building and work across all parts of our built environment.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5DC0DD-04A7-4B9F-96B1-E1D493E003E4}"/>
              </a:ext>
            </a:extLst>
          </p:cNvPr>
          <p:cNvSpPr/>
          <p:nvPr/>
        </p:nvSpPr>
        <p:spPr>
          <a:xfrm>
            <a:off x="6274707" y="3557145"/>
            <a:ext cx="1927498" cy="2179860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 &amp; Social Care: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Research and development into health and care (looking after people).</a:t>
            </a:r>
          </a:p>
        </p:txBody>
      </p:sp>
      <p:pic>
        <p:nvPicPr>
          <p:cNvPr id="35" name="Picture 18" descr="white and brown concrete building under blue sky during daytime">
            <a:extLst>
              <a:ext uri="{FF2B5EF4-FFF2-40B4-BE49-F238E27FC236}">
                <a16:creationId xmlns:a16="http://schemas.microsoft.com/office/drawing/2014/main" id="{18377B35-A342-43C6-A026-683B17E6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6387" y="3557145"/>
            <a:ext cx="3263265" cy="2170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entagon 20">
            <a:extLst>
              <a:ext uri="{FF2B5EF4-FFF2-40B4-BE49-F238E27FC236}">
                <a16:creationId xmlns:a16="http://schemas.microsoft.com/office/drawing/2014/main" id="{ED55CDD2-6443-4F50-BCB2-66FEC1E4E7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8" name="Shape 114">
            <a:extLst>
              <a:ext uri="{FF2B5EF4-FFF2-40B4-BE49-F238E27FC236}">
                <a16:creationId xmlns:a16="http://schemas.microsoft.com/office/drawing/2014/main" id="{C89587A1-BB45-423D-9847-9547145CDAD3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3530223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3D000B-80C5-4EE0-B37D-F4C20C37655A}"/>
              </a:ext>
            </a:extLst>
          </p:cNvPr>
          <p:cNvSpPr/>
          <p:nvPr/>
        </p:nvSpPr>
        <p:spPr>
          <a:xfrm>
            <a:off x="9772154" y="3557145"/>
            <a:ext cx="1927498" cy="217986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Energy: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Research and development in producing energy.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0C48495-74E1-4C0C-AADD-CA3E2B985C1A}"/>
              </a:ext>
            </a:extLst>
          </p:cNvPr>
          <p:cNvSpPr/>
          <p:nvPr/>
        </p:nvSpPr>
        <p:spPr>
          <a:xfrm>
            <a:off x="3989794" y="3557145"/>
            <a:ext cx="1927498" cy="217986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Financial &amp; Business Services: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includes financial and legal services.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9960DA-01B9-4F07-A968-A659B87506AD}"/>
              </a:ext>
            </a:extLst>
          </p:cNvPr>
          <p:cNvSpPr/>
          <p:nvPr/>
        </p:nvSpPr>
        <p:spPr>
          <a:xfrm>
            <a:off x="468118" y="1071389"/>
            <a:ext cx="1927498" cy="217986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Digital:</a:t>
            </a:r>
            <a:b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Work involving Information Technology (IT) and digital data.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F0A9C3-E59C-43F4-B1E7-D8E437830006}"/>
              </a:ext>
            </a:extLst>
          </p:cNvPr>
          <p:cNvSpPr/>
          <p:nvPr/>
        </p:nvSpPr>
        <p:spPr>
          <a:xfrm>
            <a:off x="6274706" y="1075483"/>
            <a:ext cx="1927498" cy="217986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Education: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1,150 schools in the North East and five universities. </a:t>
            </a:r>
          </a:p>
        </p:txBody>
      </p:sp>
      <p:pic>
        <p:nvPicPr>
          <p:cNvPr id="18" name="Picture 10" descr="yellow pencil on white iPad">
            <a:extLst>
              <a:ext uri="{FF2B5EF4-FFF2-40B4-BE49-F238E27FC236}">
                <a16:creationId xmlns:a16="http://schemas.microsoft.com/office/drawing/2014/main" id="{F0856BE6-A711-4254-9AC3-55626738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278" y="1067295"/>
            <a:ext cx="3262018" cy="2175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person holding pencil near laptop computer">
            <a:extLst>
              <a:ext uri="{FF2B5EF4-FFF2-40B4-BE49-F238E27FC236}">
                <a16:creationId xmlns:a16="http://schemas.microsoft.com/office/drawing/2014/main" id="{FAF34DFC-1150-48BF-A13A-5294D75D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6" y="3557144"/>
            <a:ext cx="3257136" cy="21587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windmill on grass field during golden hour">
            <a:extLst>
              <a:ext uri="{FF2B5EF4-FFF2-40B4-BE49-F238E27FC236}">
                <a16:creationId xmlns:a16="http://schemas.microsoft.com/office/drawing/2014/main" id="{62C252D9-954E-43EE-B930-457F1873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706" y="3556449"/>
            <a:ext cx="3257136" cy="2175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monitor showing Java programming">
            <a:extLst>
              <a:ext uri="{FF2B5EF4-FFF2-40B4-BE49-F238E27FC236}">
                <a16:creationId xmlns:a16="http://schemas.microsoft.com/office/drawing/2014/main" id="{D932AECD-DA87-4DBF-A0DF-2D64CCF2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274" y="1071389"/>
            <a:ext cx="3257136" cy="2175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entagon 20">
            <a:extLst>
              <a:ext uri="{FF2B5EF4-FFF2-40B4-BE49-F238E27FC236}">
                <a16:creationId xmlns:a16="http://schemas.microsoft.com/office/drawing/2014/main" id="{065DE95C-2189-4BF0-BA78-979BA15F912E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C40141AE-4E99-492C-940D-1BCD3CBC7CDD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31129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5C18AA-D0EB-4C68-B504-106102CF5E64}"/>
              </a:ext>
            </a:extLst>
          </p:cNvPr>
          <p:cNvSpPr/>
          <p:nvPr/>
        </p:nvSpPr>
        <p:spPr>
          <a:xfrm>
            <a:off x="795050" y="4563277"/>
            <a:ext cx="10601901" cy="113400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Mind the gaps (3-5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Now you’ve seen the range of active sectors in the North East, it’s time to see some of the numbers behind them. On your own or in a pair, choose the right answer to fill the gap in each statement on the next few slides – you can use the images to help you. Then, click to see if you’re right!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reen and white number 2">
            <a:extLst>
              <a:ext uri="{FF2B5EF4-FFF2-40B4-BE49-F238E27FC236}">
                <a16:creationId xmlns:a16="http://schemas.microsoft.com/office/drawing/2014/main" id="{3D58BF5C-B84B-4894-A39B-262A082BC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16642">
            <a:off x="463768" y="1259578"/>
            <a:ext cx="3179455" cy="1664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ree round white wooden tables">
            <a:extLst>
              <a:ext uri="{FF2B5EF4-FFF2-40B4-BE49-F238E27FC236}">
                <a16:creationId xmlns:a16="http://schemas.microsoft.com/office/drawing/2014/main" id="{C29314DB-BAC4-4150-B602-DC730E8C7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6800" y="1087839"/>
            <a:ext cx="3179455" cy="1664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hoto of outer space">
            <a:extLst>
              <a:ext uri="{FF2B5EF4-FFF2-40B4-BE49-F238E27FC236}">
                <a16:creationId xmlns:a16="http://schemas.microsoft.com/office/drawing/2014/main" id="{0272CE4D-1DDC-45D5-9AFE-32FE79C4B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0000">
            <a:off x="8555119" y="1259577"/>
            <a:ext cx="3179456" cy="16645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ive green plants">
            <a:extLst>
              <a:ext uri="{FF2B5EF4-FFF2-40B4-BE49-F238E27FC236}">
                <a16:creationId xmlns:a16="http://schemas.microsoft.com/office/drawing/2014/main" id="{DC384A64-B779-44DA-8E74-B9B6B940B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0000">
            <a:off x="6440104" y="2479448"/>
            <a:ext cx="3179455" cy="1664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ite robot near brown wall">
            <a:extLst>
              <a:ext uri="{FF2B5EF4-FFF2-40B4-BE49-F238E27FC236}">
                <a16:creationId xmlns:a16="http://schemas.microsoft.com/office/drawing/2014/main" id="{5AA18567-4EB0-4BC8-91BE-89C4D6E22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40000">
            <a:off x="1969058" y="2479449"/>
            <a:ext cx="3179455" cy="1664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4">
            <a:extLst>
              <a:ext uri="{FF2B5EF4-FFF2-40B4-BE49-F238E27FC236}">
                <a16:creationId xmlns:a16="http://schemas.microsoft.com/office/drawing/2014/main" id="{249F6C20-744E-42ED-A99B-FDCC5ADF6D13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2666632941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2C29DAA412E49BAAFF08A5483A59D" ma:contentTypeVersion="13" ma:contentTypeDescription="Create a new document." ma:contentTypeScope="" ma:versionID="fd55c09cce8a2f40eb98f77dd7baa6ae">
  <xsd:schema xmlns:xsd="http://www.w3.org/2001/XMLSchema" xmlns:xs="http://www.w3.org/2001/XMLSchema" xmlns:p="http://schemas.microsoft.com/office/2006/metadata/properties" xmlns:ns2="f469d987-3536-4042-845b-11c6c10f55e4" xmlns:ns3="5188ea77-d324-4396-afdc-27b8543f78cf" targetNamespace="http://schemas.microsoft.com/office/2006/metadata/properties" ma:root="true" ma:fieldsID="bc01b560efecdfb51c9402aee97f8a2c" ns2:_="" ns3:_="">
    <xsd:import namespace="f469d987-3536-4042-845b-11c6c10f55e4"/>
    <xsd:import namespace="5188ea77-d324-4396-afdc-27b8543f78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9d987-3536-4042-845b-11c6c10f5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8ea77-d324-4396-afdc-27b8543f7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11B07C-8332-44FE-B4C4-BB552DBDE637}"/>
</file>

<file path=customXml/itemProps2.xml><?xml version="1.0" encoding="utf-8"?>
<ds:datastoreItem xmlns:ds="http://schemas.openxmlformats.org/officeDocument/2006/customXml" ds:itemID="{E692D672-FA99-4DBE-B507-DA532BCD81A9}"/>
</file>

<file path=customXml/itemProps3.xml><?xml version="1.0" encoding="utf-8"?>
<ds:datastoreItem xmlns:ds="http://schemas.openxmlformats.org/officeDocument/2006/customXml" ds:itemID="{315A0C48-E631-4532-BCCC-95B32C404548}"/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3587</Words>
  <Application>Microsoft Office PowerPoint</Application>
  <PresentationFormat>Widescreen</PresentationFormat>
  <Paragraphs>456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Exo 2</vt:lpstr>
      <vt:lpstr>Open Sans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Miners</dc:creator>
  <cp:lastModifiedBy>Lara</cp:lastModifiedBy>
  <cp:revision>157</cp:revision>
  <cp:lastPrinted>2022-01-12T13:56:35Z</cp:lastPrinted>
  <dcterms:created xsi:type="dcterms:W3CDTF">2019-11-28T00:18:28Z</dcterms:created>
  <dcterms:modified xsi:type="dcterms:W3CDTF">2022-02-24T21:37:05Z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0x0101001D72C29DAA412E49BAAFF08A5483A59D</vt:lpwstr>
  </property>
</Properties>
</file>