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1B094-2ABB-4B26-AF06-934995D62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AA0431-6284-4A91-A92E-323741E85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063B5-CE66-4A91-BA2F-CAFE386FA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2334-A266-4DCC-9C36-A585467E29CF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DBFD9-9020-489D-9A1D-77C792234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C5E09-BBF3-4BA7-88B2-127FB5810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5369-FCB0-48C8-B469-B2FF5DAF2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29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E8C72-6D75-4439-B438-5CD8405BA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B1E438-A717-4672-9BF4-160697F68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B8A86-D200-4A8A-8C9D-220B2EEE4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2334-A266-4DCC-9C36-A585467E29CF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DB3BE-4882-43B9-B8D3-A67F83939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4F565-4EE5-44D1-ADDC-6AFECADB9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5369-FCB0-48C8-B469-B2FF5DAF2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47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22C873-297C-4DBC-919B-CB7FCD0961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532A5-A55B-43AA-AD01-F73B913E3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A2217-F572-4152-B49B-E5DACFF42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2334-A266-4DCC-9C36-A585467E29CF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12CFF-0FA6-4115-9472-6789EC082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3CFE1-24FE-4879-8D66-356A84FD3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5369-FCB0-48C8-B469-B2FF5DAF2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99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9CDE0-FEA8-494C-957F-38B5253D4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0CF79-553B-4B7A-BE0C-8E169C72E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0F3D7-66F6-4378-9EA4-C6EEE0CB6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2334-A266-4DCC-9C36-A585467E29CF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D35B9-3182-4EC8-9641-FBDF8C602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1F40D-4585-49A1-9FDC-E4442EAEE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5369-FCB0-48C8-B469-B2FF5DAF2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14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16EFE-FE3B-487A-9DD0-AFC3162E7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9FFA3-A3EB-4BF4-859E-F805FE80B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4C047-00DD-429A-891B-251FA3670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2334-A266-4DCC-9C36-A585467E29CF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C6336-F63F-4B9D-95A8-19F78C3D5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04B35-01E6-492B-A6B7-2EBABCFE3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5369-FCB0-48C8-B469-B2FF5DAF2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53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DEA89-5BF2-4497-80FF-D47B82192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D4F9A-9A95-4D16-A989-3F63CCDD90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CB1FB-C998-419F-8AA1-5DD9B2EF8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9AD5F-24A4-4E64-8B64-E586D7EBB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2334-A266-4DCC-9C36-A585467E29CF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843F0-7D4F-4B2A-8EB7-37141C4D7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4EF85-80A0-4A29-AC53-183BE1369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5369-FCB0-48C8-B469-B2FF5DAF2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92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26272-C4F3-4919-B482-061132B17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21ABBF-100A-40C5-87D4-ACF36D25A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C80571-F8C9-42B6-9924-F5D915228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1EC064-C326-4806-BA33-4A42844E0F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641028-E63D-45D7-AC97-9EC4372763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8D4EFF-B809-4FED-93FA-54E60D21E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2334-A266-4DCC-9C36-A585467E29CF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B68298-05A1-4C0F-A3D5-B559A0D75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C1DAE4-3A74-4C07-A5BD-9D9D7AC9D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5369-FCB0-48C8-B469-B2FF5DAF2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45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29F93-75FC-44E8-A992-439C669BF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0AC3D-3084-4FE0-AD06-46C1B030A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2334-A266-4DCC-9C36-A585467E29CF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3F38DB-1DFF-4445-8EF2-EF9162F11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8401F4-F9BF-4FFB-9254-C90CAC66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5369-FCB0-48C8-B469-B2FF5DAF2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42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6AE592-A4EE-498C-BA78-3576DDC0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2334-A266-4DCC-9C36-A585467E29CF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BD0B72-4359-4471-BBFB-02C491503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991DD-36D4-4353-8EC5-B4ABB51AB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5369-FCB0-48C8-B469-B2FF5DAF2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50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3F9C3-E2F9-41B3-B67C-A4F0C2B3A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7AD0B-CEC2-49A2-9746-D7329AD87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F02D7-FDED-4CB5-BC63-5404605E1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897F2-AB71-4B40-A65F-2773979C2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2334-A266-4DCC-9C36-A585467E29CF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E515E4-9461-408A-965E-707AC7F0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07C08-B7F5-495C-A357-5A40A2361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5369-FCB0-48C8-B469-B2FF5DAF2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17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67468-11AF-4488-AF4A-25756BF9C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5E9148-7400-4DF3-8B99-092ACFAFD7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BE768F-65EC-48EA-83DE-1FBD9C48E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F4AAE-4628-4803-8BE4-B03567A0A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2334-A266-4DCC-9C36-A585467E29CF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5C7E3-F042-4AFE-9111-765AFC13B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03B27-6FCE-4DC4-A24B-E923236F1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5369-FCB0-48C8-B469-B2FF5DAF2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28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11CF97-6E72-45A1-9CF7-EEBC141EA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937A8-2330-44C2-A607-83DC85315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1CC15-E4E8-42A6-94DE-63ACABA94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52334-A266-4DCC-9C36-A585467E29CF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E3B32-8E07-4600-8FAB-B49E117746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B6AD2-66E2-4F66-AEF0-36C07F3F2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75369-FCB0-48C8-B469-B2FF5DAF2B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6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514761-A752-483A-99DC-CF9C6C21D6CA}"/>
              </a:ext>
            </a:extLst>
          </p:cNvPr>
          <p:cNvSpPr txBox="1"/>
          <p:nvPr/>
        </p:nvSpPr>
        <p:spPr>
          <a:xfrm>
            <a:off x="0" y="0"/>
            <a:ext cx="354077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Year 7 cycle 3 – Culture and Identity</a:t>
            </a: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783397A-B553-43A8-9619-7D6366B97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366740"/>
              </p:ext>
            </p:extLst>
          </p:nvPr>
        </p:nvGraphicFramePr>
        <p:xfrm>
          <a:off x="8394700" y="0"/>
          <a:ext cx="3797300" cy="69367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3697544417"/>
                    </a:ext>
                  </a:extLst>
                </a:gridCol>
                <a:gridCol w="2654300">
                  <a:extLst>
                    <a:ext uri="{9D8B030D-6E8A-4147-A177-3AD203B41FA5}">
                      <a16:colId xmlns:a16="http://schemas.microsoft.com/office/drawing/2014/main" val="336854493"/>
                    </a:ext>
                  </a:extLst>
                </a:gridCol>
              </a:tblGrid>
              <a:tr h="653143">
                <a:tc>
                  <a:txBody>
                    <a:bodyPr/>
                    <a:lstStyle/>
                    <a:p>
                      <a:r>
                        <a:rPr lang="en-US" sz="1200" dirty="0"/>
                        <a:t>Culture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ideas, customs, and social </a:t>
                      </a:r>
                      <a:r>
                        <a:rPr lang="en-US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behaviour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a particular people or society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557713"/>
                  </a:ext>
                </a:extLst>
              </a:tr>
              <a:tr h="466531">
                <a:tc>
                  <a:txBody>
                    <a:bodyPr/>
                    <a:lstStyle/>
                    <a:p>
                      <a:r>
                        <a:rPr lang="en-US" sz="1200" dirty="0"/>
                        <a:t>Fiction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Literature in the form of prose that describes imaginary events and people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136230"/>
                  </a:ext>
                </a:extLst>
              </a:tr>
              <a:tr h="466531">
                <a:tc>
                  <a:txBody>
                    <a:bodyPr/>
                    <a:lstStyle/>
                    <a:p>
                      <a:r>
                        <a:rPr lang="en-US" sz="1200" dirty="0"/>
                        <a:t>Non-Fiction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Prose writing that is informative or factual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651996"/>
                  </a:ext>
                </a:extLst>
              </a:tr>
              <a:tr h="378408">
                <a:tc>
                  <a:txBody>
                    <a:bodyPr/>
                    <a:lstStyle/>
                    <a:p>
                      <a:r>
                        <a:rPr lang="en-US" sz="1200" dirty="0"/>
                        <a:t>Structure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How a text is </a:t>
                      </a:r>
                      <a:r>
                        <a:rPr lang="en-US" sz="1200" dirty="0" err="1"/>
                        <a:t>organised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189626"/>
                  </a:ext>
                </a:extLst>
              </a:tr>
              <a:tr h="466531">
                <a:tc>
                  <a:txBody>
                    <a:bodyPr/>
                    <a:lstStyle/>
                    <a:p>
                      <a:r>
                        <a:rPr lang="en-US" sz="1200" dirty="0"/>
                        <a:t>Language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words and techniques chosen by a writer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18831"/>
                  </a:ext>
                </a:extLst>
              </a:tr>
              <a:tr h="466531">
                <a:tc>
                  <a:txBody>
                    <a:bodyPr/>
                    <a:lstStyle/>
                    <a:p>
                      <a:r>
                        <a:rPr lang="en-US" sz="1100" dirty="0" err="1"/>
                        <a:t>Characterisation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creation or construction of a fictional character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570337"/>
                  </a:ext>
                </a:extLst>
              </a:tr>
              <a:tr h="466531">
                <a:tc>
                  <a:txBody>
                    <a:bodyPr/>
                    <a:lstStyle/>
                    <a:p>
                      <a:r>
                        <a:rPr lang="en-US" sz="1200" dirty="0"/>
                        <a:t>Plot Structure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</a:t>
                      </a:r>
                      <a:r>
                        <a:rPr lang="en-US" sz="1200" dirty="0" err="1"/>
                        <a:t>organisation</a:t>
                      </a:r>
                      <a:r>
                        <a:rPr lang="en-US" sz="1200" dirty="0"/>
                        <a:t> of the storyline in fiction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52051"/>
                  </a:ext>
                </a:extLst>
              </a:tr>
              <a:tr h="378408">
                <a:tc>
                  <a:txBody>
                    <a:bodyPr/>
                    <a:lstStyle/>
                    <a:p>
                      <a:r>
                        <a:rPr lang="en-US" sz="1200" dirty="0"/>
                        <a:t>Exposition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opening of a story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022279"/>
                  </a:ext>
                </a:extLst>
              </a:tr>
              <a:tr h="466531">
                <a:tc>
                  <a:txBody>
                    <a:bodyPr/>
                    <a:lstStyle/>
                    <a:p>
                      <a:r>
                        <a:rPr lang="en-US" sz="1200" dirty="0"/>
                        <a:t>Rising Action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building of the events in the storyline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088904"/>
                  </a:ext>
                </a:extLst>
              </a:tr>
              <a:tr h="378408">
                <a:tc>
                  <a:txBody>
                    <a:bodyPr/>
                    <a:lstStyle/>
                    <a:p>
                      <a:r>
                        <a:rPr lang="en-US" sz="1200" dirty="0"/>
                        <a:t>Climax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purpose/key action in the storyline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223051"/>
                  </a:ext>
                </a:extLst>
              </a:tr>
              <a:tr h="378408">
                <a:tc>
                  <a:txBody>
                    <a:bodyPr/>
                    <a:lstStyle/>
                    <a:p>
                      <a:r>
                        <a:rPr lang="en-US" sz="1200" dirty="0"/>
                        <a:t>Falling Action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consequences of the climax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21246"/>
                  </a:ext>
                </a:extLst>
              </a:tr>
              <a:tr h="378408">
                <a:tc>
                  <a:txBody>
                    <a:bodyPr/>
                    <a:lstStyle/>
                    <a:p>
                      <a:r>
                        <a:rPr lang="en-US" sz="1200" dirty="0"/>
                        <a:t>Resolution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ending of the plot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136179"/>
                  </a:ext>
                </a:extLst>
              </a:tr>
              <a:tr h="378408">
                <a:tc>
                  <a:txBody>
                    <a:bodyPr/>
                    <a:lstStyle/>
                    <a:p>
                      <a:r>
                        <a:rPr lang="en-US" sz="1200" dirty="0"/>
                        <a:t>Perspective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point of view of the writer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875654"/>
                  </a:ext>
                </a:extLst>
              </a:tr>
              <a:tr h="378408">
                <a:tc>
                  <a:txBody>
                    <a:bodyPr/>
                    <a:lstStyle/>
                    <a:p>
                      <a:r>
                        <a:rPr lang="en-US" sz="1200" dirty="0"/>
                        <a:t>Inference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 conclusion based on reasoning and evidence in a text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394175"/>
                  </a:ext>
                </a:extLst>
              </a:tr>
              <a:tr h="378408">
                <a:tc>
                  <a:txBody>
                    <a:bodyPr/>
                    <a:lstStyle/>
                    <a:p>
                      <a:r>
                        <a:rPr lang="en-US" sz="1200" dirty="0"/>
                        <a:t>Tone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 writers attitude or mood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172398"/>
                  </a:ext>
                </a:extLst>
              </a:tr>
              <a:tr h="378408">
                <a:tc>
                  <a:txBody>
                    <a:bodyPr/>
                    <a:lstStyle/>
                    <a:p>
                      <a:r>
                        <a:rPr lang="en-US" sz="1200" dirty="0"/>
                        <a:t>Theme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The ideas </a:t>
                      </a:r>
                      <a:r>
                        <a:rPr lang="en-US" sz="1200" dirty="0"/>
                        <a:t>a text is about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56746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2A36C92-E50B-4223-92D8-D472F2E4AE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972234"/>
              </p:ext>
            </p:extLst>
          </p:nvPr>
        </p:nvGraphicFramePr>
        <p:xfrm>
          <a:off x="0" y="1330298"/>
          <a:ext cx="3530600" cy="551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671676074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394494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Literacy Focus</a:t>
                      </a:r>
                      <a:endParaRPr lang="en-GB" sz="12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835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Capital Letter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Used at the start of sentences, for proper nouns and abbreviations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442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Full Stop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Marks the end of a sentence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391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Apostrophe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Marks omission and possession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554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Comma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Used to separate clauses and items in a list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877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Semi Colon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Marks a pause between clauses or longer items in a list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319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Colon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Introduces a list or explanation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884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Brackets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 add additional information to the sentence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991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Dashes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 add additional information to the sentence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713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Sentence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 complete unit of meaning containing a main verb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913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Simple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One clause; one main verb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7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Compound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Two clauses of equal value joined by and/or/so/but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694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Complex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At least two clauses, a main and subordinate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64405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76918D0-5B95-4576-BFF0-27AFF3EEB0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831271"/>
              </p:ext>
            </p:extLst>
          </p:nvPr>
        </p:nvGraphicFramePr>
        <p:xfrm>
          <a:off x="3530600" y="1020418"/>
          <a:ext cx="4864100" cy="582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2100">
                  <a:extLst>
                    <a:ext uri="{9D8B030D-6E8A-4147-A177-3AD203B41FA5}">
                      <a16:colId xmlns:a16="http://schemas.microsoft.com/office/drawing/2014/main" val="124381263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931961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Terminology Focus</a:t>
                      </a:r>
                      <a:endParaRPr lang="en-GB" sz="12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104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Imperative Verbs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Verbs to instruct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376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Non-Standard English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Forms that differ from Standard English e.g. regional dialects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38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Repetition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Repeating of words/phrases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492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Lists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Placing items one after another in a sentence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467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Enjambment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continuation of a sentence beyond the line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246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Juxtaposition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Placing of two contrasting ideas near each other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426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Simile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Using like or as to make a comparison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840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Alliteration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Words near each other start with the same sound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077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Metaphor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Making a comparison by saying something is something else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354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Onomatopoeia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Words which make the sounds they represent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17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Personification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 type of metaphor giving human qualities to a none human thing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618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Adjective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Describes a noun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398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Adverb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Describes a verb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090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Rhyming Couplet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Two lines of poetry which rhyme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609932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956BA45-F4E6-4FF2-B14A-4130C59F9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9206" y="31837"/>
            <a:ext cx="1677987" cy="167798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2F49FF1-F16C-43C8-BC7A-E296E1843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669" y="385304"/>
            <a:ext cx="2029177" cy="92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307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383</Words>
  <Application>Microsoft Office PowerPoint</Application>
  <PresentationFormat>Widescreen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Kerr</dc:creator>
  <cp:lastModifiedBy>G Miller</cp:lastModifiedBy>
  <cp:revision>13</cp:revision>
  <dcterms:created xsi:type="dcterms:W3CDTF">2020-09-02T09:30:18Z</dcterms:created>
  <dcterms:modified xsi:type="dcterms:W3CDTF">2022-08-30T12:33:26Z</dcterms:modified>
</cp:coreProperties>
</file>