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1" autoAdjust="0"/>
    <p:restoredTop sz="94660"/>
  </p:normalViewPr>
  <p:slideViewPr>
    <p:cSldViewPr snapToGrid="0">
      <p:cViewPr varScale="1">
        <p:scale>
          <a:sx n="71" d="100"/>
          <a:sy n="71" d="100"/>
        </p:scale>
        <p:origin x="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EB9-0B3B-4EBD-B96F-4425513FF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F1304E-16B8-4F99-80E4-21B49343F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0F92D3-0A9E-45F3-9A35-B1289F2BBE41}"/>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156D8C6B-FCA7-4C17-BA43-E7D316BEF8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1E11FF-91A0-4C22-9EFE-B90E2FD0EE61}"/>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220343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877D-18B1-4396-BFDD-E2377AEF33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42F4F7-7834-430C-8FA4-B9CB84EE04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BE3EE2-56DE-42CB-8F73-A157EA738E2A}"/>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88D22477-407D-4662-9A1F-1FD7E45B53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21647B-1005-42AC-98A6-1CAD71A1621E}"/>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235302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E10E9-0974-4522-9456-A30047F05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D019B1-AD53-4212-B3C4-8A25395B70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48149-215A-4377-9FDE-58731E9C0601}"/>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3F6E9744-C080-48C0-B30D-F5FC9C615B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CC5EB6-C2CD-44D9-BFE3-AC7544A0CA54}"/>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32979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6E54-8E28-4EDD-929A-B541581AD7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BA8C3-1F9B-4635-BD76-36A89D968E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8F0EE-DD54-4F77-B73C-538CC72C80CA}"/>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E2304EFE-E180-40B8-A6FD-F90A06E868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51866B-0704-4E53-88EE-A380881A49A7}"/>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15317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2142-2434-4C4B-A730-492374C27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8716AB-2C6B-4AA6-94F7-72030047C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1904BA-CBA2-497F-BE53-E6B85808768B}"/>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08FC6E2E-5357-4B76-9640-9CED42CEB9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1C4BE2-B741-4FFF-8BA5-D7E519A13458}"/>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00326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EE26-D3D9-4214-AC3C-C30E7EDEC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F3B345-637E-4879-B212-690B01D9A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D35DD4-1BE2-4816-B292-A1D906C1E3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46D49D-703C-4BE8-83DE-D705FE1F1EC0}"/>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6" name="Footer Placeholder 5">
            <a:extLst>
              <a:ext uri="{FF2B5EF4-FFF2-40B4-BE49-F238E27FC236}">
                <a16:creationId xmlns:a16="http://schemas.microsoft.com/office/drawing/2014/main" id="{B98DC642-C816-46CE-8367-A20D770BB8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D01006-CDFE-4C31-AA96-AB7B502FB77C}"/>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57607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42DD-9B0C-4441-AB51-332C08AF9A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F9775-E779-4A6A-B9AA-57BFC6569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EF4BEC-AD10-44B3-ABC1-01B8C4C3CE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F80BBD-5EF2-42CB-AF4B-1CE3B1B83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6A0D0A-5215-41C5-A3B5-982C9021D0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40BE2D-7D13-4B75-9D68-93E42FBC9658}"/>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8" name="Footer Placeholder 7">
            <a:extLst>
              <a:ext uri="{FF2B5EF4-FFF2-40B4-BE49-F238E27FC236}">
                <a16:creationId xmlns:a16="http://schemas.microsoft.com/office/drawing/2014/main" id="{62544EBF-FF1D-4FDE-B7C7-02B71C98285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5E9EF4A-3AC1-429C-AAB1-DFFE3F8CCF09}"/>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80495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40EE-AB93-4E5C-A4F6-F85AF97725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51A425-A370-4CD6-A20F-E3F84BDC9DD1}"/>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4" name="Footer Placeholder 3">
            <a:extLst>
              <a:ext uri="{FF2B5EF4-FFF2-40B4-BE49-F238E27FC236}">
                <a16:creationId xmlns:a16="http://schemas.microsoft.com/office/drawing/2014/main" id="{E5218130-C946-4324-813A-9C9939B19E5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D11329E-61A3-45D2-9CFB-CF64C3A7FA73}"/>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02499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247D2-E58B-4214-8A44-B02BC3C52E82}"/>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3" name="Footer Placeholder 2">
            <a:extLst>
              <a:ext uri="{FF2B5EF4-FFF2-40B4-BE49-F238E27FC236}">
                <a16:creationId xmlns:a16="http://schemas.microsoft.com/office/drawing/2014/main" id="{F0D4C3D0-B04F-4C50-B5F2-E85DE2EEB3A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0E8B0B6-7A82-42A5-86EF-06BE60594C38}"/>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12220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BC38-57AD-4A7D-9C31-DA800B1DA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822A1-C5F2-4319-B7A8-6DF4F95A7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5C8A3D-7D41-43B3-80D8-E7D686A9D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EE6B1-49EE-4664-864A-5C2470F55588}"/>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6" name="Footer Placeholder 5">
            <a:extLst>
              <a:ext uri="{FF2B5EF4-FFF2-40B4-BE49-F238E27FC236}">
                <a16:creationId xmlns:a16="http://schemas.microsoft.com/office/drawing/2014/main" id="{AD16E460-5472-448F-BB94-C869A4C238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CC7CC3-D7D3-4A5D-8200-E31AB4E19091}"/>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81242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9366-EAA2-4089-9F99-24F9379D0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14BD6B-B590-465C-B9A4-BF0A18CD1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255E071-079D-4290-A5D7-E998479DC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639654-B3FB-4A52-BB9F-CE672B72043A}"/>
              </a:ext>
            </a:extLst>
          </p:cNvPr>
          <p:cNvSpPr>
            <a:spLocks noGrp="1"/>
          </p:cNvSpPr>
          <p:nvPr>
            <p:ph type="dt" sz="half" idx="10"/>
          </p:nvPr>
        </p:nvSpPr>
        <p:spPr/>
        <p:txBody>
          <a:bodyPr/>
          <a:lstStyle/>
          <a:p>
            <a:fld id="{46CFEFDD-1007-4A48-90DD-DA7916174001}" type="datetimeFigureOut">
              <a:rPr lang="en-GB" smtClean="0"/>
              <a:t>17/10/2023</a:t>
            </a:fld>
            <a:endParaRPr lang="en-GB" dirty="0"/>
          </a:p>
        </p:txBody>
      </p:sp>
      <p:sp>
        <p:nvSpPr>
          <p:cNvPr id="6" name="Footer Placeholder 5">
            <a:extLst>
              <a:ext uri="{FF2B5EF4-FFF2-40B4-BE49-F238E27FC236}">
                <a16:creationId xmlns:a16="http://schemas.microsoft.com/office/drawing/2014/main" id="{497C15D0-2337-4240-B8F9-72B8CAD2D9F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4957C7-364C-46E4-A1CC-8E48218CEE04}"/>
              </a:ext>
            </a:extLst>
          </p:cNvPr>
          <p:cNvSpPr>
            <a:spLocks noGrp="1"/>
          </p:cNvSpPr>
          <p:nvPr>
            <p:ph type="sldNum" sz="quarter" idx="12"/>
          </p:nvPr>
        </p:nvSpPr>
        <p:spPr/>
        <p:txBody>
          <a:bodyPr/>
          <a:lstStyle/>
          <a:p>
            <a:fld id="{036A2715-7D21-4F5B-BEA0-FC71E4786F44}" type="slidenum">
              <a:rPr lang="en-GB" smtClean="0"/>
              <a:t>‹#›</a:t>
            </a:fld>
            <a:endParaRPr lang="en-GB" dirty="0"/>
          </a:p>
        </p:txBody>
      </p:sp>
    </p:spTree>
    <p:extLst>
      <p:ext uri="{BB962C8B-B14F-4D97-AF65-F5344CB8AC3E}">
        <p14:creationId xmlns:p14="http://schemas.microsoft.com/office/powerpoint/2010/main" val="379490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9A3E6-AEA6-47E1-9956-D9A4F3135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307600-FD62-4D01-A1CB-DEB6C5C3C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61270-05C9-41A2-922F-DBF8673FC5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FEFDD-1007-4A48-90DD-DA7916174001}" type="datetimeFigureOut">
              <a:rPr lang="en-GB" smtClean="0"/>
              <a:t>17/10/2023</a:t>
            </a:fld>
            <a:endParaRPr lang="en-GB" dirty="0"/>
          </a:p>
        </p:txBody>
      </p:sp>
      <p:sp>
        <p:nvSpPr>
          <p:cNvPr id="5" name="Footer Placeholder 4">
            <a:extLst>
              <a:ext uri="{FF2B5EF4-FFF2-40B4-BE49-F238E27FC236}">
                <a16:creationId xmlns:a16="http://schemas.microsoft.com/office/drawing/2014/main" id="{380B8FCD-ED8C-4ABD-A20D-8DC881D2D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92695CD-93F4-4777-B331-552B4D058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A2715-7D21-4F5B-BEA0-FC71E4786F44}" type="slidenum">
              <a:rPr lang="en-GB" smtClean="0"/>
              <a:t>‹#›</a:t>
            </a:fld>
            <a:endParaRPr lang="en-GB" dirty="0"/>
          </a:p>
        </p:txBody>
      </p:sp>
    </p:spTree>
    <p:extLst>
      <p:ext uri="{BB962C8B-B14F-4D97-AF65-F5344CB8AC3E}">
        <p14:creationId xmlns:p14="http://schemas.microsoft.com/office/powerpoint/2010/main" val="210561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 Y9 CAD &amp; Engineering</a:t>
            </a:r>
            <a:endParaRPr lang="ru-RU" sz="2400" b="1" dirty="0"/>
          </a:p>
        </p:txBody>
      </p:sp>
      <p:sp>
        <p:nvSpPr>
          <p:cNvPr id="5" name="Title 1">
            <a:extLst>
              <a:ext uri="{FF2B5EF4-FFF2-40B4-BE49-F238E27FC236}">
                <a16:creationId xmlns:a16="http://schemas.microsoft.com/office/drawing/2014/main" id="{F95CB174-FA28-4732-AF78-3A30B1563126}"/>
              </a:ext>
            </a:extLst>
          </p:cNvPr>
          <p:cNvSpPr txBox="1">
            <a:spLocks/>
          </p:cNvSpPr>
          <p:nvPr/>
        </p:nvSpPr>
        <p:spPr>
          <a:xfrm>
            <a:off x="104134" y="2110569"/>
            <a:ext cx="4814372"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Recognising &amp; Modelling Ideas</a:t>
            </a:r>
          </a:p>
        </p:txBody>
      </p:sp>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ext uri="{D42A27DB-BD31-4B8C-83A1-F6EECF244321}">
                <p14:modId xmlns:p14="http://schemas.microsoft.com/office/powerpoint/2010/main" val="459825503"/>
              </p:ext>
            </p:extLst>
          </p:nvPr>
        </p:nvGraphicFramePr>
        <p:xfrm>
          <a:off x="9360509" y="782284"/>
          <a:ext cx="1202270" cy="5849657"/>
        </p:xfrm>
        <a:graphic>
          <a:graphicData uri="http://schemas.openxmlformats.org/drawingml/2006/table">
            <a:tbl>
              <a:tblPr firstRow="1" bandRow="1">
                <a:tableStyleId>{5940675A-B579-460E-94D1-54222C63F5DA}</a:tableStyleId>
              </a:tblPr>
              <a:tblGrid>
                <a:gridCol w="1202270">
                  <a:extLst>
                    <a:ext uri="{9D8B030D-6E8A-4147-A177-3AD203B41FA5}">
                      <a16:colId xmlns:a16="http://schemas.microsoft.com/office/drawing/2014/main" val="1686071732"/>
                    </a:ext>
                  </a:extLst>
                </a:gridCol>
              </a:tblGrid>
              <a:tr h="861577">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4988080">
                <a:tc>
                  <a:txBody>
                    <a:bodyPr/>
                    <a:lstStyle/>
                    <a:p>
                      <a:r>
                        <a:rPr lang="en-GB" sz="1000" b="1" dirty="0"/>
                        <a:t>Literacy:</a:t>
                      </a:r>
                    </a:p>
                    <a:p>
                      <a:r>
                        <a:rPr lang="en-GB" sz="1000" b="0" dirty="0"/>
                        <a:t>Specification writing, PEE chains, justification and analysis skills, use of acronyms.</a:t>
                      </a:r>
                    </a:p>
                    <a:p>
                      <a:r>
                        <a:rPr lang="en-GB" sz="1000" b="1" dirty="0"/>
                        <a:t>Numeracy:</a:t>
                      </a:r>
                    </a:p>
                    <a:p>
                      <a:r>
                        <a:rPr lang="en-GB" sz="1000" b="0" dirty="0"/>
                        <a:t>Costing, dimensions, scale, proportion, graphical representation.</a:t>
                      </a:r>
                    </a:p>
                    <a:p>
                      <a:r>
                        <a:rPr lang="en-GB" sz="1000" b="1" dirty="0"/>
                        <a:t>Careers:</a:t>
                      </a:r>
                    </a:p>
                    <a:p>
                      <a:r>
                        <a:rPr lang="en-GB" sz="1000" b="0" dirty="0"/>
                        <a:t>Problem solving, software skills, communication skills.</a:t>
                      </a:r>
                    </a:p>
                    <a:p>
                      <a:r>
                        <a:rPr lang="en-GB" sz="1000" b="1" dirty="0"/>
                        <a:t>Cultural Capital:</a:t>
                      </a:r>
                    </a:p>
                    <a:p>
                      <a:r>
                        <a:rPr lang="en-GB" sz="1000" b="0" dirty="0"/>
                        <a:t>Specification writing, design skills, communication.</a:t>
                      </a:r>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ext uri="{D42A27DB-BD31-4B8C-83A1-F6EECF244321}">
                <p14:modId xmlns:p14="http://schemas.microsoft.com/office/powerpoint/2010/main" val="1790008744"/>
              </p:ext>
            </p:extLst>
          </p:nvPr>
        </p:nvGraphicFramePr>
        <p:xfrm>
          <a:off x="104134" y="153099"/>
          <a:ext cx="4818126" cy="18288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dirty="0"/>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GB" sz="1600" dirty="0"/>
                        <a:t>1</a:t>
                      </a:r>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Brief/Task Analysis/Tools &amp; Equipment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baseline="0" dirty="0">
                          <a:latin typeface="+mj-lt"/>
                        </a:rPr>
                        <a:t>R</a:t>
                      </a:r>
                      <a:r>
                        <a:rPr lang="en-GB" sz="1000" b="0" i="0" u="none" baseline="0" dirty="0">
                          <a:latin typeface="+mj-lt"/>
                        </a:rPr>
                        <a:t>esearch and Design Specification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baseline="0" dirty="0">
                          <a:latin typeface="+mj-lt"/>
                        </a:rPr>
                        <a:t>D</a:t>
                      </a:r>
                      <a:r>
                        <a:rPr lang="en-GB" sz="1000" b="0" i="0" u="none" baseline="0" dirty="0">
                          <a:latin typeface="+mj-lt"/>
                        </a:rPr>
                        <a:t>esign Idea Development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baseline="0" dirty="0">
                          <a:latin typeface="+mj-lt"/>
                        </a:rPr>
                        <a:t>R</a:t>
                      </a:r>
                      <a:r>
                        <a:rPr lang="en-GB" sz="1000" b="0" i="0" u="none" baseline="0" dirty="0">
                          <a:latin typeface="+mj-lt"/>
                        </a:rPr>
                        <a:t>isk Assessment/Modelling Ideas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baseline="0" dirty="0">
                          <a:latin typeface="+mj-lt"/>
                        </a:rPr>
                        <a:t>R</a:t>
                      </a:r>
                      <a:r>
                        <a:rPr lang="en-GB" sz="1000" b="0" i="0" u="none" baseline="0" dirty="0">
                          <a:latin typeface="+mj-lt"/>
                        </a:rPr>
                        <a:t>isk Assessment/Practical Sawing </a:t>
                      </a:r>
                      <a:endParaRPr lang="en-GB" sz="1000" b="0" i="0" u="sng" dirty="0">
                        <a:latin typeface="+mj-lt"/>
                      </a:endParaRPr>
                    </a:p>
                  </a:txBody>
                  <a:tcPr/>
                </a:tc>
                <a:tc>
                  <a:txBody>
                    <a:bodyPr/>
                    <a:lstStyle/>
                    <a:p>
                      <a:pPr marL="285750" indent="-285750">
                        <a:buFont typeface="Arial" pitchFamily="34" charset="0"/>
                        <a:buChar char="•"/>
                      </a:pPr>
                      <a:r>
                        <a:rPr lang="en-GB" sz="1000" dirty="0"/>
                        <a:t>Understanding tools &amp; equipment</a:t>
                      </a:r>
                    </a:p>
                    <a:p>
                      <a:pPr marL="285750" indent="-285750">
                        <a:buFont typeface="Arial" pitchFamily="34" charset="0"/>
                        <a:buChar char="•"/>
                      </a:pPr>
                      <a:r>
                        <a:rPr lang="en-GB" sz="1000" dirty="0"/>
                        <a:t>Identifying</a:t>
                      </a:r>
                      <a:r>
                        <a:rPr lang="en-GB" sz="1000" baseline="0" dirty="0"/>
                        <a:t> user needs</a:t>
                      </a:r>
                    </a:p>
                    <a:p>
                      <a:pPr marL="285750" indent="-285750">
                        <a:buFont typeface="Arial" pitchFamily="34" charset="0"/>
                        <a:buChar char="•"/>
                      </a:pPr>
                      <a:r>
                        <a:rPr lang="en-GB" sz="1000" baseline="0" dirty="0"/>
                        <a:t>Idea communication and development</a:t>
                      </a:r>
                    </a:p>
                    <a:p>
                      <a:pPr marL="285750" indent="-285750">
                        <a:buFont typeface="Arial" pitchFamily="34" charset="0"/>
                        <a:buChar char="•"/>
                      </a:pPr>
                      <a:r>
                        <a:rPr lang="en-US" sz="1000" baseline="0" dirty="0"/>
                        <a:t>Understanding risks &amp; hazards/M</a:t>
                      </a:r>
                      <a:r>
                        <a:rPr lang="en-GB" sz="1000" baseline="0" dirty="0"/>
                        <a:t>odelling solutions</a:t>
                      </a:r>
                    </a:p>
                    <a:p>
                      <a:pPr marL="285750" indent="-285750">
                        <a:buFont typeface="Arial" pitchFamily="34" charset="0"/>
                        <a:buChar char="•"/>
                      </a:pPr>
                      <a:r>
                        <a:rPr lang="en-US" sz="1000" baseline="0" dirty="0"/>
                        <a:t>U</a:t>
                      </a:r>
                      <a:r>
                        <a:rPr lang="en-GB" sz="1000" baseline="0" dirty="0"/>
                        <a:t>nderstanding risks associated with a hack saw</a:t>
                      </a:r>
                      <a:endParaRPr lang="en-GB" sz="1000" dirty="0"/>
                    </a:p>
                  </a:txBody>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44794A6C-1044-4DC7-B70C-F1CB8FBE4276}"/>
              </a:ext>
            </a:extLst>
          </p:cNvPr>
          <p:cNvGraphicFramePr>
            <a:graphicFrameLocks noGrp="1"/>
          </p:cNvGraphicFramePr>
          <p:nvPr>
            <p:extLst>
              <p:ext uri="{D42A27DB-BD31-4B8C-83A1-F6EECF244321}">
                <p14:modId xmlns:p14="http://schemas.microsoft.com/office/powerpoint/2010/main" val="4163778092"/>
              </p:ext>
            </p:extLst>
          </p:nvPr>
        </p:nvGraphicFramePr>
        <p:xfrm>
          <a:off x="107887" y="2791462"/>
          <a:ext cx="4814373" cy="3840480"/>
        </p:xfrm>
        <a:graphic>
          <a:graphicData uri="http://schemas.openxmlformats.org/drawingml/2006/table">
            <a:tbl>
              <a:tblPr firstRow="1" bandRow="1">
                <a:tableStyleId>{5940675A-B579-460E-94D1-54222C63F5DA}</a:tableStyleId>
              </a:tblPr>
              <a:tblGrid>
                <a:gridCol w="3385594">
                  <a:extLst>
                    <a:ext uri="{9D8B030D-6E8A-4147-A177-3AD203B41FA5}">
                      <a16:colId xmlns:a16="http://schemas.microsoft.com/office/drawing/2014/main" val="1686071732"/>
                    </a:ext>
                  </a:extLst>
                </a:gridCol>
                <a:gridCol w="1428779">
                  <a:extLst>
                    <a:ext uri="{9D8B030D-6E8A-4147-A177-3AD203B41FA5}">
                      <a16:colId xmlns:a16="http://schemas.microsoft.com/office/drawing/2014/main" val="3119715458"/>
                    </a:ext>
                  </a:extLst>
                </a:gridCol>
              </a:tblGrid>
              <a:tr h="329342">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76846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Product Specification:  </a:t>
                      </a:r>
                      <a:r>
                        <a:rPr lang="en-US" sz="1000" dirty="0"/>
                        <a:t>The ‘specification’ is probably the most important part of the design process because it makes sure your product is going to do what it needs to do. It is a list of points which outline the design criteria for the product, with each point referring to research work you have done.  You can organize your points so you don’t miss anything using ACCESS FM and expand your writing using PEE chains.</a:t>
                      </a:r>
                      <a:endParaRPr lang="en-GB" sz="1000" dirty="0"/>
                    </a:p>
                  </a:txBody>
                  <a:tcPr/>
                </a:tc>
                <a:tc hMerge="1">
                  <a:txBody>
                    <a:bodyPr/>
                    <a:lstStyle/>
                    <a:p>
                      <a:endParaRPr lang="en-GB" dirty="0"/>
                    </a:p>
                  </a:txBody>
                  <a:tcPr/>
                </a:tc>
                <a:extLst>
                  <a:ext uri="{0D108BD9-81ED-4DB2-BD59-A6C34878D82A}">
                    <a16:rowId xmlns:a16="http://schemas.microsoft.com/office/drawing/2014/main" val="2693566867"/>
                  </a:ext>
                </a:extLst>
              </a:tr>
              <a:tr h="1042915">
                <a:tc>
                  <a:txBody>
                    <a:bodyPr/>
                    <a:lstStyle/>
                    <a:p>
                      <a:r>
                        <a:rPr lang="en-GB" sz="1000" b="1" dirty="0">
                          <a:latin typeface="+mj-lt"/>
                        </a:rPr>
                        <a:t>Design idea development: </a:t>
                      </a:r>
                      <a:r>
                        <a:rPr lang="en-GB" sz="1000" b="0" dirty="0">
                          <a:latin typeface="+mj-lt"/>
                        </a:rPr>
                        <a:t>First develop a range of initial ideas and compare them with your specification.</a:t>
                      </a:r>
                      <a:r>
                        <a:rPr lang="en-GB" sz="1000" b="0" baseline="0" dirty="0">
                          <a:latin typeface="+mj-lt"/>
                        </a:rPr>
                        <a:t>  </a:t>
                      </a:r>
                      <a:r>
                        <a:rPr lang="en-GB" sz="1000" b="0" dirty="0">
                          <a:latin typeface="+mj-lt"/>
                        </a:rPr>
                        <a:t>You can then see any areas which are less good and look at how to improve them to produce a final idea.  Annotation helps explain designs fully and using 3D sketching and ACCESS FM for your annotation will make your ideas clear.  Improving and developing designs based on feedback is called iterative design.</a:t>
                      </a:r>
                    </a:p>
                  </a:txBody>
                  <a:tcPr/>
                </a:tc>
                <a:tc>
                  <a:txBody>
                    <a:bodyPr/>
                    <a:lstStyle/>
                    <a:p>
                      <a:endParaRPr lang="en-GB" dirty="0"/>
                    </a:p>
                  </a:txBody>
                  <a:tcPr/>
                </a:tc>
                <a:extLst>
                  <a:ext uri="{0D108BD9-81ED-4DB2-BD59-A6C34878D82A}">
                    <a16:rowId xmlns:a16="http://schemas.microsoft.com/office/drawing/2014/main" val="3881275897"/>
                  </a:ext>
                </a:extLst>
              </a:tr>
              <a:tr h="1042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Card modelling: </a:t>
                      </a:r>
                      <a:r>
                        <a:rPr lang="en-GB" sz="1000" b="0" dirty="0"/>
                        <a:t>Card modelling is another way to test a design before proper production begins.  </a:t>
                      </a:r>
                      <a:r>
                        <a:rPr lang="en-US" sz="1000" b="0" i="0" kern="1200" dirty="0">
                          <a:solidFill>
                            <a:schemeClr val="tx1"/>
                          </a:solidFill>
                          <a:effectLst/>
                          <a:latin typeface="+mn-lt"/>
                          <a:ea typeface="+mn-ea"/>
                          <a:cs typeface="+mn-cs"/>
                        </a:rPr>
                        <a:t>One major advantage of using card is if you make a mistake, each part can be remodeled at very little cost. When assembled correctly they can be really strong and last for many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Creating a card model is easy and can quickly show what a product will look like so it can be evaluated.</a:t>
                      </a:r>
                      <a:endParaRPr lang="en-GB" sz="1000" b="0" dirty="0"/>
                    </a:p>
                    <a:p>
                      <a:endParaRPr lang="en-GB" sz="1000" b="0" dirty="0">
                        <a:latin typeface="+mj-lt"/>
                      </a:endParaRPr>
                    </a:p>
                  </a:txBody>
                  <a:tcPr/>
                </a:tc>
                <a:tc>
                  <a:txBody>
                    <a:bodyPr/>
                    <a:lstStyle/>
                    <a:p>
                      <a:endParaRPr lang="en-GB" dirty="0"/>
                    </a:p>
                  </a:txBody>
                  <a:tcPr/>
                </a:tc>
                <a:extLst>
                  <a:ext uri="{0D108BD9-81ED-4DB2-BD59-A6C34878D82A}">
                    <a16:rowId xmlns:a16="http://schemas.microsoft.com/office/drawing/2014/main" val="835138767"/>
                  </a:ext>
                </a:extLst>
              </a:tr>
            </a:tbl>
          </a:graphicData>
        </a:graphic>
      </p:graphicFrame>
      <p:pic>
        <p:nvPicPr>
          <p:cNvPr id="16" name="Picture 15">
            <a:extLst>
              <a:ext uri="{FF2B5EF4-FFF2-40B4-BE49-F238E27FC236}">
                <a16:creationId xmlns:a16="http://schemas.microsoft.com/office/drawing/2014/main" id="{7B2D6E3B-A481-48A5-9A34-3FD2EC582114}"/>
              </a:ext>
            </a:extLst>
          </p:cNvPr>
          <p:cNvPicPr>
            <a:picLocks noChangeAspect="1"/>
          </p:cNvPicPr>
          <p:nvPr/>
        </p:nvPicPr>
        <p:blipFill>
          <a:blip r:embed="rId2"/>
          <a:stretch>
            <a:fillRect/>
          </a:stretch>
        </p:blipFill>
        <p:spPr>
          <a:xfrm>
            <a:off x="3550232" y="4113497"/>
            <a:ext cx="1318332" cy="974859"/>
          </a:xfrm>
          <a:prstGeom prst="rect">
            <a:avLst/>
          </a:prstGeom>
        </p:spPr>
      </p:pic>
      <p:graphicFrame>
        <p:nvGraphicFramePr>
          <p:cNvPr id="18" name="Table 17">
            <a:extLst>
              <a:ext uri="{FF2B5EF4-FFF2-40B4-BE49-F238E27FC236}">
                <a16:creationId xmlns:a16="http://schemas.microsoft.com/office/drawing/2014/main" id="{04E2F7D8-D171-424B-80DC-6D09283F60C2}"/>
              </a:ext>
            </a:extLst>
          </p:cNvPr>
          <p:cNvGraphicFramePr>
            <a:graphicFrameLocks noGrp="1"/>
          </p:cNvGraphicFramePr>
          <p:nvPr>
            <p:extLst>
              <p:ext uri="{D42A27DB-BD31-4B8C-83A1-F6EECF244321}">
                <p14:modId xmlns:p14="http://schemas.microsoft.com/office/powerpoint/2010/main" val="2434719597"/>
              </p:ext>
            </p:extLst>
          </p:nvPr>
        </p:nvGraphicFramePr>
        <p:xfrm>
          <a:off x="5062571" y="782285"/>
          <a:ext cx="4176680" cy="3213526"/>
        </p:xfrm>
        <a:graphic>
          <a:graphicData uri="http://schemas.openxmlformats.org/drawingml/2006/table">
            <a:tbl>
              <a:tblPr firstRow="1" bandRow="1">
                <a:tableStyleId>{5940675A-B579-460E-94D1-54222C63F5DA}</a:tableStyleId>
              </a:tblPr>
              <a:tblGrid>
                <a:gridCol w="1585879">
                  <a:extLst>
                    <a:ext uri="{9D8B030D-6E8A-4147-A177-3AD203B41FA5}">
                      <a16:colId xmlns:a16="http://schemas.microsoft.com/office/drawing/2014/main" val="1686071732"/>
                    </a:ext>
                  </a:extLst>
                </a:gridCol>
                <a:gridCol w="1939718">
                  <a:extLst>
                    <a:ext uri="{9D8B030D-6E8A-4147-A177-3AD203B41FA5}">
                      <a16:colId xmlns:a16="http://schemas.microsoft.com/office/drawing/2014/main" val="4005176688"/>
                    </a:ext>
                  </a:extLst>
                </a:gridCol>
                <a:gridCol w="651083">
                  <a:extLst>
                    <a:ext uri="{9D8B030D-6E8A-4147-A177-3AD203B41FA5}">
                      <a16:colId xmlns:a16="http://schemas.microsoft.com/office/drawing/2014/main" val="3345319171"/>
                    </a:ext>
                  </a:extLst>
                </a:gridCol>
              </a:tblGrid>
              <a:tr h="378886">
                <a:tc gridSpan="3">
                  <a:txBody>
                    <a:bodyPr/>
                    <a:lstStyle/>
                    <a:p>
                      <a:pPr algn="ctr"/>
                      <a:r>
                        <a:rPr lang="en-GB" b="1" dirty="0"/>
                        <a:t>Key knowledge</a:t>
                      </a:r>
                    </a:p>
                  </a:txBody>
                  <a:tcPr>
                    <a:lnL w="12700" cap="flat" cmpd="sng" algn="ctr">
                      <a:solidFill>
                        <a:schemeClr val="tx1"/>
                      </a:solidFill>
                      <a:prstDash val="solid"/>
                      <a:round/>
                      <a:headEnd type="none" w="med" len="med"/>
                      <a:tailEnd type="none" w="med" len="med"/>
                    </a:lnL>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2778497">
                <a:tc>
                  <a:txBody>
                    <a:bodyPr/>
                    <a:lstStyle/>
                    <a:p>
                      <a:r>
                        <a:rPr lang="en-GB" sz="1000" b="1" dirty="0"/>
                        <a:t>Target audiences: </a:t>
                      </a:r>
                      <a:r>
                        <a:rPr lang="en-GB" sz="1000" b="0" dirty="0"/>
                        <a:t> When designing you need to think about the customer, client and end user.  Sometimes they will be the same, but often they are different people who will have different needs and wants from the product.  For example a dog bowl.  The client might be a pet shop, the customer would be the pet owner and the end user would be the dog.  Whose needs are most important will depend on the product being made.</a:t>
                      </a:r>
                    </a:p>
                  </a:txBody>
                  <a:tcPr>
                    <a:lnL w="12700" cap="flat" cmpd="sng" algn="ctr">
                      <a:solidFill>
                        <a:schemeClr val="tx1"/>
                      </a:solidFill>
                      <a:prstDash val="solid"/>
                      <a:round/>
                      <a:headEnd type="none" w="med" len="med"/>
                      <a:tailEnd type="none" w="med" len="med"/>
                    </a:lnL>
                  </a:tcPr>
                </a:tc>
                <a:tc>
                  <a:txBody>
                    <a:bodyPr/>
                    <a:lstStyle/>
                    <a:p>
                      <a:r>
                        <a:rPr lang="en-GB" sz="1000" b="1" dirty="0"/>
                        <a:t>Environmental impacts of products: </a:t>
                      </a:r>
                      <a:r>
                        <a:rPr lang="en-GB" sz="1000" b="0" dirty="0"/>
                        <a:t>When designing a product it is important to think about the environmental impacts all the way through the product’s life.  This might be the energy used in the extraction of raw materials or during manufacturing.  It could be the transport of materials or finished products for sale.  It will also include any consumable items when the product is being used, like batteries, as well as how the product will be disposed of at the end of its life.</a:t>
                      </a:r>
                      <a:endParaRPr lang="en-GB" sz="1000" b="1" dirty="0"/>
                    </a:p>
                  </a:txBody>
                  <a:tcPr>
                    <a:lnR w="12700" cap="flat" cmpd="sng" algn="ctr">
                      <a:noFill/>
                      <a:prstDash val="solid"/>
                      <a:round/>
                      <a:headEnd type="none" w="med" len="med"/>
                      <a:tailEnd type="none" w="med" len="med"/>
                    </a:lnR>
                  </a:tcPr>
                </a:tc>
                <a:tc>
                  <a:txBody>
                    <a:bodyPr/>
                    <a:lstStyle/>
                    <a:p>
                      <a:endParaRPr lang="en-GB" sz="1000" b="1"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2693566867"/>
                  </a:ext>
                </a:extLst>
              </a:tr>
            </a:tbl>
          </a:graphicData>
        </a:graphic>
      </p:graphicFrame>
      <p:pic>
        <p:nvPicPr>
          <p:cNvPr id="19" name="Picture 18">
            <a:extLst>
              <a:ext uri="{FF2B5EF4-FFF2-40B4-BE49-F238E27FC236}">
                <a16:creationId xmlns:a16="http://schemas.microsoft.com/office/drawing/2014/main" id="{9CF10AF4-A864-476C-8C2D-BE67AEF01CA9}"/>
              </a:ext>
            </a:extLst>
          </p:cNvPr>
          <p:cNvPicPr>
            <a:picLocks noChangeAspect="1"/>
          </p:cNvPicPr>
          <p:nvPr/>
        </p:nvPicPr>
        <p:blipFill rotWithShape="1">
          <a:blip r:embed="rId3"/>
          <a:srcRect l="9445" r="10072"/>
          <a:stretch/>
        </p:blipFill>
        <p:spPr>
          <a:xfrm>
            <a:off x="8505063" y="1459271"/>
            <a:ext cx="695603" cy="692332"/>
          </a:xfrm>
          <a:prstGeom prst="rect">
            <a:avLst/>
          </a:prstGeom>
        </p:spPr>
      </p:pic>
      <p:pic>
        <p:nvPicPr>
          <p:cNvPr id="20" name="Picture 19">
            <a:extLst>
              <a:ext uri="{FF2B5EF4-FFF2-40B4-BE49-F238E27FC236}">
                <a16:creationId xmlns:a16="http://schemas.microsoft.com/office/drawing/2014/main" id="{0D7D81DD-EEB1-4611-B3E8-BF3657C06E3C}"/>
              </a:ext>
            </a:extLst>
          </p:cNvPr>
          <p:cNvPicPr>
            <a:picLocks noChangeAspect="1"/>
          </p:cNvPicPr>
          <p:nvPr/>
        </p:nvPicPr>
        <p:blipFill rotWithShape="1">
          <a:blip r:embed="rId4"/>
          <a:srcRect l="17926" r="17926"/>
          <a:stretch/>
        </p:blipFill>
        <p:spPr>
          <a:xfrm>
            <a:off x="8496880" y="2664007"/>
            <a:ext cx="656059" cy="604884"/>
          </a:xfrm>
          <a:prstGeom prst="rect">
            <a:avLst/>
          </a:prstGeom>
        </p:spPr>
      </p:pic>
      <p:pic>
        <p:nvPicPr>
          <p:cNvPr id="21" name="Picture 20">
            <a:extLst>
              <a:ext uri="{FF2B5EF4-FFF2-40B4-BE49-F238E27FC236}">
                <a16:creationId xmlns:a16="http://schemas.microsoft.com/office/drawing/2014/main" id="{0843C6CB-4FE0-48A0-9ADE-86427F4CD311}"/>
              </a:ext>
            </a:extLst>
          </p:cNvPr>
          <p:cNvPicPr>
            <a:picLocks noChangeAspect="1"/>
          </p:cNvPicPr>
          <p:nvPr/>
        </p:nvPicPr>
        <p:blipFill>
          <a:blip r:embed="rId5"/>
          <a:stretch>
            <a:fillRect/>
          </a:stretch>
        </p:blipFill>
        <p:spPr>
          <a:xfrm>
            <a:off x="3676257" y="5457104"/>
            <a:ext cx="1023039" cy="953287"/>
          </a:xfrm>
          <a:prstGeom prst="rect">
            <a:avLst/>
          </a:prstGeom>
        </p:spPr>
      </p:pic>
      <p:graphicFrame>
        <p:nvGraphicFramePr>
          <p:cNvPr id="3" name="Table 2">
            <a:extLst>
              <a:ext uri="{FF2B5EF4-FFF2-40B4-BE49-F238E27FC236}">
                <a16:creationId xmlns:a16="http://schemas.microsoft.com/office/drawing/2014/main" id="{B53B9446-FF69-4BD3-9BF9-BFB8F7761886}"/>
              </a:ext>
            </a:extLst>
          </p:cNvPr>
          <p:cNvGraphicFramePr>
            <a:graphicFrameLocks noGrp="1"/>
          </p:cNvGraphicFramePr>
          <p:nvPr>
            <p:extLst>
              <p:ext uri="{D42A27DB-BD31-4B8C-83A1-F6EECF244321}">
                <p14:modId xmlns:p14="http://schemas.microsoft.com/office/powerpoint/2010/main" val="2622362966"/>
              </p:ext>
            </p:extLst>
          </p:nvPr>
        </p:nvGraphicFramePr>
        <p:xfrm>
          <a:off x="5062569" y="4116030"/>
          <a:ext cx="4176681" cy="2529840"/>
        </p:xfrm>
        <a:graphic>
          <a:graphicData uri="http://schemas.openxmlformats.org/drawingml/2006/table">
            <a:tbl>
              <a:tblPr firstRow="1" bandRow="1">
                <a:tableStyleId>{5940675A-B579-460E-94D1-54222C63F5DA}</a:tableStyleId>
              </a:tblPr>
              <a:tblGrid>
                <a:gridCol w="2557431">
                  <a:extLst>
                    <a:ext uri="{9D8B030D-6E8A-4147-A177-3AD203B41FA5}">
                      <a16:colId xmlns:a16="http://schemas.microsoft.com/office/drawing/2014/main" val="2604685898"/>
                    </a:ext>
                  </a:extLst>
                </a:gridCol>
                <a:gridCol w="1619250">
                  <a:extLst>
                    <a:ext uri="{9D8B030D-6E8A-4147-A177-3AD203B41FA5}">
                      <a16:colId xmlns:a16="http://schemas.microsoft.com/office/drawing/2014/main" val="4077569919"/>
                    </a:ext>
                  </a:extLst>
                </a:gridCol>
              </a:tblGrid>
              <a:tr h="353766">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1247861964"/>
                  </a:ext>
                </a:extLst>
              </a:tr>
              <a:tr h="9500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Risk Assessment: </a:t>
                      </a:r>
                      <a:r>
                        <a:rPr lang="en-US" sz="1000" b="0" i="0" kern="1200" dirty="0">
                          <a:solidFill>
                            <a:schemeClr val="tx1"/>
                          </a:solidFill>
                          <a:effectLst/>
                          <a:latin typeface="+mn-lt"/>
                          <a:ea typeface="+mn-ea"/>
                          <a:cs typeface="+mn-cs"/>
                        </a:rPr>
                        <a:t>This term is used to describe the overall process or method where you: Identify hazards and risk factors that have the potential to cause hazard.</a:t>
                      </a:r>
                      <a:r>
                        <a:rPr lang="en-US" sz="1000" b="1"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After hazard identification, you then consider appropriate ways to eliminate the hazard, or control the risk when the hazard cannot be eliminated, this is called risk control.</a:t>
                      </a:r>
                      <a:endParaRPr lang="en-GB" sz="1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tc hMerge="1">
                  <a:txBody>
                    <a:bodyPr/>
                    <a:lstStyle/>
                    <a:p>
                      <a:endParaRPr lang="en-GB" dirty="0"/>
                    </a:p>
                  </a:txBody>
                  <a:tcPr/>
                </a:tc>
                <a:extLst>
                  <a:ext uri="{0D108BD9-81ED-4DB2-BD59-A6C34878D82A}">
                    <a16:rowId xmlns:a16="http://schemas.microsoft.com/office/drawing/2014/main" val="1252464366"/>
                  </a:ext>
                </a:extLst>
              </a:tr>
              <a:tr h="1093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Manufacturing: </a:t>
                      </a:r>
                      <a:r>
                        <a:rPr lang="en-GB" sz="1000" b="0" dirty="0"/>
                        <a:t>Using key manufacturing skills safely and practicing to develop your skill and accuracy so that the products you make are high quality.  In Engineering this includes </a:t>
                      </a:r>
                      <a:r>
                        <a:rPr lang="en-GB" sz="1000" dirty="0"/>
                        <a:t>hand tools, heat treatment, laser cutting, drilling and welding.</a:t>
                      </a:r>
                      <a:endParaRPr lang="en-GB" sz="1000" b="1" dirty="0"/>
                    </a:p>
                    <a:p>
                      <a:endParaRPr lang="en-GB" sz="1000" b="0" dirty="0">
                        <a:latin typeface="+mj-lt"/>
                      </a:endParaRPr>
                    </a:p>
                  </a:txBody>
                  <a:tcPr/>
                </a:tc>
                <a:tc>
                  <a:txBody>
                    <a:bodyPr/>
                    <a:lstStyle/>
                    <a:p>
                      <a:endParaRPr lang="en-GB" dirty="0"/>
                    </a:p>
                  </a:txBody>
                  <a:tcPr/>
                </a:tc>
                <a:extLst>
                  <a:ext uri="{0D108BD9-81ED-4DB2-BD59-A6C34878D82A}">
                    <a16:rowId xmlns:a16="http://schemas.microsoft.com/office/drawing/2014/main" val="683487744"/>
                  </a:ext>
                </a:extLst>
              </a:tr>
            </a:tbl>
          </a:graphicData>
        </a:graphic>
      </p:graphicFrame>
      <p:pic>
        <p:nvPicPr>
          <p:cNvPr id="22" name="Picture 21">
            <a:extLst>
              <a:ext uri="{FF2B5EF4-FFF2-40B4-BE49-F238E27FC236}">
                <a16:creationId xmlns:a16="http://schemas.microsoft.com/office/drawing/2014/main" id="{953A2C74-9AC4-4D6B-BA28-F3093BD03558}"/>
              </a:ext>
            </a:extLst>
          </p:cNvPr>
          <p:cNvPicPr>
            <a:picLocks noChangeAspect="1"/>
          </p:cNvPicPr>
          <p:nvPr/>
        </p:nvPicPr>
        <p:blipFill>
          <a:blip r:embed="rId6"/>
          <a:stretch>
            <a:fillRect/>
          </a:stretch>
        </p:blipFill>
        <p:spPr>
          <a:xfrm>
            <a:off x="7692445" y="5676316"/>
            <a:ext cx="1460494" cy="801990"/>
          </a:xfrm>
          <a:prstGeom prst="rect">
            <a:avLst/>
          </a:prstGeom>
        </p:spPr>
      </p:pic>
      <p:graphicFrame>
        <p:nvGraphicFramePr>
          <p:cNvPr id="17" name="Table 16">
            <a:extLst>
              <a:ext uri="{FF2B5EF4-FFF2-40B4-BE49-F238E27FC236}">
                <a16:creationId xmlns:a16="http://schemas.microsoft.com/office/drawing/2014/main" id="{AA540C2E-0F8B-4F59-BC6F-0D68EB230D81}"/>
              </a:ext>
            </a:extLst>
          </p:cNvPr>
          <p:cNvGraphicFramePr>
            <a:graphicFrameLocks noGrp="1"/>
          </p:cNvGraphicFramePr>
          <p:nvPr>
            <p:extLst>
              <p:ext uri="{D42A27DB-BD31-4B8C-83A1-F6EECF244321}">
                <p14:modId xmlns:p14="http://schemas.microsoft.com/office/powerpoint/2010/main" val="2005549982"/>
              </p:ext>
            </p:extLst>
          </p:nvPr>
        </p:nvGraphicFramePr>
        <p:xfrm>
          <a:off x="10683735" y="782285"/>
          <a:ext cx="1400378" cy="5849656"/>
        </p:xfrm>
        <a:graphic>
          <a:graphicData uri="http://schemas.openxmlformats.org/drawingml/2006/table">
            <a:tbl>
              <a:tblPr firstRow="1" bandRow="1">
                <a:tableStyleId>{5940675A-B579-460E-94D1-54222C63F5DA}</a:tableStyleId>
              </a:tblPr>
              <a:tblGrid>
                <a:gridCol w="1400378">
                  <a:extLst>
                    <a:ext uri="{9D8B030D-6E8A-4147-A177-3AD203B41FA5}">
                      <a16:colId xmlns:a16="http://schemas.microsoft.com/office/drawing/2014/main" val="1686071732"/>
                    </a:ext>
                  </a:extLst>
                </a:gridCol>
              </a:tblGrid>
              <a:tr h="477396">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372260">
                <a:tc>
                  <a:txBody>
                    <a:bodyPr/>
                    <a:lstStyle/>
                    <a:p>
                      <a:r>
                        <a:rPr lang="en-US" sz="1000" b="1" u="sng" dirty="0"/>
                        <a:t>Specification</a:t>
                      </a:r>
                      <a:r>
                        <a:rPr lang="en-US" sz="1000" dirty="0"/>
                        <a:t> –</a:t>
                      </a:r>
                    </a:p>
                    <a:p>
                      <a:r>
                        <a:rPr lang="en-US" sz="1000" dirty="0"/>
                        <a:t>A list of points about  a product.</a:t>
                      </a:r>
                    </a:p>
                    <a:p>
                      <a:r>
                        <a:rPr lang="en-US" sz="1000" b="1" u="sng" dirty="0"/>
                        <a:t>A</a:t>
                      </a:r>
                      <a:r>
                        <a:rPr lang="en-GB" sz="1000" b="1" u="sng" dirty="0"/>
                        <a:t>esthetics</a:t>
                      </a:r>
                      <a:r>
                        <a:rPr lang="en-GB" sz="1000" b="1" u="none" dirty="0"/>
                        <a:t> </a:t>
                      </a:r>
                      <a:r>
                        <a:rPr lang="en-GB" sz="1000" dirty="0"/>
                        <a:t>– What a product looks like.</a:t>
                      </a:r>
                    </a:p>
                    <a:p>
                      <a:r>
                        <a:rPr lang="en-GB" sz="1000" b="1" u="sng" dirty="0"/>
                        <a:t>Cost</a:t>
                      </a:r>
                      <a:r>
                        <a:rPr lang="en-GB" sz="1000" dirty="0"/>
                        <a:t> – How much a product costs. </a:t>
                      </a:r>
                    </a:p>
                    <a:p>
                      <a:r>
                        <a:rPr lang="en-GB" sz="1000" b="1" u="sng" dirty="0"/>
                        <a:t>Customer</a:t>
                      </a:r>
                      <a:r>
                        <a:rPr lang="en-GB" sz="1000" dirty="0"/>
                        <a:t> – Who will buy/use the product.</a:t>
                      </a:r>
                    </a:p>
                    <a:p>
                      <a:r>
                        <a:rPr lang="en-GB" sz="1000" b="1" u="sng" dirty="0"/>
                        <a:t>Environment</a:t>
                      </a:r>
                      <a:r>
                        <a:rPr lang="en-GB" sz="1000" dirty="0"/>
                        <a:t> – Where the product will be used.</a:t>
                      </a:r>
                    </a:p>
                    <a:p>
                      <a:r>
                        <a:rPr lang="en-GB" sz="1000" b="1" u="sng" dirty="0"/>
                        <a:t>Safety</a:t>
                      </a:r>
                      <a:r>
                        <a:rPr lang="en-GB" sz="1000" dirty="0"/>
                        <a:t> – Are there any safety issues with the product?</a:t>
                      </a:r>
                    </a:p>
                    <a:p>
                      <a:r>
                        <a:rPr lang="en-GB" sz="1000" b="1" u="sng" dirty="0"/>
                        <a:t>Size</a:t>
                      </a:r>
                      <a:r>
                        <a:rPr lang="en-GB" sz="1000" dirty="0"/>
                        <a:t> – The measurements/size of the product.  </a:t>
                      </a:r>
                    </a:p>
                    <a:p>
                      <a:r>
                        <a:rPr lang="en-GB" sz="1000" b="1" u="sng" dirty="0"/>
                        <a:t>Function</a:t>
                      </a:r>
                      <a:r>
                        <a:rPr lang="en-GB" sz="1000" dirty="0"/>
                        <a:t> – What the product will do.</a:t>
                      </a:r>
                    </a:p>
                    <a:p>
                      <a:r>
                        <a:rPr lang="en-GB" sz="1000" b="1" u="sng" dirty="0"/>
                        <a:t>Materials</a:t>
                      </a:r>
                      <a:r>
                        <a:rPr lang="en-GB" sz="1000" dirty="0"/>
                        <a:t> – What the product is made from.</a:t>
                      </a:r>
                    </a:p>
                    <a:p>
                      <a:r>
                        <a:rPr lang="en-GB" sz="1000" b="1" u="sng" dirty="0"/>
                        <a:t>Manufacture</a:t>
                      </a:r>
                      <a:r>
                        <a:rPr lang="en-GB" sz="1000" dirty="0"/>
                        <a:t> – How the product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Annotation</a:t>
                      </a:r>
                      <a:r>
                        <a:rPr lang="en-GB" sz="1000" dirty="0"/>
                        <a:t> –  When you explain ideas.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Shade/Tone</a:t>
                      </a:r>
                      <a:r>
                        <a:rPr lang="en-GB" sz="1000" b="0" u="none" dirty="0"/>
                        <a:t> – Adding colour to sketches.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Hazard</a:t>
                      </a:r>
                      <a:r>
                        <a:rPr lang="en-GB" sz="1000" b="0" u="none" dirty="0"/>
                        <a:t> – Something that can cause an accident.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Hack Saw</a:t>
                      </a:r>
                      <a:r>
                        <a:rPr lang="en-GB" sz="1000" b="0" u="none" dirty="0"/>
                        <a:t> – A tool used to cut materials like metal.</a:t>
                      </a:r>
                      <a:endParaRPr lang="en-GB" sz="1000" b="1" u="sng" dirty="0"/>
                    </a:p>
                  </a:txBody>
                  <a:tcPr/>
                </a:tc>
                <a:extLst>
                  <a:ext uri="{0D108BD9-81ED-4DB2-BD59-A6C34878D82A}">
                    <a16:rowId xmlns:a16="http://schemas.microsoft.com/office/drawing/2014/main" val="2693566867"/>
                  </a:ext>
                </a:extLst>
              </a:tr>
            </a:tbl>
          </a:graphicData>
        </a:graphic>
      </p:graphicFrame>
    </p:spTree>
    <p:extLst>
      <p:ext uri="{BB962C8B-B14F-4D97-AF65-F5344CB8AC3E}">
        <p14:creationId xmlns:p14="http://schemas.microsoft.com/office/powerpoint/2010/main" val="224584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 Y9 CAD &amp; Engineering</a:t>
            </a:r>
            <a:endParaRPr lang="ru-RU" sz="2400" b="1" dirty="0"/>
          </a:p>
        </p:txBody>
      </p:sp>
      <p:sp>
        <p:nvSpPr>
          <p:cNvPr id="5" name="Title 1">
            <a:extLst>
              <a:ext uri="{FF2B5EF4-FFF2-40B4-BE49-F238E27FC236}">
                <a16:creationId xmlns:a16="http://schemas.microsoft.com/office/drawing/2014/main" id="{F95CB174-FA28-4732-AF78-3A30B1563126}"/>
              </a:ext>
            </a:extLst>
          </p:cNvPr>
          <p:cNvSpPr txBox="1">
            <a:spLocks/>
          </p:cNvSpPr>
          <p:nvPr/>
        </p:nvSpPr>
        <p:spPr>
          <a:xfrm>
            <a:off x="104134" y="2254947"/>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Manufacturing Safely</a:t>
            </a:r>
            <a:endParaRPr lang="en-GB" sz="1800" b="1" dirty="0"/>
          </a:p>
        </p:txBody>
      </p:sp>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nvPr>
        </p:nvGraphicFramePr>
        <p:xfrm>
          <a:off x="9292392" y="2915148"/>
          <a:ext cx="1272470" cy="3681345"/>
        </p:xfrm>
        <a:graphic>
          <a:graphicData uri="http://schemas.openxmlformats.org/drawingml/2006/table">
            <a:tbl>
              <a:tblPr firstRow="1" bandRow="1">
                <a:tableStyleId>{5940675A-B579-460E-94D1-54222C63F5DA}</a:tableStyleId>
              </a:tblPr>
              <a:tblGrid>
                <a:gridCol w="1272470">
                  <a:extLst>
                    <a:ext uri="{9D8B030D-6E8A-4147-A177-3AD203B41FA5}">
                      <a16:colId xmlns:a16="http://schemas.microsoft.com/office/drawing/2014/main" val="1686071732"/>
                    </a:ext>
                  </a:extLst>
                </a:gridCol>
              </a:tblGrid>
              <a:tr h="597825">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3083520">
                <a:tc>
                  <a:txBody>
                    <a:bodyPr/>
                    <a:lstStyle/>
                    <a:p>
                      <a:r>
                        <a:rPr lang="en-GB" sz="1000" b="1" dirty="0"/>
                        <a:t>Literacy:</a:t>
                      </a:r>
                    </a:p>
                    <a:p>
                      <a:r>
                        <a:rPr lang="en-GB" sz="1000" b="0" dirty="0"/>
                        <a:t>Risk assessment, processing instructions, use of technical documentation.</a:t>
                      </a:r>
                    </a:p>
                    <a:p>
                      <a:r>
                        <a:rPr lang="en-GB" sz="1000" b="1" dirty="0"/>
                        <a:t>Numeracy:</a:t>
                      </a:r>
                    </a:p>
                    <a:p>
                      <a:r>
                        <a:rPr lang="en-GB" sz="1000" b="0" dirty="0"/>
                        <a:t>Planning, dimensions, marking out.</a:t>
                      </a:r>
                    </a:p>
                    <a:p>
                      <a:r>
                        <a:rPr lang="en-GB" sz="1000" b="1" dirty="0"/>
                        <a:t>Careers:</a:t>
                      </a:r>
                    </a:p>
                    <a:p>
                      <a:r>
                        <a:rPr lang="en-GB" sz="1000" b="0" dirty="0"/>
                        <a:t>Problem solving, hand skills, communication skills.</a:t>
                      </a:r>
                    </a:p>
                    <a:p>
                      <a:r>
                        <a:rPr lang="en-GB" sz="1000" b="1" dirty="0"/>
                        <a:t>Cultural Capital:</a:t>
                      </a:r>
                    </a:p>
                    <a:p>
                      <a:r>
                        <a:rPr lang="en-GB" sz="1000" b="0" dirty="0"/>
                        <a:t>H&amp;S/Risk awareness, manufacturing skills, communication.</a:t>
                      </a:r>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nvPr>
        </p:nvGraphicFramePr>
        <p:xfrm>
          <a:off x="104134" y="153099"/>
          <a:ext cx="4818126" cy="19812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dirty="0"/>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US" sz="1600" dirty="0"/>
                        <a:t>2</a:t>
                      </a:r>
                      <a:endParaRPr lang="en-GB" sz="1600" dirty="0"/>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kern="1200" baseline="0" dirty="0">
                          <a:solidFill>
                            <a:schemeClr val="tx1"/>
                          </a:solidFill>
                          <a:latin typeface="+mn-lt"/>
                          <a:ea typeface="+mn-ea"/>
                          <a:cs typeface="+mn-cs"/>
                        </a:rPr>
                        <a:t>R</a:t>
                      </a:r>
                      <a:r>
                        <a:rPr lang="en-GB" sz="1000" b="0" i="0" u="none" kern="1200" baseline="0" dirty="0">
                          <a:solidFill>
                            <a:schemeClr val="tx1"/>
                          </a:solidFill>
                          <a:latin typeface="+mn-lt"/>
                          <a:ea typeface="+mn-ea"/>
                          <a:cs typeface="+mn-cs"/>
                        </a:rPr>
                        <a:t>isk Assessment/Practical Drilling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kern="1200" baseline="0" dirty="0">
                          <a:solidFill>
                            <a:schemeClr val="tx1"/>
                          </a:solidFill>
                          <a:latin typeface="+mn-lt"/>
                          <a:ea typeface="+mn-ea"/>
                          <a:cs typeface="+mn-cs"/>
                        </a:rPr>
                        <a:t>M</a:t>
                      </a:r>
                      <a:r>
                        <a:rPr lang="en-GB" sz="1000" b="0" i="0" u="none" kern="1200" baseline="0" dirty="0">
                          <a:solidFill>
                            <a:schemeClr val="tx1"/>
                          </a:solidFill>
                          <a:latin typeface="+mn-lt"/>
                          <a:ea typeface="+mn-ea"/>
                          <a:cs typeface="+mn-cs"/>
                        </a:rPr>
                        <a:t>echanical Systems, Movement and Force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kern="1200" baseline="0" dirty="0">
                          <a:solidFill>
                            <a:schemeClr val="tx1"/>
                          </a:solidFill>
                          <a:latin typeface="+mn-lt"/>
                          <a:ea typeface="+mn-ea"/>
                          <a:cs typeface="+mn-cs"/>
                        </a:rPr>
                        <a:t>R</a:t>
                      </a:r>
                      <a:r>
                        <a:rPr lang="en-GB" sz="1000" b="0" i="0" u="none" kern="1200" baseline="0" dirty="0">
                          <a:solidFill>
                            <a:schemeClr val="tx1"/>
                          </a:solidFill>
                          <a:latin typeface="+mn-lt"/>
                          <a:ea typeface="+mn-ea"/>
                          <a:cs typeface="+mn-cs"/>
                        </a:rPr>
                        <a:t>isk Assessment/Practical Filing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kern="1200" baseline="0" dirty="0">
                          <a:solidFill>
                            <a:schemeClr val="tx1"/>
                          </a:solidFill>
                          <a:latin typeface="+mn-lt"/>
                          <a:ea typeface="+mn-ea"/>
                          <a:cs typeface="+mn-cs"/>
                        </a:rPr>
                        <a:t>R</a:t>
                      </a:r>
                      <a:r>
                        <a:rPr lang="en-GB" sz="1000" b="0" i="0" u="none" kern="1200" baseline="0" dirty="0">
                          <a:solidFill>
                            <a:schemeClr val="tx1"/>
                          </a:solidFill>
                          <a:latin typeface="+mn-lt"/>
                          <a:ea typeface="+mn-ea"/>
                          <a:cs typeface="+mn-cs"/>
                        </a:rPr>
                        <a:t>isk Assessment/Practical Polishing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u="none" kern="1200" baseline="0" dirty="0">
                          <a:solidFill>
                            <a:schemeClr val="tx1"/>
                          </a:solidFill>
                          <a:latin typeface="+mn-lt"/>
                          <a:ea typeface="+mn-ea"/>
                          <a:cs typeface="+mn-cs"/>
                        </a:rPr>
                        <a:t>C</a:t>
                      </a:r>
                      <a:r>
                        <a:rPr lang="en-GB" sz="1000" b="0" i="0" u="none" kern="1200" baseline="0" dirty="0">
                          <a:solidFill>
                            <a:schemeClr val="tx1"/>
                          </a:solidFill>
                          <a:latin typeface="+mn-lt"/>
                          <a:ea typeface="+mn-ea"/>
                          <a:cs typeface="+mn-cs"/>
                        </a:rPr>
                        <a:t>AD Drawing/2D Designer</a:t>
                      </a:r>
                      <a:endParaRPr lang="en-GB" sz="1000" b="0" i="0" u="sng" dirty="0">
                        <a:latin typeface="+mj-lt"/>
                      </a:endParaRPr>
                    </a:p>
                  </a:txBody>
                  <a:tcPr/>
                </a:tc>
                <a:tc>
                  <a:txBody>
                    <a:bodyPr/>
                    <a:lstStyle/>
                    <a:p>
                      <a:pPr marL="285750" indent="-285750">
                        <a:buFont typeface="Arial" pitchFamily="34" charset="0"/>
                        <a:buChar char="•"/>
                      </a:pPr>
                      <a:r>
                        <a:rPr lang="en-US" sz="1000" baseline="0" dirty="0"/>
                        <a:t>U</a:t>
                      </a:r>
                      <a:r>
                        <a:rPr lang="en-GB" sz="1000" baseline="0" dirty="0"/>
                        <a:t>nderstanding risks associated with a drill</a:t>
                      </a:r>
                    </a:p>
                    <a:p>
                      <a:pPr marL="285750" indent="-285750">
                        <a:buFont typeface="Arial" pitchFamily="34" charset="0"/>
                        <a:buChar char="•"/>
                      </a:pPr>
                      <a:r>
                        <a:rPr lang="en-US" sz="1000" baseline="0" dirty="0"/>
                        <a:t>U</a:t>
                      </a:r>
                      <a:r>
                        <a:rPr lang="en-GB" sz="1000" baseline="0" dirty="0"/>
                        <a:t>nderstanding mechanical systems</a:t>
                      </a:r>
                    </a:p>
                    <a:p>
                      <a:pPr marL="285750" indent="-285750">
                        <a:buFont typeface="Arial" pitchFamily="34" charset="0"/>
                        <a:buChar char="•"/>
                      </a:pPr>
                      <a:r>
                        <a:rPr lang="en-US" sz="1000" baseline="0" dirty="0"/>
                        <a:t>U</a:t>
                      </a:r>
                      <a:r>
                        <a:rPr lang="en-GB" sz="1000" baseline="0" dirty="0"/>
                        <a:t>nderstanding risks associated with a file</a:t>
                      </a:r>
                    </a:p>
                    <a:p>
                      <a:pPr marL="285750" indent="-285750">
                        <a:buFont typeface="Arial" pitchFamily="34" charset="0"/>
                        <a:buChar char="•"/>
                      </a:pPr>
                      <a:r>
                        <a:rPr lang="en-US" sz="1000" dirty="0"/>
                        <a:t>Understanding risks associated with polishing metal</a:t>
                      </a:r>
                    </a:p>
                    <a:p>
                      <a:pPr marL="285750" indent="-285750">
                        <a:buFont typeface="Arial" pitchFamily="34" charset="0"/>
                        <a:buChar char="•"/>
                      </a:pPr>
                      <a:r>
                        <a:rPr lang="en-US" sz="1000" dirty="0"/>
                        <a:t>Understanding orthographic drawing</a:t>
                      </a:r>
                      <a:endParaRPr lang="en-GB" sz="1000" dirty="0"/>
                    </a:p>
                  </a:txBody>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BD059834-E687-4200-B4E0-6B2EB83D10D2}"/>
              </a:ext>
            </a:extLst>
          </p:cNvPr>
          <p:cNvGraphicFramePr>
            <a:graphicFrameLocks noGrp="1"/>
          </p:cNvGraphicFramePr>
          <p:nvPr>
            <p:extLst/>
          </p:nvPr>
        </p:nvGraphicFramePr>
        <p:xfrm>
          <a:off x="115531" y="2915148"/>
          <a:ext cx="4806729" cy="3681345"/>
        </p:xfrm>
        <a:graphic>
          <a:graphicData uri="http://schemas.openxmlformats.org/drawingml/2006/table">
            <a:tbl>
              <a:tblPr firstRow="1" bandRow="1">
                <a:tableStyleId>{5940675A-B579-460E-94D1-54222C63F5DA}</a:tableStyleId>
              </a:tblPr>
              <a:tblGrid>
                <a:gridCol w="2695072">
                  <a:extLst>
                    <a:ext uri="{9D8B030D-6E8A-4147-A177-3AD203B41FA5}">
                      <a16:colId xmlns:a16="http://schemas.microsoft.com/office/drawing/2014/main" val="1686071732"/>
                    </a:ext>
                  </a:extLst>
                </a:gridCol>
                <a:gridCol w="2111657">
                  <a:extLst>
                    <a:ext uri="{9D8B030D-6E8A-4147-A177-3AD203B41FA5}">
                      <a16:colId xmlns:a16="http://schemas.microsoft.com/office/drawing/2014/main" val="2480888992"/>
                    </a:ext>
                  </a:extLst>
                </a:gridCol>
              </a:tblGrid>
              <a:tr h="368792">
                <a:tc gridSpan="2">
                  <a:txBody>
                    <a:bodyPr/>
                    <a:lstStyle/>
                    <a:p>
                      <a:pPr algn="ctr"/>
                      <a:r>
                        <a:rPr lang="en-GB" b="1" dirty="0"/>
                        <a:t>Key knowledge</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3312553">
                <a:tc>
                  <a:txBody>
                    <a:bodyPr/>
                    <a:lstStyle/>
                    <a:p>
                      <a:r>
                        <a:rPr lang="en-GB" sz="1000" b="1" dirty="0">
                          <a:solidFill>
                            <a:schemeClr val="tx1"/>
                          </a:solidFill>
                        </a:rPr>
                        <a:t>2D Command 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Quality </a:t>
                      </a:r>
                      <a:r>
                        <a:rPr lang="en-GB" sz="1000" b="0" dirty="0">
                          <a:solidFill>
                            <a:schemeClr val="tx1"/>
                          </a:solidFill>
                        </a:rPr>
                        <a:t>C</a:t>
                      </a:r>
                      <a:r>
                        <a:rPr lang="en-GB" sz="1000" b="1" dirty="0">
                          <a:solidFill>
                            <a:schemeClr val="tx1"/>
                          </a:solidFill>
                        </a:rPr>
                        <a:t>ontrol and Quality Assurance:  </a:t>
                      </a:r>
                      <a:r>
                        <a:rPr lang="en-GB" sz="1000" b="0" dirty="0">
                          <a:solidFill>
                            <a:schemeClr val="tx1"/>
                          </a:solidFill>
                        </a:rPr>
                        <a:t>Quality Control is a system of maintaining standards in manufactured products by testing a sample of the output against the specification.  Quality Assurance is </a:t>
                      </a:r>
                      <a:r>
                        <a:rPr lang="en-US" sz="1000" b="0" dirty="0">
                          <a:solidFill>
                            <a:schemeClr val="tx1"/>
                          </a:solidFill>
                        </a:rPr>
                        <a:t>a way of preventing mistakes and defects in manufactured products and avoiding problems when delivering products or services to customers. Qu</a:t>
                      </a:r>
                      <a:r>
                        <a:rPr lang="en-GB" sz="1000" b="0" dirty="0">
                          <a:solidFill>
                            <a:schemeClr val="tx1"/>
                          </a:solidFill>
                          <a:ea typeface="+mn-lt"/>
                          <a:cs typeface="+mn-lt"/>
                        </a:rPr>
                        <a:t>ality Assurance makes sure quality is created during the designing phase. Whereas in Quality </a:t>
                      </a:r>
                      <a:r>
                        <a:rPr lang="en-GB" sz="1000" b="1" dirty="0">
                          <a:solidFill>
                            <a:schemeClr val="tx1"/>
                          </a:solidFill>
                          <a:ea typeface="+mn-lt"/>
                          <a:cs typeface="+mn-lt"/>
                        </a:rPr>
                        <a:t>C</a:t>
                      </a:r>
                      <a:r>
                        <a:rPr lang="en-GB" sz="1000" b="0" dirty="0">
                          <a:solidFill>
                            <a:schemeClr val="tx1"/>
                          </a:solidFill>
                          <a:ea typeface="+mn-lt"/>
                          <a:cs typeface="+mn-lt"/>
                        </a:rPr>
                        <a:t>ontrol, quality is created at the production stages. Quality Assurance is a preventive action, but Quality Control is a corrective measure.</a:t>
                      </a:r>
                    </a:p>
                  </a:txBody>
                  <a:tcPr/>
                </a:tc>
                <a:extLst>
                  <a:ext uri="{0D108BD9-81ED-4DB2-BD59-A6C34878D82A}">
                    <a16:rowId xmlns:a16="http://schemas.microsoft.com/office/drawing/2014/main" val="2693566867"/>
                  </a:ext>
                </a:extLst>
              </a:tr>
            </a:tbl>
          </a:graphicData>
        </a:graphic>
      </p:graphicFrame>
      <p:pic>
        <p:nvPicPr>
          <p:cNvPr id="17" name="Picture 16">
            <a:extLst>
              <a:ext uri="{FF2B5EF4-FFF2-40B4-BE49-F238E27FC236}">
                <a16:creationId xmlns:a16="http://schemas.microsoft.com/office/drawing/2014/main" id="{CEDEA078-BC6C-40A9-B325-8216C18A847D}"/>
              </a:ext>
            </a:extLst>
          </p:cNvPr>
          <p:cNvPicPr>
            <a:picLocks noChangeAspect="1"/>
          </p:cNvPicPr>
          <p:nvPr/>
        </p:nvPicPr>
        <p:blipFill rotWithShape="1">
          <a:blip r:embed="rId2"/>
          <a:srcRect l="32151" t="29542" r="41600" b="16384"/>
          <a:stretch/>
        </p:blipFill>
        <p:spPr>
          <a:xfrm>
            <a:off x="188105" y="3490894"/>
            <a:ext cx="2595563" cy="3006157"/>
          </a:xfrm>
          <a:prstGeom prst="rect">
            <a:avLst/>
          </a:prstGeom>
        </p:spPr>
      </p:pic>
      <p:pic>
        <p:nvPicPr>
          <p:cNvPr id="26" name="Picture 25">
            <a:extLst>
              <a:ext uri="{FF2B5EF4-FFF2-40B4-BE49-F238E27FC236}">
                <a16:creationId xmlns:a16="http://schemas.microsoft.com/office/drawing/2014/main" id="{D7B4CEF4-DB53-4BC6-924D-F50307D7057B}"/>
              </a:ext>
            </a:extLst>
          </p:cNvPr>
          <p:cNvPicPr>
            <a:picLocks noChangeAspect="1"/>
          </p:cNvPicPr>
          <p:nvPr/>
        </p:nvPicPr>
        <p:blipFill>
          <a:blip r:embed="rId3"/>
          <a:stretch>
            <a:fillRect/>
          </a:stretch>
        </p:blipFill>
        <p:spPr>
          <a:xfrm>
            <a:off x="3717457" y="2225553"/>
            <a:ext cx="1124593" cy="617539"/>
          </a:xfrm>
          <a:prstGeom prst="rect">
            <a:avLst/>
          </a:prstGeom>
        </p:spPr>
      </p:pic>
      <p:pic>
        <p:nvPicPr>
          <p:cNvPr id="27" name="Picture 26">
            <a:extLst>
              <a:ext uri="{FF2B5EF4-FFF2-40B4-BE49-F238E27FC236}">
                <a16:creationId xmlns:a16="http://schemas.microsoft.com/office/drawing/2014/main" id="{6AF8C0CC-7701-4CD4-94F4-01C954F8CBC2}"/>
              </a:ext>
            </a:extLst>
          </p:cNvPr>
          <p:cNvPicPr>
            <a:picLocks noChangeAspect="1"/>
          </p:cNvPicPr>
          <p:nvPr/>
        </p:nvPicPr>
        <p:blipFill rotWithShape="1">
          <a:blip r:embed="rId4"/>
          <a:srcRect b="7885"/>
          <a:stretch/>
        </p:blipFill>
        <p:spPr>
          <a:xfrm>
            <a:off x="3022233" y="2274934"/>
            <a:ext cx="543901" cy="539554"/>
          </a:xfrm>
          <a:prstGeom prst="rect">
            <a:avLst/>
          </a:prstGeom>
        </p:spPr>
      </p:pic>
      <p:graphicFrame>
        <p:nvGraphicFramePr>
          <p:cNvPr id="29" name="Table 28">
            <a:extLst>
              <a:ext uri="{FF2B5EF4-FFF2-40B4-BE49-F238E27FC236}">
                <a16:creationId xmlns:a16="http://schemas.microsoft.com/office/drawing/2014/main" id="{F4F26DAD-AB26-4249-83A9-300C4C26FA03}"/>
              </a:ext>
            </a:extLst>
          </p:cNvPr>
          <p:cNvGraphicFramePr>
            <a:graphicFrameLocks noGrp="1"/>
          </p:cNvGraphicFramePr>
          <p:nvPr>
            <p:extLst/>
          </p:nvPr>
        </p:nvGraphicFramePr>
        <p:xfrm>
          <a:off x="5059428" y="782286"/>
          <a:ext cx="5505431" cy="2028265"/>
        </p:xfrm>
        <a:graphic>
          <a:graphicData uri="http://schemas.openxmlformats.org/drawingml/2006/table">
            <a:tbl>
              <a:tblPr firstRow="1" bandRow="1">
                <a:tableStyleId>{5940675A-B579-460E-94D1-54222C63F5DA}</a:tableStyleId>
              </a:tblPr>
              <a:tblGrid>
                <a:gridCol w="3475607">
                  <a:extLst>
                    <a:ext uri="{9D8B030D-6E8A-4147-A177-3AD203B41FA5}">
                      <a16:colId xmlns:a16="http://schemas.microsoft.com/office/drawing/2014/main" val="1686071732"/>
                    </a:ext>
                  </a:extLst>
                </a:gridCol>
                <a:gridCol w="2029824">
                  <a:extLst>
                    <a:ext uri="{9D8B030D-6E8A-4147-A177-3AD203B41FA5}">
                      <a16:colId xmlns:a16="http://schemas.microsoft.com/office/drawing/2014/main" val="3119715458"/>
                    </a:ext>
                  </a:extLst>
                </a:gridCol>
              </a:tblGrid>
              <a:tr h="349624">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6701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Risk Assessment: </a:t>
                      </a:r>
                      <a:r>
                        <a:rPr lang="en-US" sz="1000" b="0" i="0" kern="1200" dirty="0">
                          <a:solidFill>
                            <a:schemeClr val="tx1"/>
                          </a:solidFill>
                          <a:effectLst/>
                          <a:latin typeface="+mn-lt"/>
                          <a:ea typeface="+mn-ea"/>
                          <a:cs typeface="+mn-cs"/>
                        </a:rPr>
                        <a:t>This term is used to describe the overall process or method where you: Identify hazards and risk factors that have the potential to cause hazard.</a:t>
                      </a:r>
                      <a:r>
                        <a:rPr lang="en-US" sz="1000" b="1"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After hazard identification, you then consider appropriate ways to eliminate the hazard, or control the risk when the hazard cannot be eliminated, this is called risk control.</a:t>
                      </a:r>
                      <a:endParaRPr lang="en-GB" sz="1000" dirty="0"/>
                    </a:p>
                  </a:txBody>
                  <a:tcPr/>
                </a:tc>
                <a:tc hMerge="1">
                  <a:txBody>
                    <a:bodyPr/>
                    <a:lstStyle/>
                    <a:p>
                      <a:endParaRPr lang="en-GB" dirty="0"/>
                    </a:p>
                  </a:txBody>
                  <a:tcPr/>
                </a:tc>
                <a:extLst>
                  <a:ext uri="{0D108BD9-81ED-4DB2-BD59-A6C34878D82A}">
                    <a16:rowId xmlns:a16="http://schemas.microsoft.com/office/drawing/2014/main" val="2693566867"/>
                  </a:ext>
                </a:extLst>
              </a:tr>
              <a:tr h="961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Manufacturing: </a:t>
                      </a:r>
                      <a:r>
                        <a:rPr lang="en-GB" sz="1000" b="0" dirty="0"/>
                        <a:t>Using key manufacturing skills safely and practicing to develop your skill and accuracy so that the products you make are high quality.  In Engineering this includes </a:t>
                      </a:r>
                      <a:r>
                        <a:rPr lang="en-GB" sz="1000" dirty="0"/>
                        <a:t>hand tools, heat treatment, laser cutting, drilling and welding.</a:t>
                      </a:r>
                      <a:endParaRPr lang="en-GB" sz="1000" b="0" dirty="0">
                        <a:latin typeface="+mj-lt"/>
                      </a:endParaRPr>
                    </a:p>
                  </a:txBody>
                  <a:tcPr/>
                </a:tc>
                <a:tc>
                  <a:txBody>
                    <a:bodyPr/>
                    <a:lstStyle/>
                    <a:p>
                      <a:endParaRPr lang="en-GB" dirty="0"/>
                    </a:p>
                  </a:txBody>
                  <a:tcPr/>
                </a:tc>
                <a:extLst>
                  <a:ext uri="{0D108BD9-81ED-4DB2-BD59-A6C34878D82A}">
                    <a16:rowId xmlns:a16="http://schemas.microsoft.com/office/drawing/2014/main" val="3881275897"/>
                  </a:ext>
                </a:extLst>
              </a:tr>
            </a:tbl>
          </a:graphicData>
        </a:graphic>
      </p:graphicFrame>
      <p:graphicFrame>
        <p:nvGraphicFramePr>
          <p:cNvPr id="15" name="Table 14">
            <a:extLst>
              <a:ext uri="{FF2B5EF4-FFF2-40B4-BE49-F238E27FC236}">
                <a16:creationId xmlns:a16="http://schemas.microsoft.com/office/drawing/2014/main" id="{4D1065BA-9066-45A0-8948-B7D5ADE91CD3}"/>
              </a:ext>
            </a:extLst>
          </p:cNvPr>
          <p:cNvGraphicFramePr>
            <a:graphicFrameLocks noGrp="1"/>
          </p:cNvGraphicFramePr>
          <p:nvPr>
            <p:extLst/>
          </p:nvPr>
        </p:nvGraphicFramePr>
        <p:xfrm>
          <a:off x="10687488" y="782286"/>
          <a:ext cx="1400378" cy="5827061"/>
        </p:xfrm>
        <a:graphic>
          <a:graphicData uri="http://schemas.openxmlformats.org/drawingml/2006/table">
            <a:tbl>
              <a:tblPr firstRow="1" bandRow="1">
                <a:tableStyleId>{5940675A-B579-460E-94D1-54222C63F5DA}</a:tableStyleId>
              </a:tblPr>
              <a:tblGrid>
                <a:gridCol w="1400378">
                  <a:extLst>
                    <a:ext uri="{9D8B030D-6E8A-4147-A177-3AD203B41FA5}">
                      <a16:colId xmlns:a16="http://schemas.microsoft.com/office/drawing/2014/main" val="1686071732"/>
                    </a:ext>
                  </a:extLst>
                </a:gridCol>
              </a:tblGrid>
              <a:tr h="372746">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454315">
                <a:tc>
                  <a:txBody>
                    <a:bodyPr/>
                    <a:lstStyle/>
                    <a:p>
                      <a:r>
                        <a:rPr lang="en-GB" sz="1000" b="1" u="sng" dirty="0"/>
                        <a:t>Manufacture</a:t>
                      </a:r>
                      <a:r>
                        <a:rPr lang="en-GB" sz="1000" dirty="0"/>
                        <a:t> – To make a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Risk Assessment</a:t>
                      </a:r>
                      <a:r>
                        <a:rPr lang="en-GB" sz="1000" dirty="0"/>
                        <a:t> – A document used to assess dangers in a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Hazard</a:t>
                      </a:r>
                      <a:r>
                        <a:rPr lang="en-GB" sz="1000" b="0" u="none" dirty="0"/>
                        <a:t> – Something that can cause an accident.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Hack Saw</a:t>
                      </a:r>
                      <a:r>
                        <a:rPr lang="en-GB" sz="1000" b="0" u="none" dirty="0"/>
                        <a:t> – A tool used to cut materials like metal.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D</a:t>
                      </a:r>
                      <a:r>
                        <a:rPr lang="en-GB" sz="1000" b="1" u="sng" dirty="0"/>
                        <a:t>rill</a:t>
                      </a:r>
                      <a:r>
                        <a:rPr lang="en-GB" sz="1000" b="0" u="none" dirty="0"/>
                        <a:t> – A tool used to make various size holes in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F</a:t>
                      </a:r>
                      <a:r>
                        <a:rPr lang="en-GB" sz="1000" b="1" u="sng" dirty="0" err="1"/>
                        <a:t>ile</a:t>
                      </a:r>
                      <a:r>
                        <a:rPr lang="en-GB" sz="1000" b="0" u="none" dirty="0"/>
                        <a:t> – A tool used to smooth the edges of various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W</a:t>
                      </a:r>
                      <a:r>
                        <a:rPr lang="en-GB" sz="1000" b="1" u="sng" dirty="0" err="1"/>
                        <a:t>elding</a:t>
                      </a:r>
                      <a:r>
                        <a:rPr lang="en-GB" sz="1000" b="0" u="none" dirty="0"/>
                        <a:t> – A process used to join metals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CAD</a:t>
                      </a:r>
                      <a:r>
                        <a:rPr lang="en-US" sz="1000" b="0" u="none" dirty="0"/>
                        <a:t> – Computer Aided Design. Using a computer to help you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err="1"/>
                        <a:t>Vectorise</a:t>
                      </a:r>
                      <a:r>
                        <a:rPr lang="en-US" sz="1000" b="0" u="none" dirty="0">
                          <a:effectLst/>
                        </a:rPr>
                        <a:t> – A technique used to convert an image so that it is suitable for a CAM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CAM</a:t>
                      </a:r>
                      <a:r>
                        <a:rPr lang="en-US" sz="1000" b="0" u="none" dirty="0">
                          <a:effectLst/>
                        </a:rPr>
                        <a:t> – Computer Aided Manufacture. Using a machine to help you make a product.</a:t>
                      </a:r>
                      <a:endParaRPr lang="en-GB" sz="1000" b="1" u="sng" dirty="0"/>
                    </a:p>
                  </a:txBody>
                  <a:tcPr/>
                </a:tc>
                <a:extLst>
                  <a:ext uri="{0D108BD9-81ED-4DB2-BD59-A6C34878D82A}">
                    <a16:rowId xmlns:a16="http://schemas.microsoft.com/office/drawing/2014/main" val="2693566867"/>
                  </a:ext>
                </a:extLst>
              </a:tr>
            </a:tbl>
          </a:graphicData>
        </a:graphic>
      </p:graphicFrame>
      <p:graphicFrame>
        <p:nvGraphicFramePr>
          <p:cNvPr id="16" name="Table 15">
            <a:extLst>
              <a:ext uri="{FF2B5EF4-FFF2-40B4-BE49-F238E27FC236}">
                <a16:creationId xmlns:a16="http://schemas.microsoft.com/office/drawing/2014/main" id="{8543EB3E-EC63-4117-8C59-DE12EA8A72AB}"/>
              </a:ext>
            </a:extLst>
          </p:cNvPr>
          <p:cNvGraphicFramePr>
            <a:graphicFrameLocks noGrp="1"/>
          </p:cNvGraphicFramePr>
          <p:nvPr>
            <p:extLst/>
          </p:nvPr>
        </p:nvGraphicFramePr>
        <p:xfrm>
          <a:off x="5059430" y="2915148"/>
          <a:ext cx="4110336" cy="3681344"/>
        </p:xfrm>
        <a:graphic>
          <a:graphicData uri="http://schemas.openxmlformats.org/drawingml/2006/table">
            <a:tbl>
              <a:tblPr firstRow="1" bandRow="1">
                <a:tableStyleId>{5940675A-B579-460E-94D1-54222C63F5DA}</a:tableStyleId>
              </a:tblPr>
              <a:tblGrid>
                <a:gridCol w="1593315">
                  <a:extLst>
                    <a:ext uri="{9D8B030D-6E8A-4147-A177-3AD203B41FA5}">
                      <a16:colId xmlns:a16="http://schemas.microsoft.com/office/drawing/2014/main" val="1686071732"/>
                    </a:ext>
                  </a:extLst>
                </a:gridCol>
                <a:gridCol w="1643285">
                  <a:extLst>
                    <a:ext uri="{9D8B030D-6E8A-4147-A177-3AD203B41FA5}">
                      <a16:colId xmlns:a16="http://schemas.microsoft.com/office/drawing/2014/main" val="3967177804"/>
                    </a:ext>
                  </a:extLst>
                </a:gridCol>
                <a:gridCol w="873736">
                  <a:extLst>
                    <a:ext uri="{9D8B030D-6E8A-4147-A177-3AD203B41FA5}">
                      <a16:colId xmlns:a16="http://schemas.microsoft.com/office/drawing/2014/main" val="974389394"/>
                    </a:ext>
                  </a:extLst>
                </a:gridCol>
              </a:tblGrid>
              <a:tr h="392394">
                <a:tc gridSpan="3">
                  <a:txBody>
                    <a:bodyPr/>
                    <a:lstStyle/>
                    <a:p>
                      <a:pPr algn="ctr"/>
                      <a:r>
                        <a:rPr lang="en-GB" b="1" dirty="0"/>
                        <a:t>Key skills</a:t>
                      </a: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3288950">
                <a:tc>
                  <a:txBody>
                    <a:bodyPr/>
                    <a:lstStyle/>
                    <a:p>
                      <a:r>
                        <a:rPr lang="en-GB" sz="1000" b="1" dirty="0"/>
                        <a:t>Technical Drawings: </a:t>
                      </a:r>
                      <a:r>
                        <a:rPr lang="en-US" sz="1000" dirty="0"/>
                        <a:t>Technical drawings have to conform to BS 8888 which is a set of rules that the drawing must follow.  Drawing Standards exist so that everyone using the drawing can understand them clearly and shows the information in the same way.  Often the parts being shown on the drawings are too big to draw full size, so they are drawn to scale.  This means drawing them in a smaller size than they really are.  The scale being used is shown on the drawing in the title block.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Orthographic drawing layout:</a:t>
                      </a:r>
                    </a:p>
                    <a:p>
                      <a:endParaRPr lang="en-US" sz="1000" dirty="0"/>
                    </a:p>
                  </a:txBody>
                  <a:tcPr>
                    <a:lnR w="12700" cap="flat" cmpd="sng" algn="ctr">
                      <a:noFill/>
                      <a:prstDash val="solid"/>
                      <a:round/>
                      <a:headEnd type="none" w="med" len="med"/>
                      <a:tailEnd type="none" w="med" len="med"/>
                    </a:lnR>
                  </a:tcPr>
                </a:tc>
                <a:tc>
                  <a:txBody>
                    <a:bodyPr/>
                    <a:lstStyle/>
                    <a:p>
                      <a:endParaRPr lang="en-US" sz="1000" dirty="0"/>
                    </a:p>
                    <a:p>
                      <a:endParaRPr lang="en-US" sz="1000" dirty="0"/>
                    </a:p>
                    <a:p>
                      <a:endParaRPr lang="en-US" sz="1000" dirty="0"/>
                    </a:p>
                    <a:p>
                      <a:r>
                        <a:rPr lang="en-US" sz="1000" dirty="0"/>
                        <a:t>2D drawing technique which shows the top (plan), front and side (end) view of a product.  Used to show technical information such as dimensions clearly.</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827845674"/>
                  </a:ext>
                </a:extLst>
              </a:tr>
            </a:tbl>
          </a:graphicData>
        </a:graphic>
      </p:graphicFrame>
      <p:pic>
        <p:nvPicPr>
          <p:cNvPr id="25" name="Picture 24">
            <a:extLst>
              <a:ext uri="{FF2B5EF4-FFF2-40B4-BE49-F238E27FC236}">
                <a16:creationId xmlns:a16="http://schemas.microsoft.com/office/drawing/2014/main" id="{FDEB8211-8DF3-4035-B3DB-C1445E260F5F}"/>
              </a:ext>
            </a:extLst>
          </p:cNvPr>
          <p:cNvPicPr>
            <a:picLocks noChangeAspect="1"/>
          </p:cNvPicPr>
          <p:nvPr/>
        </p:nvPicPr>
        <p:blipFill rotWithShape="1">
          <a:blip r:embed="rId5"/>
          <a:srcRect l="-1684" r="-7024" b="18078"/>
          <a:stretch/>
        </p:blipFill>
        <p:spPr>
          <a:xfrm>
            <a:off x="8773532" y="1925482"/>
            <a:ext cx="1641242" cy="825136"/>
          </a:xfrm>
          <a:prstGeom prst="rect">
            <a:avLst/>
          </a:prstGeom>
        </p:spPr>
      </p:pic>
      <p:pic>
        <p:nvPicPr>
          <p:cNvPr id="30" name="Picture 29">
            <a:extLst>
              <a:ext uri="{FF2B5EF4-FFF2-40B4-BE49-F238E27FC236}">
                <a16:creationId xmlns:a16="http://schemas.microsoft.com/office/drawing/2014/main" id="{6B2BC6B0-48C7-459D-B353-36539D32A10F}"/>
              </a:ext>
            </a:extLst>
          </p:cNvPr>
          <p:cNvPicPr>
            <a:picLocks noChangeAspect="1"/>
          </p:cNvPicPr>
          <p:nvPr/>
        </p:nvPicPr>
        <p:blipFill rotWithShape="1">
          <a:blip r:embed="rId6"/>
          <a:srcRect l="55238" t="13122" r="3593" b="24186"/>
          <a:stretch/>
        </p:blipFill>
        <p:spPr>
          <a:xfrm>
            <a:off x="6753175" y="3986098"/>
            <a:ext cx="1508510" cy="1865028"/>
          </a:xfrm>
          <a:prstGeom prst="rect">
            <a:avLst/>
          </a:prstGeom>
        </p:spPr>
      </p:pic>
    </p:spTree>
    <p:extLst>
      <p:ext uri="{BB962C8B-B14F-4D97-AF65-F5344CB8AC3E}">
        <p14:creationId xmlns:p14="http://schemas.microsoft.com/office/powerpoint/2010/main" val="71580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 Y9 CAD &amp; Engineering</a:t>
            </a:r>
            <a:endParaRPr lang="ru-RU" sz="2400" b="1" dirty="0"/>
          </a:p>
        </p:txBody>
      </p:sp>
      <p:sp>
        <p:nvSpPr>
          <p:cNvPr id="5" name="Title 1">
            <a:extLst>
              <a:ext uri="{FF2B5EF4-FFF2-40B4-BE49-F238E27FC236}">
                <a16:creationId xmlns:a16="http://schemas.microsoft.com/office/drawing/2014/main" id="{F95CB174-FA28-4732-AF78-3A30B1563126}"/>
              </a:ext>
            </a:extLst>
          </p:cNvPr>
          <p:cNvSpPr txBox="1">
            <a:spLocks/>
          </p:cNvSpPr>
          <p:nvPr/>
        </p:nvSpPr>
        <p:spPr>
          <a:xfrm>
            <a:off x="104134" y="1998275"/>
            <a:ext cx="267563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Material Properties</a:t>
            </a:r>
          </a:p>
        </p:txBody>
      </p:sp>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nvPr>
        </p:nvGraphicFramePr>
        <p:xfrm>
          <a:off x="9361607" y="782284"/>
          <a:ext cx="1185000" cy="5071015"/>
        </p:xfrm>
        <a:graphic>
          <a:graphicData uri="http://schemas.openxmlformats.org/drawingml/2006/table">
            <a:tbl>
              <a:tblPr firstRow="1" bandRow="1">
                <a:tableStyleId>{5940675A-B579-460E-94D1-54222C63F5DA}</a:tableStyleId>
              </a:tblPr>
              <a:tblGrid>
                <a:gridCol w="1185000">
                  <a:extLst>
                    <a:ext uri="{9D8B030D-6E8A-4147-A177-3AD203B41FA5}">
                      <a16:colId xmlns:a16="http://schemas.microsoft.com/office/drawing/2014/main" val="1686071732"/>
                    </a:ext>
                  </a:extLst>
                </a:gridCol>
              </a:tblGrid>
              <a:tr h="746894">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4324121">
                <a:tc>
                  <a:txBody>
                    <a:bodyPr/>
                    <a:lstStyle/>
                    <a:p>
                      <a:r>
                        <a:rPr lang="en-GB" sz="1000" b="1" dirty="0"/>
                        <a:t>Literacy:</a:t>
                      </a:r>
                    </a:p>
                    <a:p>
                      <a:r>
                        <a:rPr lang="en-GB" sz="1000" b="0" dirty="0"/>
                        <a:t>Risk assessment, processing instructions, use of technical documentation.  Evaluation.</a:t>
                      </a:r>
                    </a:p>
                    <a:p>
                      <a:r>
                        <a:rPr lang="en-GB" sz="1000" b="1" dirty="0"/>
                        <a:t>Numeracy:</a:t>
                      </a:r>
                    </a:p>
                    <a:p>
                      <a:r>
                        <a:rPr lang="en-GB" sz="1000" b="0" dirty="0"/>
                        <a:t>Checking, estimating, dimensions, marking out.</a:t>
                      </a:r>
                    </a:p>
                    <a:p>
                      <a:r>
                        <a:rPr lang="en-GB" sz="1000" b="1" dirty="0"/>
                        <a:t>Careers:</a:t>
                      </a:r>
                    </a:p>
                    <a:p>
                      <a:r>
                        <a:rPr lang="en-GB" sz="1000" b="0" dirty="0"/>
                        <a:t>Problem solving, hand skills, communication skills.</a:t>
                      </a:r>
                    </a:p>
                    <a:p>
                      <a:r>
                        <a:rPr lang="en-GB" sz="1000" b="1" dirty="0"/>
                        <a:t>Cultural Capital:</a:t>
                      </a:r>
                    </a:p>
                    <a:p>
                      <a:r>
                        <a:rPr lang="en-GB" sz="1000" b="0" dirty="0"/>
                        <a:t>Manufacturing skills, communication, production.</a:t>
                      </a:r>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nvPr>
        </p:nvGraphicFramePr>
        <p:xfrm>
          <a:off x="104134" y="153099"/>
          <a:ext cx="4818126" cy="16764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dirty="0"/>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US" sz="1600" dirty="0"/>
                        <a:t>3</a:t>
                      </a:r>
                      <a:endParaRPr lang="en-GB" sz="1600" dirty="0"/>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CAD Tools/CAD Modelling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baseline="0" dirty="0">
                          <a:latin typeface="+mj-lt"/>
                        </a:rPr>
                        <a:t>O</a:t>
                      </a:r>
                      <a:r>
                        <a:rPr lang="en-GB" sz="1000" b="0" i="0" baseline="0" dirty="0">
                          <a:latin typeface="+mj-lt"/>
                        </a:rPr>
                        <a:t>rthographic Drawing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baseline="0" dirty="0">
                          <a:latin typeface="+mj-lt"/>
                        </a:rPr>
                        <a:t>Laser Cutting/P</a:t>
                      </a:r>
                      <a:r>
                        <a:rPr lang="en-GB" sz="1000" b="0" i="0" baseline="0" dirty="0">
                          <a:latin typeface="+mj-lt"/>
                        </a:rPr>
                        <a:t>roduct Evaluation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baseline="0" dirty="0">
                          <a:latin typeface="+mj-lt"/>
                        </a:rPr>
                        <a:t>D</a:t>
                      </a:r>
                      <a:r>
                        <a:rPr lang="en-GB" sz="1000" b="0" i="0" baseline="0" dirty="0">
                          <a:latin typeface="+mj-lt"/>
                        </a:rPr>
                        <a:t>esign Improvement and Development/User Surveys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baseline="0" dirty="0">
                          <a:latin typeface="+mj-lt"/>
                        </a:rPr>
                        <a:t>E</a:t>
                      </a:r>
                      <a:r>
                        <a:rPr lang="en-GB" sz="1000" b="0" i="0" baseline="0" dirty="0">
                          <a:latin typeface="+mj-lt"/>
                        </a:rPr>
                        <a:t>nd of Year Test</a:t>
                      </a:r>
                      <a:endParaRPr lang="en-GB" sz="1000" b="0" i="0" u="none" dirty="0">
                        <a:latin typeface="+mj-lt"/>
                      </a:endParaRPr>
                    </a:p>
                    <a:p>
                      <a:pPr marL="0" indent="0">
                        <a:buFont typeface="Arial" pitchFamily="34" charset="0"/>
                        <a:buNone/>
                      </a:pPr>
                      <a:endParaRPr lang="en-GB" sz="1000" b="0" i="0" u="sng" dirty="0">
                        <a:latin typeface="+mj-lt"/>
                      </a:endParaRPr>
                    </a:p>
                  </a:txBody>
                  <a:tcPr/>
                </a:tc>
                <a:tc>
                  <a:txBody>
                    <a:bodyPr/>
                    <a:lstStyle/>
                    <a:p>
                      <a:pPr marL="285750" indent="-285750">
                        <a:buFont typeface="Arial" pitchFamily="34" charset="0"/>
                        <a:buChar char="•"/>
                      </a:pPr>
                      <a:r>
                        <a:rPr lang="en-GB" sz="1000" dirty="0"/>
                        <a:t>Understanding CAD tools</a:t>
                      </a:r>
                    </a:p>
                    <a:p>
                      <a:pPr marL="285750" indent="-285750">
                        <a:buFont typeface="Arial" pitchFamily="34" charset="0"/>
                        <a:buChar char="•"/>
                      </a:pPr>
                      <a:r>
                        <a:rPr lang="en-GB" sz="1000" dirty="0"/>
                        <a:t>Testing and</a:t>
                      </a:r>
                      <a:r>
                        <a:rPr lang="en-GB" sz="1000" baseline="0" dirty="0"/>
                        <a:t> correcting issues</a:t>
                      </a:r>
                    </a:p>
                    <a:p>
                      <a:pPr marL="285750" indent="-285750">
                        <a:buFont typeface="Arial" pitchFamily="34" charset="0"/>
                        <a:buChar char="•"/>
                      </a:pPr>
                      <a:r>
                        <a:rPr lang="en-GB" sz="1000" dirty="0"/>
                        <a:t>Analysing and evaluating</a:t>
                      </a:r>
                      <a:r>
                        <a:rPr lang="en-GB" sz="1000" baseline="0" dirty="0"/>
                        <a:t> to improve.</a:t>
                      </a:r>
                    </a:p>
                    <a:p>
                      <a:pPr marL="285750" indent="-285750">
                        <a:buFont typeface="Arial" pitchFamily="34" charset="0"/>
                        <a:buChar char="•"/>
                      </a:pPr>
                      <a:r>
                        <a:rPr lang="en-GB" sz="1000" baseline="0" dirty="0"/>
                        <a:t>Responsible design decisions/User surveys</a:t>
                      </a:r>
                    </a:p>
                    <a:p>
                      <a:pPr marL="285750" indent="-285750">
                        <a:buFont typeface="Arial" pitchFamily="34" charset="0"/>
                        <a:buChar char="•"/>
                      </a:pPr>
                      <a:r>
                        <a:rPr lang="en-GB" sz="1000" baseline="0" dirty="0"/>
                        <a:t>Retention of key knowledge</a:t>
                      </a:r>
                      <a:endParaRPr lang="en-GB" sz="1000" dirty="0"/>
                    </a:p>
                    <a:p>
                      <a:pPr marL="0" indent="0">
                        <a:buFont typeface="Arial" pitchFamily="34" charset="0"/>
                        <a:buNone/>
                      </a:pPr>
                      <a:endParaRPr lang="en-GB" sz="1000" dirty="0"/>
                    </a:p>
                  </a:txBody>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6F4F2283-D3A2-4341-A82E-2399DBCE87EC}"/>
              </a:ext>
            </a:extLst>
          </p:cNvPr>
          <p:cNvGraphicFramePr>
            <a:graphicFrameLocks noGrp="1"/>
          </p:cNvGraphicFramePr>
          <p:nvPr>
            <p:extLst/>
          </p:nvPr>
        </p:nvGraphicFramePr>
        <p:xfrm>
          <a:off x="5062569" y="782285"/>
          <a:ext cx="4161909" cy="5903629"/>
        </p:xfrm>
        <a:graphic>
          <a:graphicData uri="http://schemas.openxmlformats.org/drawingml/2006/table">
            <a:tbl>
              <a:tblPr firstRow="1" bandRow="1">
                <a:tableStyleId>{5940675A-B579-460E-94D1-54222C63F5DA}</a:tableStyleId>
              </a:tblPr>
              <a:tblGrid>
                <a:gridCol w="1568442">
                  <a:extLst>
                    <a:ext uri="{9D8B030D-6E8A-4147-A177-3AD203B41FA5}">
                      <a16:colId xmlns:a16="http://schemas.microsoft.com/office/drawing/2014/main" val="1686071732"/>
                    </a:ext>
                  </a:extLst>
                </a:gridCol>
                <a:gridCol w="836211">
                  <a:extLst>
                    <a:ext uri="{9D8B030D-6E8A-4147-A177-3AD203B41FA5}">
                      <a16:colId xmlns:a16="http://schemas.microsoft.com/office/drawing/2014/main" val="3988704315"/>
                    </a:ext>
                  </a:extLst>
                </a:gridCol>
                <a:gridCol w="518676">
                  <a:extLst>
                    <a:ext uri="{9D8B030D-6E8A-4147-A177-3AD203B41FA5}">
                      <a16:colId xmlns:a16="http://schemas.microsoft.com/office/drawing/2014/main" val="2853423088"/>
                    </a:ext>
                  </a:extLst>
                </a:gridCol>
                <a:gridCol w="1238580">
                  <a:extLst>
                    <a:ext uri="{9D8B030D-6E8A-4147-A177-3AD203B41FA5}">
                      <a16:colId xmlns:a16="http://schemas.microsoft.com/office/drawing/2014/main" val="3947707756"/>
                    </a:ext>
                  </a:extLst>
                </a:gridCol>
              </a:tblGrid>
              <a:tr h="394342">
                <a:tc gridSpan="4">
                  <a:txBody>
                    <a:bodyPr/>
                    <a:lstStyle/>
                    <a:p>
                      <a:pPr algn="ctr"/>
                      <a:r>
                        <a:rPr lang="en-GB" b="1" dirty="0"/>
                        <a:t>Key skills</a:t>
                      </a:r>
                    </a:p>
                  </a:txBody>
                  <a:tcPr>
                    <a:lnL w="12700" cap="flat" cmpd="sng" algn="ctr">
                      <a:solidFill>
                        <a:schemeClr val="tx1"/>
                      </a:solidFill>
                      <a:prstDash val="solid"/>
                      <a:round/>
                      <a:headEnd type="none" w="med" len="med"/>
                      <a:tailEnd type="none" w="med" len="med"/>
                    </a:lnL>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920131">
                <a:tc gridSpan="3">
                  <a:txBody>
                    <a:bodyPr/>
                    <a:lstStyle/>
                    <a:p>
                      <a:r>
                        <a:rPr lang="en-GB" sz="1000" b="1" dirty="0"/>
                        <a:t>Testing and Evaluating: </a:t>
                      </a:r>
                      <a:r>
                        <a:rPr lang="en-GB" sz="1000" b="0" dirty="0"/>
                        <a:t>By comparing your finished product with the specification and also by asking for 3</a:t>
                      </a:r>
                      <a:r>
                        <a:rPr lang="en-GB" sz="1000" b="0" baseline="30000" dirty="0"/>
                        <a:t>rd</a:t>
                      </a:r>
                      <a:r>
                        <a:rPr lang="en-GB" sz="1000" b="0" dirty="0"/>
                        <a:t> party feedback, you can identify strengths and weaknesses with the design and manufacture of the item.  You can use this information to suggest ways it could be improved or developed in the future.</a:t>
                      </a:r>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sz="1000" b="0" dirty="0"/>
                    </a:p>
                  </a:txBody>
                  <a:tcPr/>
                </a:tc>
                <a:tc>
                  <a:txBody>
                    <a:bodyPr/>
                    <a:lstStyle/>
                    <a:p>
                      <a:endParaRPr lang="en-GB" dirty="0"/>
                    </a:p>
                  </a:txBody>
                  <a:tcPr/>
                </a:tc>
                <a:extLst>
                  <a:ext uri="{0D108BD9-81ED-4DB2-BD59-A6C34878D82A}">
                    <a16:rowId xmlns:a16="http://schemas.microsoft.com/office/drawing/2014/main" val="2693566867"/>
                  </a:ext>
                </a:extLst>
              </a:tr>
              <a:tr h="1164718">
                <a:tc gridSpan="4">
                  <a:txBody>
                    <a:bodyPr/>
                    <a:lstStyle/>
                    <a:p>
                      <a:r>
                        <a:rPr lang="en-GB" sz="1000" b="1" dirty="0"/>
                        <a:t>CAD</a:t>
                      </a:r>
                      <a:r>
                        <a:rPr lang="en-GB" sz="1000" dirty="0"/>
                        <a:t>: </a:t>
                      </a:r>
                      <a:r>
                        <a:rPr lang="en-US" sz="1000" dirty="0"/>
                        <a:t>3D computer modelling means using a computer programme to create a virtual representation of a real object.  This drawing can then be used to programme a piece of machinery to cut out a real physical product. The model can also be rendered to make it look real by choosing a colour and a material.  A number of 3D model parts can be put together to make an assembly.  Once the complete 3D model is created, it can be used to create a technical drawing.  These drawings are used when the product is made to make sure it is the right shape and size.</a:t>
                      </a:r>
                    </a:p>
                  </a:txBody>
                  <a:tcPr>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279435092"/>
                  </a:ext>
                </a:extLst>
              </a:tr>
              <a:tr h="5405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Laser cutting process:  </a:t>
                      </a:r>
                      <a:r>
                        <a:rPr lang="en-GB" sz="1000" b="0" dirty="0">
                          <a:solidFill>
                            <a:schemeClr val="tx1"/>
                          </a:solidFill>
                        </a:rPr>
                        <a:t>Draw your image on 2D design, or vectorise an existing image.  Then change cut lines to black and engrave lines to 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Export the image as a DXF file to the laser cutter.  Place the material into the laser and follow the settings and safety rules in the handbook to cut it out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endParaRPr lang="en-GB"/>
                    </a:p>
                  </a:txBody>
                  <a:tcPr/>
                </a:tc>
                <a:tc rowSpan="2" gridSpan="2">
                  <a:txBody>
                    <a:bodyPr/>
                    <a:lstStyle/>
                    <a:p>
                      <a:pPr rtl="0"/>
                      <a:r>
                        <a:rPr lang="en-GB" sz="1000" b="1" u="none" dirty="0">
                          <a:solidFill>
                            <a:schemeClr val="tx1"/>
                          </a:solidFill>
                        </a:rPr>
                        <a:t>Heat treatment: </a:t>
                      </a:r>
                      <a:r>
                        <a:rPr lang="en-US" sz="1000" b="0" i="0" u="none" strike="noStrike" kern="1200" dirty="0">
                          <a:solidFill>
                            <a:schemeClr val="tx1"/>
                          </a:solidFill>
                          <a:effectLst/>
                          <a:latin typeface="+mn-lt"/>
                          <a:ea typeface="+mn-ea"/>
                          <a:cs typeface="+mn-cs"/>
                        </a:rPr>
                        <a:t>Heat Treatment</a:t>
                      </a:r>
                      <a:r>
                        <a:rPr lang="en-US" sz="1000" b="0" i="0" u="none" kern="1200" dirty="0">
                          <a:solidFill>
                            <a:schemeClr val="tx1"/>
                          </a:solidFill>
                          <a:effectLst/>
                          <a:latin typeface="+mn-lt"/>
                          <a:ea typeface="+mn-ea"/>
                          <a:cs typeface="+mn-cs"/>
                        </a:rPr>
                        <a:t> in </a:t>
                      </a:r>
                      <a:r>
                        <a:rPr lang="en-US" sz="1000" b="0" i="0" u="none" strike="noStrike" kern="1200" dirty="0">
                          <a:solidFill>
                            <a:schemeClr val="tx1"/>
                          </a:solidFill>
                          <a:effectLst/>
                          <a:latin typeface="+mn-lt"/>
                          <a:ea typeface="+mn-ea"/>
                          <a:cs typeface="+mn-cs"/>
                        </a:rPr>
                        <a:t>Design and Technology</a:t>
                      </a:r>
                      <a:r>
                        <a:rPr lang="en-US" sz="1000" b="0" i="0" u="none" kern="1200" dirty="0">
                          <a:solidFill>
                            <a:schemeClr val="tx1"/>
                          </a:solidFill>
                          <a:effectLst/>
                          <a:latin typeface="+mn-lt"/>
                          <a:ea typeface="+mn-ea"/>
                          <a:cs typeface="+mn-cs"/>
                        </a:rPr>
                        <a:t> involves the use of heat to raise the temperature of a material </a:t>
                      </a:r>
                      <a:r>
                        <a:rPr lang="en-US" sz="1000" b="0" i="1" u="none" kern="1200" dirty="0">
                          <a:solidFill>
                            <a:schemeClr val="tx1"/>
                          </a:solidFill>
                          <a:effectLst/>
                          <a:latin typeface="+mn-lt"/>
                          <a:ea typeface="+mn-ea"/>
                          <a:cs typeface="+mn-cs"/>
                        </a:rPr>
                        <a:t>(usually metal)</a:t>
                      </a:r>
                      <a:r>
                        <a:rPr lang="en-US" sz="1000" b="0" i="0" u="none" kern="1200" dirty="0">
                          <a:solidFill>
                            <a:schemeClr val="tx1"/>
                          </a:solidFill>
                          <a:effectLst/>
                          <a:latin typeface="+mn-lt"/>
                          <a:ea typeface="+mn-ea"/>
                          <a:cs typeface="+mn-cs"/>
                        </a:rPr>
                        <a:t> to a point where changes in its crystalline structure occur and alter its working characteristics.  Often this means it is easier to work with and shape.  The source of heat could be a </a:t>
                      </a:r>
                      <a:r>
                        <a:rPr lang="en-US" sz="1000" b="0" i="0" u="none" strike="noStrike" kern="1200" dirty="0">
                          <a:solidFill>
                            <a:schemeClr val="tx1"/>
                          </a:solidFill>
                          <a:effectLst/>
                          <a:latin typeface="+mn-lt"/>
                          <a:ea typeface="+mn-ea"/>
                          <a:cs typeface="+mn-cs"/>
                        </a:rPr>
                        <a:t>Blow Torch</a:t>
                      </a:r>
                      <a:r>
                        <a:rPr lang="en-US" sz="1000" b="0" i="0" u="none" kern="1200" dirty="0">
                          <a:solidFill>
                            <a:schemeClr val="tx1"/>
                          </a:solidFill>
                          <a:effectLst/>
                          <a:latin typeface="+mn-lt"/>
                          <a:ea typeface="+mn-ea"/>
                          <a:cs typeface="+mn-cs"/>
                        </a:rPr>
                        <a:t> but in industry, more consistency and accuracy is achieved by the use of temperature controlled ovens and kilns.</a:t>
                      </a:r>
                    </a:p>
                    <a:p>
                      <a:endParaRPr lang="en-GB" sz="1000" dirty="0"/>
                    </a:p>
                  </a:txBody>
                  <a:tcPr/>
                </a:tc>
                <a:tc rowSpan="2" hMerge="1">
                  <a:txBody>
                    <a:bodyPr/>
                    <a:lstStyle/>
                    <a:p>
                      <a:endParaRPr lang="en-GB" dirty="0"/>
                    </a:p>
                  </a:txBody>
                  <a:tcPr/>
                </a:tc>
                <a:extLst>
                  <a:ext uri="{0D108BD9-81ED-4DB2-BD59-A6C34878D82A}">
                    <a16:rowId xmlns:a16="http://schemas.microsoft.com/office/drawing/2014/main" val="694005239"/>
                  </a:ext>
                </a:extLst>
              </a:tr>
              <a:tr h="1577367">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sz="1000" b="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710388104"/>
                  </a:ext>
                </a:extLst>
              </a:tr>
            </a:tbl>
          </a:graphicData>
        </a:graphic>
      </p:graphicFrame>
      <p:pic>
        <p:nvPicPr>
          <p:cNvPr id="15" name="Picture 14">
            <a:extLst>
              <a:ext uri="{FF2B5EF4-FFF2-40B4-BE49-F238E27FC236}">
                <a16:creationId xmlns:a16="http://schemas.microsoft.com/office/drawing/2014/main" id="{4C2DFA80-B0BF-4CD3-8A43-63384FC7A8CB}"/>
              </a:ext>
            </a:extLst>
          </p:cNvPr>
          <p:cNvPicPr>
            <a:picLocks noChangeAspect="1"/>
          </p:cNvPicPr>
          <p:nvPr/>
        </p:nvPicPr>
        <p:blipFill>
          <a:blip r:embed="rId2"/>
          <a:stretch>
            <a:fillRect/>
          </a:stretch>
        </p:blipFill>
        <p:spPr>
          <a:xfrm>
            <a:off x="8082357" y="1279205"/>
            <a:ext cx="1026368" cy="732028"/>
          </a:xfrm>
          <a:prstGeom prst="rect">
            <a:avLst/>
          </a:prstGeom>
        </p:spPr>
      </p:pic>
      <p:pic>
        <p:nvPicPr>
          <p:cNvPr id="16" name="Picture 15">
            <a:extLst>
              <a:ext uri="{FF2B5EF4-FFF2-40B4-BE49-F238E27FC236}">
                <a16:creationId xmlns:a16="http://schemas.microsoft.com/office/drawing/2014/main" id="{68AB30FB-679B-4F8A-B860-EA50B916080F}"/>
              </a:ext>
            </a:extLst>
          </p:cNvPr>
          <p:cNvPicPr>
            <a:picLocks noChangeAspect="1"/>
          </p:cNvPicPr>
          <p:nvPr/>
        </p:nvPicPr>
        <p:blipFill rotWithShape="1">
          <a:blip r:embed="rId3"/>
          <a:srcRect l="62333" t="33192" r="6950" b="35060"/>
          <a:stretch/>
        </p:blipFill>
        <p:spPr>
          <a:xfrm>
            <a:off x="9361606" y="5980267"/>
            <a:ext cx="1185000" cy="688635"/>
          </a:xfrm>
          <a:prstGeom prst="rect">
            <a:avLst/>
          </a:prstGeom>
          <a:ln>
            <a:solidFill>
              <a:schemeClr val="tx1"/>
            </a:solidFill>
          </a:ln>
        </p:spPr>
      </p:pic>
      <p:graphicFrame>
        <p:nvGraphicFramePr>
          <p:cNvPr id="20" name="Table 19">
            <a:extLst>
              <a:ext uri="{FF2B5EF4-FFF2-40B4-BE49-F238E27FC236}">
                <a16:creationId xmlns:a16="http://schemas.microsoft.com/office/drawing/2014/main" id="{D32F240C-134B-47DD-A943-67D37528F226}"/>
              </a:ext>
            </a:extLst>
          </p:cNvPr>
          <p:cNvGraphicFramePr>
            <a:graphicFrameLocks noGrp="1"/>
          </p:cNvGraphicFramePr>
          <p:nvPr>
            <p:extLst/>
          </p:nvPr>
        </p:nvGraphicFramePr>
        <p:xfrm>
          <a:off x="104134" y="2725906"/>
          <a:ext cx="4818125" cy="3960008"/>
        </p:xfrm>
        <a:graphic>
          <a:graphicData uri="http://schemas.openxmlformats.org/drawingml/2006/table">
            <a:tbl>
              <a:tblPr firstRow="1" bandRow="1">
                <a:tableStyleId>{5940675A-B579-460E-94D1-54222C63F5DA}</a:tableStyleId>
              </a:tblPr>
              <a:tblGrid>
                <a:gridCol w="2086946">
                  <a:extLst>
                    <a:ext uri="{9D8B030D-6E8A-4147-A177-3AD203B41FA5}">
                      <a16:colId xmlns:a16="http://schemas.microsoft.com/office/drawing/2014/main" val="1686071732"/>
                    </a:ext>
                  </a:extLst>
                </a:gridCol>
                <a:gridCol w="1024192">
                  <a:extLst>
                    <a:ext uri="{9D8B030D-6E8A-4147-A177-3AD203B41FA5}">
                      <a16:colId xmlns:a16="http://schemas.microsoft.com/office/drawing/2014/main" val="2457673648"/>
                    </a:ext>
                  </a:extLst>
                </a:gridCol>
                <a:gridCol w="1706987">
                  <a:extLst>
                    <a:ext uri="{9D8B030D-6E8A-4147-A177-3AD203B41FA5}">
                      <a16:colId xmlns:a16="http://schemas.microsoft.com/office/drawing/2014/main" val="1682212121"/>
                    </a:ext>
                  </a:extLst>
                </a:gridCol>
              </a:tblGrid>
              <a:tr h="371940">
                <a:tc gridSpan="3">
                  <a:txBody>
                    <a:bodyPr/>
                    <a:lstStyle/>
                    <a:p>
                      <a:pPr algn="ctr"/>
                      <a:r>
                        <a:rPr lang="en-GB" b="1" dirty="0"/>
                        <a:t>Key knowledge</a:t>
                      </a: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247961">
                <a:tc rowSpan="2">
                  <a:txBody>
                    <a:bodyPr/>
                    <a:lstStyle/>
                    <a:p>
                      <a:r>
                        <a:rPr lang="en-GB" sz="1000" b="1" dirty="0"/>
                        <a:t>Material properties:</a:t>
                      </a:r>
                    </a:p>
                    <a:p>
                      <a:r>
                        <a:rPr lang="en-GB" sz="1000" b="0" dirty="0"/>
                        <a:t>Strength – </a:t>
                      </a:r>
                      <a:r>
                        <a:rPr lang="en-US" sz="1000" b="0" i="0" kern="1200" dirty="0">
                          <a:solidFill>
                            <a:schemeClr val="tx1"/>
                          </a:solidFill>
                          <a:effectLst/>
                          <a:latin typeface="+mn-lt"/>
                          <a:ea typeface="+mn-ea"/>
                          <a:cs typeface="+mn-cs"/>
                        </a:rPr>
                        <a:t>The ability of a material to stand up to forces being applied without it bending, breaking, shattering or deforming in any way.</a:t>
                      </a:r>
                      <a:endParaRPr lang="en-GB" sz="1000" b="0" dirty="0"/>
                    </a:p>
                    <a:p>
                      <a:r>
                        <a:rPr lang="en-GB" sz="1000" b="0" dirty="0"/>
                        <a:t>Elasticity – </a:t>
                      </a:r>
                      <a:r>
                        <a:rPr lang="en-US" sz="1000" b="0" i="0" kern="1200" dirty="0">
                          <a:solidFill>
                            <a:schemeClr val="tx1"/>
                          </a:solidFill>
                          <a:effectLst/>
                          <a:latin typeface="+mn-lt"/>
                          <a:ea typeface="+mn-ea"/>
                          <a:cs typeface="+mn-cs"/>
                        </a:rPr>
                        <a:t>The ability of a material to absorb force and flex in different directions, returning to its original position.</a:t>
                      </a:r>
                      <a:endParaRPr lang="en-GB" sz="1000" b="0" dirty="0"/>
                    </a:p>
                    <a:p>
                      <a:r>
                        <a:rPr lang="en-GB" sz="1000" b="0" dirty="0"/>
                        <a:t>Ductility - </a:t>
                      </a:r>
                      <a:r>
                        <a:rPr lang="en-US" sz="1000" b="0" i="0" kern="1200" dirty="0">
                          <a:solidFill>
                            <a:schemeClr val="tx1"/>
                          </a:solidFill>
                          <a:effectLst/>
                          <a:latin typeface="+mn-lt"/>
                          <a:ea typeface="+mn-ea"/>
                          <a:cs typeface="+mn-cs"/>
                        </a:rPr>
                        <a:t>The ability of a material to change shape (deform) usually by stretching along its length.</a:t>
                      </a:r>
                      <a:endParaRPr lang="en-GB" sz="1000" b="0" dirty="0"/>
                    </a:p>
                    <a:p>
                      <a:r>
                        <a:rPr lang="en-GB" sz="1000" b="0" dirty="0"/>
                        <a:t>Plasticity - </a:t>
                      </a:r>
                      <a:r>
                        <a:rPr lang="en-US" sz="1000" b="0" i="0" kern="1200" dirty="0">
                          <a:solidFill>
                            <a:schemeClr val="tx1"/>
                          </a:solidFill>
                          <a:effectLst/>
                          <a:latin typeface="+mn-lt"/>
                          <a:ea typeface="+mn-ea"/>
                          <a:cs typeface="+mn-cs"/>
                        </a:rPr>
                        <a:t>The ability of a material to change in shape permanently.</a:t>
                      </a:r>
                      <a:endParaRPr lang="en-GB" sz="1000" b="0" dirty="0"/>
                    </a:p>
                    <a:p>
                      <a:r>
                        <a:rPr lang="en-GB" sz="1000" b="0" dirty="0"/>
                        <a:t>Tensile Strength - </a:t>
                      </a:r>
                      <a:r>
                        <a:rPr lang="en-US" sz="1000" b="0" i="0" kern="1200" dirty="0">
                          <a:solidFill>
                            <a:schemeClr val="tx1"/>
                          </a:solidFill>
                          <a:effectLst/>
                          <a:latin typeface="+mn-lt"/>
                          <a:ea typeface="+mn-ea"/>
                          <a:cs typeface="+mn-cs"/>
                        </a:rPr>
                        <a:t>The ability of a material to stretch without breaking or snapping.</a:t>
                      </a:r>
                      <a:endParaRPr lang="en-GB" sz="1000" b="0" dirty="0"/>
                    </a:p>
                  </a:txBody>
                  <a:tcPr/>
                </a:tc>
                <a:tc gridSpan="2">
                  <a:txBody>
                    <a:bodyPr/>
                    <a:lstStyle/>
                    <a:p>
                      <a:r>
                        <a:rPr lang="en-GB" sz="1000" b="1" dirty="0"/>
                        <a:t>Advantages and Disadvantages of welding:</a:t>
                      </a:r>
                    </a:p>
                  </a:txBody>
                  <a:tcPr>
                    <a:lnB w="12700" cap="flat" cmpd="sng" algn="ctr">
                      <a:noFill/>
                      <a:prstDash val="solid"/>
                      <a:round/>
                      <a:headEnd type="none" w="med" len="med"/>
                      <a:tailEnd type="none" w="med" len="med"/>
                    </a:lnB>
                  </a:tcPr>
                </a:tc>
                <a:tc hMerge="1">
                  <a:txBody>
                    <a:bodyPr/>
                    <a:lstStyle/>
                    <a:p>
                      <a:endParaRPr lang="en-GB" sz="1000" b="1" dirty="0"/>
                    </a:p>
                  </a:txBody>
                  <a:tcPr/>
                </a:tc>
                <a:extLst>
                  <a:ext uri="{0D108BD9-81ED-4DB2-BD59-A6C34878D82A}">
                    <a16:rowId xmlns:a16="http://schemas.microsoft.com/office/drawing/2014/main" val="2693566867"/>
                  </a:ext>
                </a:extLst>
              </a:tr>
              <a:tr h="2572590">
                <a:tc vMerge="1">
                  <a:txBody>
                    <a:bodyPr/>
                    <a:lstStyle/>
                    <a:p>
                      <a:endParaRPr lang="en-GB"/>
                    </a:p>
                  </a:txBody>
                  <a:tcPr/>
                </a:tc>
                <a:tc>
                  <a:txBody>
                    <a:bodyPr/>
                    <a:lstStyle/>
                    <a:p>
                      <a:r>
                        <a:rPr lang="en-GB" sz="1000" b="0" dirty="0"/>
                        <a:t>Advantages:</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Strong</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Lightweight joint</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More effective than riveting</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Look neat and tidy</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Quick to produce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Rigid</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No noise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GB" sz="1000" b="0" dirty="0"/>
                        <a:t>Disadvantages:</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Brittle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Don’t cope well with fatigue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Skilled</a:t>
                      </a:r>
                      <a:r>
                        <a:rPr lang="en-US" sz="1000" b="1"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labour needed to weld</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Electricity is required for welding.</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Inspection of welding work is more difficult and costly than riveting. Easy to get defects in the joint which are difficult to detect.</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Risks are higher from welding flash</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3216023694"/>
                  </a:ext>
                </a:extLst>
              </a:tr>
              <a:tr h="767517">
                <a:tc gridSpan="3">
                  <a:txBody>
                    <a:bodyPr/>
                    <a:lstStyle/>
                    <a:p>
                      <a:r>
                        <a:rPr lang="en-GB" sz="1000" b="1" dirty="0"/>
                        <a:t>Properties of steel:  </a:t>
                      </a:r>
                      <a:r>
                        <a:rPr lang="en-US" sz="1000" b="0" i="0" kern="1200" dirty="0">
                          <a:solidFill>
                            <a:schemeClr val="tx1"/>
                          </a:solidFill>
                          <a:effectLst/>
                          <a:latin typeface="+mn-lt"/>
                          <a:ea typeface="+mn-ea"/>
                          <a:cs typeface="+mn-cs"/>
                        </a:rPr>
                        <a:t>Steel is an alloy of iron and carbon and, sometimes, other elements such as chromium. Because of its high tensile strength and low cost, this material is best used in buildings, infrastructure, tools, ships, trains, cars, machines, electrical appliances, and weapons.</a:t>
                      </a:r>
                      <a:endParaRPr lang="en-GB" sz="1000" b="0" dirty="0"/>
                    </a:p>
                  </a:txBody>
                  <a:tcPr/>
                </a:tc>
                <a:tc hMerge="1">
                  <a:txBody>
                    <a:bodyPr/>
                    <a:lstStyle/>
                    <a:p>
                      <a:endParaRPr lang="en-GB" sz="1000" b="1" dirty="0"/>
                    </a:p>
                  </a:txBody>
                  <a:tcPr/>
                </a:tc>
                <a:tc hMerge="1">
                  <a:txBody>
                    <a:bodyPr/>
                    <a:lstStyle/>
                    <a:p>
                      <a:endParaRPr lang="en-GB"/>
                    </a:p>
                  </a:txBody>
                  <a:tcPr/>
                </a:tc>
                <a:extLst>
                  <a:ext uri="{0D108BD9-81ED-4DB2-BD59-A6C34878D82A}">
                    <a16:rowId xmlns:a16="http://schemas.microsoft.com/office/drawing/2014/main" val="1195760612"/>
                  </a:ext>
                </a:extLst>
              </a:tr>
            </a:tbl>
          </a:graphicData>
        </a:graphic>
      </p:graphicFrame>
      <p:pic>
        <p:nvPicPr>
          <p:cNvPr id="21" name="Picture 20">
            <a:extLst>
              <a:ext uri="{FF2B5EF4-FFF2-40B4-BE49-F238E27FC236}">
                <a16:creationId xmlns:a16="http://schemas.microsoft.com/office/drawing/2014/main" id="{B29654C6-187C-40A6-8A5D-E2164238A6E0}"/>
              </a:ext>
            </a:extLst>
          </p:cNvPr>
          <p:cNvPicPr>
            <a:picLocks noChangeAspect="1"/>
          </p:cNvPicPr>
          <p:nvPr/>
        </p:nvPicPr>
        <p:blipFill rotWithShape="1">
          <a:blip r:embed="rId4"/>
          <a:srcRect l="23751" t="14456" r="22700" b="14970"/>
          <a:stretch/>
        </p:blipFill>
        <p:spPr>
          <a:xfrm>
            <a:off x="5248471" y="5040535"/>
            <a:ext cx="2022388" cy="1498553"/>
          </a:xfrm>
          <a:prstGeom prst="rect">
            <a:avLst/>
          </a:prstGeom>
        </p:spPr>
      </p:pic>
      <p:pic>
        <p:nvPicPr>
          <p:cNvPr id="25" name="Picture 24">
            <a:extLst>
              <a:ext uri="{FF2B5EF4-FFF2-40B4-BE49-F238E27FC236}">
                <a16:creationId xmlns:a16="http://schemas.microsoft.com/office/drawing/2014/main" id="{8726D5E4-1068-4F8E-BC6F-FB5D19F31D86}"/>
              </a:ext>
            </a:extLst>
          </p:cNvPr>
          <p:cNvPicPr>
            <a:picLocks noChangeAspect="1"/>
          </p:cNvPicPr>
          <p:nvPr/>
        </p:nvPicPr>
        <p:blipFill rotWithShape="1">
          <a:blip r:embed="rId5"/>
          <a:srcRect t="9812"/>
          <a:stretch/>
        </p:blipFill>
        <p:spPr>
          <a:xfrm>
            <a:off x="2834203" y="1944241"/>
            <a:ext cx="1062996" cy="641670"/>
          </a:xfrm>
          <a:prstGeom prst="rect">
            <a:avLst/>
          </a:prstGeom>
        </p:spPr>
      </p:pic>
      <p:pic>
        <p:nvPicPr>
          <p:cNvPr id="26" name="Picture 25">
            <a:extLst>
              <a:ext uri="{FF2B5EF4-FFF2-40B4-BE49-F238E27FC236}">
                <a16:creationId xmlns:a16="http://schemas.microsoft.com/office/drawing/2014/main" id="{911338AF-6477-4835-982D-3016067922CE}"/>
              </a:ext>
            </a:extLst>
          </p:cNvPr>
          <p:cNvPicPr>
            <a:picLocks noChangeAspect="1"/>
          </p:cNvPicPr>
          <p:nvPr/>
        </p:nvPicPr>
        <p:blipFill>
          <a:blip r:embed="rId6"/>
          <a:stretch>
            <a:fillRect/>
          </a:stretch>
        </p:blipFill>
        <p:spPr>
          <a:xfrm>
            <a:off x="4042145" y="1968159"/>
            <a:ext cx="869741" cy="617796"/>
          </a:xfrm>
          <a:prstGeom prst="rect">
            <a:avLst/>
          </a:prstGeom>
        </p:spPr>
      </p:pic>
      <p:graphicFrame>
        <p:nvGraphicFramePr>
          <p:cNvPr id="14" name="Table 13">
            <a:extLst>
              <a:ext uri="{FF2B5EF4-FFF2-40B4-BE49-F238E27FC236}">
                <a16:creationId xmlns:a16="http://schemas.microsoft.com/office/drawing/2014/main" id="{031E6729-8F6A-4BD3-9216-7EBFCE27412C}"/>
              </a:ext>
            </a:extLst>
          </p:cNvPr>
          <p:cNvGraphicFramePr>
            <a:graphicFrameLocks noGrp="1"/>
          </p:cNvGraphicFramePr>
          <p:nvPr>
            <p:extLst/>
          </p:nvPr>
        </p:nvGraphicFramePr>
        <p:xfrm>
          <a:off x="10683735" y="782285"/>
          <a:ext cx="1400378" cy="5902836"/>
        </p:xfrm>
        <a:graphic>
          <a:graphicData uri="http://schemas.openxmlformats.org/drawingml/2006/table">
            <a:tbl>
              <a:tblPr firstRow="1" bandRow="1">
                <a:tableStyleId>{5940675A-B579-460E-94D1-54222C63F5DA}</a:tableStyleId>
              </a:tblPr>
              <a:tblGrid>
                <a:gridCol w="1400378">
                  <a:extLst>
                    <a:ext uri="{9D8B030D-6E8A-4147-A177-3AD203B41FA5}">
                      <a16:colId xmlns:a16="http://schemas.microsoft.com/office/drawing/2014/main" val="1686071732"/>
                    </a:ext>
                  </a:extLst>
                </a:gridCol>
              </a:tblGrid>
              <a:tr h="477396">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372260">
                <a:tc>
                  <a:txBody>
                    <a:bodyPr/>
                    <a:lstStyle/>
                    <a:p>
                      <a:r>
                        <a:rPr lang="en-GB" sz="1000" b="1" u="sng" dirty="0"/>
                        <a:t>Testing</a:t>
                      </a:r>
                      <a:r>
                        <a:rPr lang="en-GB" sz="1000" dirty="0"/>
                        <a:t> – To test an item after it has been made.</a:t>
                      </a:r>
                    </a:p>
                    <a:p>
                      <a:r>
                        <a:rPr lang="en-GB" sz="1000" b="1" u="sng" dirty="0"/>
                        <a:t>Evaluating</a:t>
                      </a:r>
                      <a:r>
                        <a:rPr lang="en-GB" sz="1000" dirty="0"/>
                        <a:t> – To give positives, negatives and a summary about a product.</a:t>
                      </a:r>
                    </a:p>
                    <a:p>
                      <a:r>
                        <a:rPr lang="en-GB" sz="1000" b="1" u="sng" dirty="0"/>
                        <a:t>3</a:t>
                      </a:r>
                      <a:r>
                        <a:rPr lang="en-GB" sz="1000" b="1" u="sng" baseline="30000" dirty="0"/>
                        <a:t>rd</a:t>
                      </a:r>
                      <a:r>
                        <a:rPr lang="en-GB" sz="1000" b="1" u="sng" dirty="0"/>
                        <a:t> Party Feedback</a:t>
                      </a:r>
                      <a:r>
                        <a:rPr lang="en-GB" sz="1000" dirty="0"/>
                        <a:t> – To ask another person to give an opinion about a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CAD</a:t>
                      </a:r>
                      <a:r>
                        <a:rPr lang="en-US" sz="1000" b="0" u="none" dirty="0"/>
                        <a:t> – Computer Aided Design. Using a computer to help you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CAM</a:t>
                      </a:r>
                      <a:r>
                        <a:rPr lang="en-US" sz="1000" b="0" u="none" dirty="0">
                          <a:effectLst/>
                        </a:rPr>
                        <a:t> – Computer Aided Manufacture. Using a machine to help you make a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Forge</a:t>
                      </a:r>
                      <a:r>
                        <a:rPr lang="en-US" sz="1000" b="0" u="none" dirty="0">
                          <a:effectLst/>
                        </a:rPr>
                        <a:t> – A process used to heat metal so that it can be shaped.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Strength</a:t>
                      </a:r>
                      <a:r>
                        <a:rPr lang="en-US" sz="1000" b="0" u="none" dirty="0">
                          <a:effectLst/>
                        </a:rPr>
                        <a:t> – The maximum force a product can hold without breaking.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Ductility</a:t>
                      </a:r>
                      <a:r>
                        <a:rPr lang="en-US" sz="1000" b="0" u="none" dirty="0">
                          <a:effectLst/>
                        </a:rPr>
                        <a:t> – To be deformed without losing toughness.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Elasticity</a:t>
                      </a:r>
                      <a:r>
                        <a:rPr lang="en-US" sz="1000" b="0" u="none" dirty="0">
                          <a:effectLst/>
                        </a:rPr>
                        <a:t> – The ability of a material to return to its original shape.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effectLst/>
                        </a:rPr>
                        <a:t>Characteristic</a:t>
                      </a:r>
                      <a:r>
                        <a:rPr lang="en-US" sz="1000" b="0" u="none" dirty="0">
                          <a:effectLst/>
                        </a:rPr>
                        <a:t> – A feature or quality.</a:t>
                      </a:r>
                      <a:endParaRPr lang="en-GB" sz="1000" b="1" u="sng" dirty="0"/>
                    </a:p>
                  </a:txBody>
                  <a:tcPr/>
                </a:tc>
                <a:extLst>
                  <a:ext uri="{0D108BD9-81ED-4DB2-BD59-A6C34878D82A}">
                    <a16:rowId xmlns:a16="http://schemas.microsoft.com/office/drawing/2014/main" val="2693566867"/>
                  </a:ext>
                </a:extLst>
              </a:tr>
            </a:tbl>
          </a:graphicData>
        </a:graphic>
      </p:graphicFrame>
    </p:spTree>
    <p:extLst>
      <p:ext uri="{BB962C8B-B14F-4D97-AF65-F5344CB8AC3E}">
        <p14:creationId xmlns:p14="http://schemas.microsoft.com/office/powerpoint/2010/main" val="2578426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0ee287-a55c-4359-a7de-f7b30ad6a7c3" xsi:nil="true"/>
    <CloudMigratorVersion xmlns="5b0ee287-a55c-4359-a7de-f7b30ad6a7c3" xsi:nil="true"/>
    <UniqueSourceRef xmlns="5b0ee287-a55c-4359-a7de-f7b30ad6a7c3" xsi:nil="true"/>
    <CloudMigratorOriginId xmlns="5b0ee287-a55c-4359-a7de-f7b30ad6a7c3" xsi:nil="true"/>
    <FileHash xmlns="5b0ee287-a55c-4359-a7de-f7b30ad6a7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B4F2B8125590409871A8B88DF2CB0C" ma:contentTypeVersion="18" ma:contentTypeDescription="Create a new document." ma:contentTypeScope="" ma:versionID="acaa30b792ffd9dd6310f43fcb4b4cf8">
  <xsd:schema xmlns:xsd="http://www.w3.org/2001/XMLSchema" xmlns:xs="http://www.w3.org/2001/XMLSchema" xmlns:p="http://schemas.microsoft.com/office/2006/metadata/properties" xmlns:ns3="5b0ee287-a55c-4359-a7de-f7b30ad6a7c3" xmlns:ns4="d82788fa-9759-4de7-8144-c4b2fd087473" targetNamespace="http://schemas.microsoft.com/office/2006/metadata/properties" ma:root="true" ma:fieldsID="10d85bb634ac33fd744376e29cd9888d" ns3:_="" ns4:_="">
    <xsd:import namespace="5b0ee287-a55c-4359-a7de-f7b30ad6a7c3"/>
    <xsd:import namespace="d82788fa-9759-4de7-8144-c4b2fd087473"/>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ee287-a55c-4359-a7de-f7b30ad6a7c3" elementFormDefault="qualified">
    <xsd:import namespace="http://schemas.microsoft.com/office/2006/documentManagement/types"/>
    <xsd:import namespace="http://schemas.microsoft.com/office/infopath/2007/PartnerControls"/>
    <xsd:element name="CloudMigratorOriginId" ma:index="8" nillable="true" ma:displayName="CloudMigratorOriginId" ma:description="" ma:internalName="CloudMigratorOriginId">
      <xsd:simpleType>
        <xsd:restriction base="dms:Note">
          <xsd:maxLength value="255"/>
        </xsd:restriction>
      </xsd:simpleType>
    </xsd:element>
    <xsd:element name="FileHash" ma:index="9" nillable="true" ma:displayName="FileHash" ma:description="" ma:internalName="FileHash">
      <xsd:simpleType>
        <xsd:restriction base="dms:Note">
          <xsd:maxLength value="255"/>
        </xsd:restriction>
      </xsd:simpleType>
    </xsd:element>
    <xsd:element name="CloudMigratorVersion" ma:index="10" nillable="true" ma:displayName="CloudMigratorVersion" ma:description="" ma:internalName="CloudMigratorVersion">
      <xsd:simpleType>
        <xsd:restriction base="dms:Note">
          <xsd:maxLength value="255"/>
        </xsd:restriction>
      </xsd:simpleType>
    </xsd:element>
    <xsd:element name="UniqueSourceRef" ma:index="11" nillable="true" ma:displayName="UniqueSourceRef" ma:description="" ma:internalName="UniqueSourceRef">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2788fa-9759-4de7-8144-c4b2fd087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B3474B-6179-4C3E-BCCC-B24CC6603E52}">
  <ds:schemaRefs>
    <ds:schemaRef ds:uri="http://schemas.microsoft.com/office/2006/metadata/properties"/>
    <ds:schemaRef ds:uri="d82788fa-9759-4de7-8144-c4b2fd08747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5b0ee287-a55c-4359-a7de-f7b30ad6a7c3"/>
    <ds:schemaRef ds:uri="http://purl.org/dc/elements/1.1/"/>
    <ds:schemaRef ds:uri="http://www.w3.org/XML/1998/namespace"/>
  </ds:schemaRefs>
</ds:datastoreItem>
</file>

<file path=customXml/itemProps2.xml><?xml version="1.0" encoding="utf-8"?>
<ds:datastoreItem xmlns:ds="http://schemas.openxmlformats.org/officeDocument/2006/customXml" ds:itemID="{3E13D960-67B6-4C6A-AE45-07D8C27D9EF7}">
  <ds:schemaRefs>
    <ds:schemaRef ds:uri="http://schemas.microsoft.com/sharepoint/v3/contenttype/forms"/>
  </ds:schemaRefs>
</ds:datastoreItem>
</file>

<file path=customXml/itemProps3.xml><?xml version="1.0" encoding="utf-8"?>
<ds:datastoreItem xmlns:ds="http://schemas.openxmlformats.org/officeDocument/2006/customXml" ds:itemID="{C5717110-9D3D-4AA6-ADDC-5DF030657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ee287-a55c-4359-a7de-f7b30ad6a7c3"/>
    <ds:schemaRef ds:uri="d82788fa-9759-4de7-8144-c4b2fd087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TotalTime>
  <Words>2197</Words>
  <Application>Microsoft Office PowerPoint</Application>
  <PresentationFormat>Widescreen</PresentationFormat>
  <Paragraphs>168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Henshall</dc:creator>
  <cp:lastModifiedBy>Alex Dollin</cp:lastModifiedBy>
  <cp:revision>11</cp:revision>
  <cp:lastPrinted>2023-06-20T11:22:28Z</cp:lastPrinted>
  <dcterms:created xsi:type="dcterms:W3CDTF">2023-06-14T12:03:57Z</dcterms:created>
  <dcterms:modified xsi:type="dcterms:W3CDTF">2023-10-17T11:11:50Z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0x01010072B4F2B8125590409871A8B88DF2CB0C</vt:lpwstr>
  </property>
</Properties>
</file>