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71" autoAdjust="0"/>
    <p:restoredTop sz="94660"/>
  </p:normalViewPr>
  <p:slideViewPr>
    <p:cSldViewPr snapToGrid="0">
      <p:cViewPr varScale="1">
        <p:scale>
          <a:sx n="71" d="100"/>
          <a:sy n="71" d="100"/>
        </p:scale>
        <p:origin x="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EB9-0B3B-4EBD-B96F-4425513FF2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F1304E-16B8-4F99-80E4-21B49343F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0F92D3-0A9E-45F3-9A35-B1289F2BBE41}"/>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5" name="Footer Placeholder 4">
            <a:extLst>
              <a:ext uri="{FF2B5EF4-FFF2-40B4-BE49-F238E27FC236}">
                <a16:creationId xmlns:a16="http://schemas.microsoft.com/office/drawing/2014/main" id="{156D8C6B-FCA7-4C17-BA43-E7D316BEF8C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11E11FF-91A0-4C22-9EFE-B90E2FD0EE61}"/>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220343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8877D-18B1-4396-BFDD-E2377AEF33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42F4F7-7834-430C-8FA4-B9CB84EE04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BE3EE2-56DE-42CB-8F73-A157EA738E2A}"/>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5" name="Footer Placeholder 4">
            <a:extLst>
              <a:ext uri="{FF2B5EF4-FFF2-40B4-BE49-F238E27FC236}">
                <a16:creationId xmlns:a16="http://schemas.microsoft.com/office/drawing/2014/main" id="{88D22477-407D-4662-9A1F-1FD7E45B53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C21647B-1005-42AC-98A6-1CAD71A1621E}"/>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235302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1E10E9-0974-4522-9456-A30047F05E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D019B1-AD53-4212-B3C4-8A25395B70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D48149-215A-4377-9FDE-58731E9C0601}"/>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5" name="Footer Placeholder 4">
            <a:extLst>
              <a:ext uri="{FF2B5EF4-FFF2-40B4-BE49-F238E27FC236}">
                <a16:creationId xmlns:a16="http://schemas.microsoft.com/office/drawing/2014/main" id="{3F6E9744-C080-48C0-B30D-F5FC9C615B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FCC5EB6-C2CD-44D9-BFE3-AC7544A0CA54}"/>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132979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6E54-8E28-4EDD-929A-B541581AD7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DBA8C3-1F9B-4635-BD76-36A89D968E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78F0EE-DD54-4F77-B73C-538CC72C80CA}"/>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5" name="Footer Placeholder 4">
            <a:extLst>
              <a:ext uri="{FF2B5EF4-FFF2-40B4-BE49-F238E27FC236}">
                <a16:creationId xmlns:a16="http://schemas.microsoft.com/office/drawing/2014/main" id="{E2304EFE-E180-40B8-A6FD-F90A06E868F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51866B-0704-4E53-88EE-A380881A49A7}"/>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315317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2142-2434-4C4B-A730-492374C27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8716AB-2C6B-4AA6-94F7-72030047C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1904BA-CBA2-497F-BE53-E6B85808768B}"/>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5" name="Footer Placeholder 4">
            <a:extLst>
              <a:ext uri="{FF2B5EF4-FFF2-40B4-BE49-F238E27FC236}">
                <a16:creationId xmlns:a16="http://schemas.microsoft.com/office/drawing/2014/main" id="{08FC6E2E-5357-4B76-9640-9CED42CEB9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1C4BE2-B741-4FFF-8BA5-D7E519A13458}"/>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100326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EE26-D3D9-4214-AC3C-C30E7EDEC2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F3B345-637E-4879-B212-690B01D9AE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D35DD4-1BE2-4816-B292-A1D906C1E3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46D49D-703C-4BE8-83DE-D705FE1F1EC0}"/>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6" name="Footer Placeholder 5">
            <a:extLst>
              <a:ext uri="{FF2B5EF4-FFF2-40B4-BE49-F238E27FC236}">
                <a16:creationId xmlns:a16="http://schemas.microsoft.com/office/drawing/2014/main" id="{B98DC642-C816-46CE-8367-A20D770BB8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D01006-CDFE-4C31-AA96-AB7B502FB77C}"/>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157607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42DD-9B0C-4441-AB51-332C08AF9A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0F9775-E779-4A6A-B9AA-57BFC6569A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EF4BEC-AD10-44B3-ABC1-01B8C4C3CE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F80BBD-5EF2-42CB-AF4B-1CE3B1B838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6A0D0A-5215-41C5-A3B5-982C9021D0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40BE2D-7D13-4B75-9D68-93E42FBC9658}"/>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8" name="Footer Placeholder 7">
            <a:extLst>
              <a:ext uri="{FF2B5EF4-FFF2-40B4-BE49-F238E27FC236}">
                <a16:creationId xmlns:a16="http://schemas.microsoft.com/office/drawing/2014/main" id="{62544EBF-FF1D-4FDE-B7C7-02B71C98285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5E9EF4A-3AC1-429C-AAB1-DFFE3F8CCF09}"/>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380495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40EE-AB93-4E5C-A4F6-F85AF97725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51A425-A370-4CD6-A20F-E3F84BDC9DD1}"/>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4" name="Footer Placeholder 3">
            <a:extLst>
              <a:ext uri="{FF2B5EF4-FFF2-40B4-BE49-F238E27FC236}">
                <a16:creationId xmlns:a16="http://schemas.microsoft.com/office/drawing/2014/main" id="{E5218130-C946-4324-813A-9C9939B19E5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D11329E-61A3-45D2-9CFB-CF64C3A7FA73}"/>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102499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3247D2-E58B-4214-8A44-B02BC3C52E82}"/>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3" name="Footer Placeholder 2">
            <a:extLst>
              <a:ext uri="{FF2B5EF4-FFF2-40B4-BE49-F238E27FC236}">
                <a16:creationId xmlns:a16="http://schemas.microsoft.com/office/drawing/2014/main" id="{F0D4C3D0-B04F-4C50-B5F2-E85DE2EEB3A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0E8B0B6-7A82-42A5-86EF-06BE60594C38}"/>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122202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BC38-57AD-4A7D-9C31-DA800B1DA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7822A1-C5F2-4319-B7A8-6DF4F95A7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5C8A3D-7D41-43B3-80D8-E7D686A9D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3EE6B1-49EE-4664-864A-5C2470F55588}"/>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6" name="Footer Placeholder 5">
            <a:extLst>
              <a:ext uri="{FF2B5EF4-FFF2-40B4-BE49-F238E27FC236}">
                <a16:creationId xmlns:a16="http://schemas.microsoft.com/office/drawing/2014/main" id="{AD16E460-5472-448F-BB94-C869A4C2383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8CC7CC3-D7D3-4A5D-8200-E31AB4E19091}"/>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381242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C9366-EAA2-4089-9F99-24F9379D0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14BD6B-B590-465C-B9A4-BF0A18CD1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255E071-079D-4290-A5D7-E998479DC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639654-B3FB-4A52-BB9F-CE672B72043A}"/>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6" name="Footer Placeholder 5">
            <a:extLst>
              <a:ext uri="{FF2B5EF4-FFF2-40B4-BE49-F238E27FC236}">
                <a16:creationId xmlns:a16="http://schemas.microsoft.com/office/drawing/2014/main" id="{497C15D0-2337-4240-B8F9-72B8CAD2D9F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A4957C7-364C-46E4-A1CC-8E48218CEE04}"/>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379490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9A3E6-AEA6-47E1-9956-D9A4F3135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307600-FD62-4D01-A1CB-DEB6C5C3C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61270-05C9-41A2-922F-DBF8673FC5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FEFDD-1007-4A48-90DD-DA7916174001}" type="datetimeFigureOut">
              <a:rPr lang="en-GB" smtClean="0"/>
              <a:t>17/10/2023</a:t>
            </a:fld>
            <a:endParaRPr lang="en-GB" dirty="0"/>
          </a:p>
        </p:txBody>
      </p:sp>
      <p:sp>
        <p:nvSpPr>
          <p:cNvPr id="5" name="Footer Placeholder 4">
            <a:extLst>
              <a:ext uri="{FF2B5EF4-FFF2-40B4-BE49-F238E27FC236}">
                <a16:creationId xmlns:a16="http://schemas.microsoft.com/office/drawing/2014/main" id="{380B8FCD-ED8C-4ABD-A20D-8DC881D2DB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92695CD-93F4-4777-B331-552B4D058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A2715-7D21-4F5B-BEA0-FC71E4786F44}" type="slidenum">
              <a:rPr lang="en-GB" smtClean="0"/>
              <a:t>‹#›</a:t>
            </a:fld>
            <a:endParaRPr lang="en-GB" dirty="0"/>
          </a:p>
        </p:txBody>
      </p:sp>
    </p:spTree>
    <p:extLst>
      <p:ext uri="{BB962C8B-B14F-4D97-AF65-F5344CB8AC3E}">
        <p14:creationId xmlns:p14="http://schemas.microsoft.com/office/powerpoint/2010/main" val="2105613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http://www.wrh.noaa.gov/hnx/newslet/spring03/symb567clipart.jpg" TargetMode="External"/><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jpe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F69F4353-141B-4725-8351-944EDD58CA8A}"/>
              </a:ext>
            </a:extLst>
          </p:cNvPr>
          <p:cNvSpPr txBox="1">
            <a:spLocks/>
          </p:cNvSpPr>
          <p:nvPr/>
        </p:nvSpPr>
        <p:spPr>
          <a:xfrm>
            <a:off x="4922261" y="132778"/>
            <a:ext cx="7165605"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KS3 Knowledge Organiser: Y8 Electronics</a:t>
            </a:r>
            <a:endParaRPr lang="ru-RU" sz="2400" b="1" dirty="0"/>
          </a:p>
        </p:txBody>
      </p:sp>
      <p:sp>
        <p:nvSpPr>
          <p:cNvPr id="5" name="Title 1">
            <a:extLst>
              <a:ext uri="{FF2B5EF4-FFF2-40B4-BE49-F238E27FC236}">
                <a16:creationId xmlns:a16="http://schemas.microsoft.com/office/drawing/2014/main" id="{F95CB174-FA28-4732-AF78-3A30B1563126}"/>
              </a:ext>
            </a:extLst>
          </p:cNvPr>
          <p:cNvSpPr txBox="1">
            <a:spLocks/>
          </p:cNvSpPr>
          <p:nvPr/>
        </p:nvSpPr>
        <p:spPr>
          <a:xfrm>
            <a:off x="104134" y="2254102"/>
            <a:ext cx="3593306" cy="409905"/>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Recognising &amp; Modelling Ideas</a:t>
            </a:r>
          </a:p>
        </p:txBody>
      </p:sp>
      <p:graphicFrame>
        <p:nvGraphicFramePr>
          <p:cNvPr id="8" name="Table 7">
            <a:extLst>
              <a:ext uri="{FF2B5EF4-FFF2-40B4-BE49-F238E27FC236}">
                <a16:creationId xmlns:a16="http://schemas.microsoft.com/office/drawing/2014/main" id="{96E24695-CE14-45C8-9638-43439EDE5E6A}"/>
              </a:ext>
            </a:extLst>
          </p:cNvPr>
          <p:cNvGraphicFramePr>
            <a:graphicFrameLocks noGrp="1"/>
          </p:cNvGraphicFramePr>
          <p:nvPr>
            <p:extLst>
              <p:ext uri="{D42A27DB-BD31-4B8C-83A1-F6EECF244321}">
                <p14:modId xmlns:p14="http://schemas.microsoft.com/office/powerpoint/2010/main" val="251130649"/>
              </p:ext>
            </p:extLst>
          </p:nvPr>
        </p:nvGraphicFramePr>
        <p:xfrm>
          <a:off x="9360509" y="782284"/>
          <a:ext cx="1202270" cy="5203917"/>
        </p:xfrm>
        <a:graphic>
          <a:graphicData uri="http://schemas.openxmlformats.org/drawingml/2006/table">
            <a:tbl>
              <a:tblPr firstRow="1" bandRow="1">
                <a:tableStyleId>{5940675A-B579-460E-94D1-54222C63F5DA}</a:tableStyleId>
              </a:tblPr>
              <a:tblGrid>
                <a:gridCol w="1202270">
                  <a:extLst>
                    <a:ext uri="{9D8B030D-6E8A-4147-A177-3AD203B41FA5}">
                      <a16:colId xmlns:a16="http://schemas.microsoft.com/office/drawing/2014/main" val="1686071732"/>
                    </a:ext>
                  </a:extLst>
                </a:gridCol>
              </a:tblGrid>
              <a:tr h="766467">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4437450">
                <a:tc>
                  <a:txBody>
                    <a:bodyPr/>
                    <a:lstStyle/>
                    <a:p>
                      <a:pPr rtl="0" fontAlgn="base"/>
                      <a:r>
                        <a:rPr lang="en-GB" sz="1000" b="1" i="0" kern="1200" dirty="0">
                          <a:solidFill>
                            <a:schemeClr val="tx1"/>
                          </a:solidFill>
                          <a:effectLst/>
                          <a:latin typeface="+mn-lt"/>
                          <a:ea typeface="+mn-ea"/>
                          <a:cs typeface="+mn-cs"/>
                        </a:rPr>
                        <a:t>Literacy:</a:t>
                      </a:r>
                      <a:r>
                        <a:rPr lang="en-US" sz="1000" b="0" i="0" kern="1200" dirty="0">
                          <a:solidFill>
                            <a:schemeClr val="tx1"/>
                          </a:solidFill>
                          <a:effectLst/>
                          <a:latin typeface="+mn-lt"/>
                          <a:ea typeface="+mn-ea"/>
                          <a:cs typeface="+mn-cs"/>
                        </a:rPr>
                        <a:t>​</a:t>
                      </a:r>
                    </a:p>
                    <a:p>
                      <a:pPr rtl="0" fontAlgn="base"/>
                      <a:r>
                        <a:rPr lang="en-GB" sz="1000" b="0" i="0" kern="1200" dirty="0">
                          <a:solidFill>
                            <a:schemeClr val="tx1"/>
                          </a:solidFill>
                          <a:effectLst/>
                          <a:latin typeface="+mn-lt"/>
                          <a:ea typeface="+mn-ea"/>
                          <a:cs typeface="+mn-cs"/>
                        </a:rPr>
                        <a:t>Specification writing, PEE chains, </a:t>
                      </a:r>
                    </a:p>
                    <a:p>
                      <a:pPr rtl="0" fontAlgn="base"/>
                      <a:r>
                        <a:rPr lang="en-GB" sz="1000" b="0" i="0" kern="1200" dirty="0">
                          <a:solidFill>
                            <a:schemeClr val="tx1"/>
                          </a:solidFill>
                          <a:effectLst/>
                          <a:latin typeface="+mn-lt"/>
                          <a:ea typeface="+mn-ea"/>
                          <a:cs typeface="+mn-cs"/>
                        </a:rPr>
                        <a:t>Justification and </a:t>
                      </a:r>
                    </a:p>
                    <a:p>
                      <a:pPr rtl="0" fontAlgn="base"/>
                      <a:r>
                        <a:rPr lang="en-GB" sz="1000" b="0" i="0" kern="1200" dirty="0">
                          <a:solidFill>
                            <a:schemeClr val="tx1"/>
                          </a:solidFill>
                          <a:effectLst/>
                          <a:latin typeface="+mn-lt"/>
                          <a:ea typeface="+mn-ea"/>
                          <a:cs typeface="+mn-cs"/>
                        </a:rPr>
                        <a:t>analysis skills, use of</a:t>
                      </a:r>
                    </a:p>
                    <a:p>
                      <a:pPr rtl="0" fontAlgn="base"/>
                      <a:r>
                        <a:rPr lang="en-GB" sz="1000" b="0" i="0" kern="1200" dirty="0">
                          <a:solidFill>
                            <a:schemeClr val="tx1"/>
                          </a:solidFill>
                          <a:effectLst/>
                          <a:latin typeface="+mn-lt"/>
                          <a:ea typeface="+mn-ea"/>
                          <a:cs typeface="+mn-cs"/>
                        </a:rPr>
                        <a:t>acronyms.</a:t>
                      </a:r>
                      <a:r>
                        <a:rPr lang="en-US" sz="1000" b="0" i="0" kern="1200" dirty="0">
                          <a:solidFill>
                            <a:schemeClr val="tx1"/>
                          </a:solidFill>
                          <a:effectLst/>
                          <a:latin typeface="+mn-lt"/>
                          <a:ea typeface="+mn-ea"/>
                          <a:cs typeface="+mn-cs"/>
                        </a:rPr>
                        <a:t>​</a:t>
                      </a:r>
                    </a:p>
                    <a:p>
                      <a:pPr rtl="0" fontAlgn="base"/>
                      <a:r>
                        <a:rPr lang="en-GB" sz="1000" b="1" i="0" kern="1200" dirty="0">
                          <a:solidFill>
                            <a:schemeClr val="tx1"/>
                          </a:solidFill>
                          <a:effectLst/>
                          <a:latin typeface="+mn-lt"/>
                          <a:ea typeface="+mn-ea"/>
                          <a:cs typeface="+mn-cs"/>
                        </a:rPr>
                        <a:t>Numeracy:</a:t>
                      </a:r>
                      <a:r>
                        <a:rPr lang="en-US" sz="1000" b="0" i="0" kern="1200" dirty="0">
                          <a:solidFill>
                            <a:schemeClr val="tx1"/>
                          </a:solidFill>
                          <a:effectLst/>
                          <a:latin typeface="+mn-lt"/>
                          <a:ea typeface="+mn-ea"/>
                          <a:cs typeface="+mn-cs"/>
                        </a:rPr>
                        <a:t>​</a:t>
                      </a:r>
                    </a:p>
                    <a:p>
                      <a:pPr rtl="0" fontAlgn="base"/>
                      <a:r>
                        <a:rPr lang="en-GB" sz="1000" b="0" i="0" kern="1200" dirty="0">
                          <a:solidFill>
                            <a:schemeClr val="tx1"/>
                          </a:solidFill>
                          <a:effectLst/>
                          <a:latin typeface="+mn-lt"/>
                          <a:ea typeface="+mn-ea"/>
                          <a:cs typeface="+mn-cs"/>
                        </a:rPr>
                        <a:t>Costing, dimensions, scale, proportion, </a:t>
                      </a:r>
                    </a:p>
                    <a:p>
                      <a:pPr rtl="0" fontAlgn="base"/>
                      <a:r>
                        <a:rPr lang="en-GB" sz="1000" b="0" i="0" kern="1200" dirty="0">
                          <a:solidFill>
                            <a:schemeClr val="tx1"/>
                          </a:solidFill>
                          <a:effectLst/>
                          <a:latin typeface="+mn-lt"/>
                          <a:ea typeface="+mn-ea"/>
                          <a:cs typeface="+mn-cs"/>
                        </a:rPr>
                        <a:t>graphical </a:t>
                      </a:r>
                    </a:p>
                    <a:p>
                      <a:pPr rtl="0" fontAlgn="base"/>
                      <a:r>
                        <a:rPr lang="en-GB" sz="1000" b="0" i="0" kern="1200" dirty="0">
                          <a:solidFill>
                            <a:schemeClr val="tx1"/>
                          </a:solidFill>
                          <a:effectLst/>
                          <a:latin typeface="+mn-lt"/>
                          <a:ea typeface="+mn-ea"/>
                          <a:cs typeface="+mn-cs"/>
                        </a:rPr>
                        <a:t>representation.</a:t>
                      </a:r>
                      <a:r>
                        <a:rPr lang="en-US" sz="1000" b="0" i="0" kern="1200" dirty="0">
                          <a:solidFill>
                            <a:schemeClr val="tx1"/>
                          </a:solidFill>
                          <a:effectLst/>
                          <a:latin typeface="+mn-lt"/>
                          <a:ea typeface="+mn-ea"/>
                          <a:cs typeface="+mn-cs"/>
                        </a:rPr>
                        <a:t>​</a:t>
                      </a:r>
                    </a:p>
                    <a:p>
                      <a:pPr rtl="0" fontAlgn="base"/>
                      <a:r>
                        <a:rPr lang="en-GB" sz="1000" b="1" i="0" kern="1200" dirty="0">
                          <a:solidFill>
                            <a:schemeClr val="tx1"/>
                          </a:solidFill>
                          <a:effectLst/>
                          <a:latin typeface="+mn-lt"/>
                          <a:ea typeface="+mn-ea"/>
                          <a:cs typeface="+mn-cs"/>
                        </a:rPr>
                        <a:t>Careers:</a:t>
                      </a:r>
                      <a:r>
                        <a:rPr lang="en-US" sz="1000" b="0" i="0" kern="1200" dirty="0">
                          <a:solidFill>
                            <a:schemeClr val="tx1"/>
                          </a:solidFill>
                          <a:effectLst/>
                          <a:latin typeface="+mn-lt"/>
                          <a:ea typeface="+mn-ea"/>
                          <a:cs typeface="+mn-cs"/>
                        </a:rPr>
                        <a:t>​</a:t>
                      </a:r>
                    </a:p>
                    <a:p>
                      <a:pPr rtl="0" fontAlgn="base"/>
                      <a:r>
                        <a:rPr lang="en-GB" sz="1000" b="0" i="0" kern="1200" dirty="0">
                          <a:solidFill>
                            <a:schemeClr val="tx1"/>
                          </a:solidFill>
                          <a:effectLst/>
                          <a:latin typeface="+mn-lt"/>
                          <a:ea typeface="+mn-ea"/>
                          <a:cs typeface="+mn-cs"/>
                        </a:rPr>
                        <a:t>Problem solving, </a:t>
                      </a:r>
                    </a:p>
                    <a:p>
                      <a:pPr rtl="0" fontAlgn="base"/>
                      <a:r>
                        <a:rPr lang="en-GB" sz="1000" b="0" i="0" kern="1200" dirty="0">
                          <a:solidFill>
                            <a:schemeClr val="tx1"/>
                          </a:solidFill>
                          <a:effectLst/>
                          <a:latin typeface="+mn-lt"/>
                          <a:ea typeface="+mn-ea"/>
                          <a:cs typeface="+mn-cs"/>
                        </a:rPr>
                        <a:t>communication </a:t>
                      </a:r>
                    </a:p>
                    <a:p>
                      <a:pPr rtl="0" fontAlgn="base"/>
                      <a:r>
                        <a:rPr lang="en-GB" sz="1000" b="0" i="0" kern="1200" dirty="0">
                          <a:solidFill>
                            <a:schemeClr val="tx1"/>
                          </a:solidFill>
                          <a:effectLst/>
                          <a:latin typeface="+mn-lt"/>
                          <a:ea typeface="+mn-ea"/>
                          <a:cs typeface="+mn-cs"/>
                        </a:rPr>
                        <a:t>Skills.</a:t>
                      </a:r>
                      <a:endParaRPr lang="en-US" sz="1000" b="0" i="0" kern="1200" dirty="0">
                        <a:solidFill>
                          <a:schemeClr val="tx1"/>
                        </a:solidFill>
                        <a:effectLst/>
                        <a:latin typeface="+mn-lt"/>
                        <a:ea typeface="+mn-ea"/>
                        <a:cs typeface="+mn-cs"/>
                      </a:endParaRPr>
                    </a:p>
                    <a:p>
                      <a:pPr rtl="0" fontAlgn="base"/>
                      <a:r>
                        <a:rPr lang="en-GB" sz="1000" b="1" i="0" kern="1200" dirty="0">
                          <a:solidFill>
                            <a:schemeClr val="tx1"/>
                          </a:solidFill>
                          <a:effectLst/>
                          <a:latin typeface="+mn-lt"/>
                          <a:ea typeface="+mn-ea"/>
                          <a:cs typeface="+mn-cs"/>
                        </a:rPr>
                        <a:t>Cultural Capital:</a:t>
                      </a:r>
                      <a:r>
                        <a:rPr lang="en-US" sz="1000" b="0" i="0" kern="1200" dirty="0">
                          <a:solidFill>
                            <a:schemeClr val="tx1"/>
                          </a:solidFill>
                          <a:effectLst/>
                          <a:latin typeface="+mn-lt"/>
                          <a:ea typeface="+mn-ea"/>
                          <a:cs typeface="+mn-cs"/>
                        </a:rPr>
                        <a:t>​</a:t>
                      </a:r>
                    </a:p>
                    <a:p>
                      <a:pPr rtl="0" fontAlgn="base"/>
                      <a:r>
                        <a:rPr lang="en-GB" sz="1000" b="0" i="0" kern="1200" dirty="0">
                          <a:solidFill>
                            <a:schemeClr val="tx1"/>
                          </a:solidFill>
                          <a:effectLst/>
                          <a:latin typeface="+mn-lt"/>
                          <a:ea typeface="+mn-ea"/>
                          <a:cs typeface="+mn-cs"/>
                        </a:rPr>
                        <a:t>Specification writing, design skills, </a:t>
                      </a:r>
                    </a:p>
                    <a:p>
                      <a:pPr rtl="0" fontAlgn="base"/>
                      <a:r>
                        <a:rPr lang="en-GB" sz="1000" b="0" i="0" kern="1200" dirty="0">
                          <a:solidFill>
                            <a:schemeClr val="tx1"/>
                          </a:solidFill>
                          <a:effectLst/>
                          <a:latin typeface="+mn-lt"/>
                          <a:ea typeface="+mn-ea"/>
                          <a:cs typeface="+mn-cs"/>
                        </a:rPr>
                        <a:t>communication.</a:t>
                      </a:r>
                      <a:endParaRPr lang="en-GB" sz="1000" dirty="0"/>
                    </a:p>
                  </a:txBody>
                  <a:tcPr/>
                </a:tc>
                <a:extLst>
                  <a:ext uri="{0D108BD9-81ED-4DB2-BD59-A6C34878D82A}">
                    <a16:rowId xmlns:a16="http://schemas.microsoft.com/office/drawing/2014/main" val="2693566867"/>
                  </a:ext>
                </a:extLst>
              </a:tr>
            </a:tbl>
          </a:graphicData>
        </a:graphic>
      </p:graphicFrame>
      <p:graphicFrame>
        <p:nvGraphicFramePr>
          <p:cNvPr id="12" name="Table 11">
            <a:extLst>
              <a:ext uri="{FF2B5EF4-FFF2-40B4-BE49-F238E27FC236}">
                <a16:creationId xmlns:a16="http://schemas.microsoft.com/office/drawing/2014/main" id="{AACBA022-0086-4542-A270-20470701F3CA}"/>
              </a:ext>
            </a:extLst>
          </p:cNvPr>
          <p:cNvGraphicFramePr>
            <a:graphicFrameLocks noGrp="1"/>
          </p:cNvGraphicFramePr>
          <p:nvPr>
            <p:extLst>
              <p:ext uri="{D42A27DB-BD31-4B8C-83A1-F6EECF244321}">
                <p14:modId xmlns:p14="http://schemas.microsoft.com/office/powerpoint/2010/main" val="2192546789"/>
              </p:ext>
            </p:extLst>
          </p:nvPr>
        </p:nvGraphicFramePr>
        <p:xfrm>
          <a:off x="104134" y="153099"/>
          <a:ext cx="4818126" cy="1981200"/>
        </p:xfrm>
        <a:graphic>
          <a:graphicData uri="http://schemas.openxmlformats.org/drawingml/2006/table">
            <a:tbl>
              <a:tblPr firstRow="1" bandRow="1">
                <a:tableStyleId>{5940675A-B579-460E-94D1-54222C63F5DA}</a:tableStyleId>
              </a:tblPr>
              <a:tblGrid>
                <a:gridCol w="703771">
                  <a:extLst>
                    <a:ext uri="{9D8B030D-6E8A-4147-A177-3AD203B41FA5}">
                      <a16:colId xmlns:a16="http://schemas.microsoft.com/office/drawing/2014/main" val="20000"/>
                    </a:ext>
                  </a:extLst>
                </a:gridCol>
                <a:gridCol w="1948905">
                  <a:extLst>
                    <a:ext uri="{9D8B030D-6E8A-4147-A177-3AD203B41FA5}">
                      <a16:colId xmlns:a16="http://schemas.microsoft.com/office/drawing/2014/main" val="20001"/>
                    </a:ext>
                  </a:extLst>
                </a:gridCol>
                <a:gridCol w="2165450">
                  <a:extLst>
                    <a:ext uri="{9D8B030D-6E8A-4147-A177-3AD203B41FA5}">
                      <a16:colId xmlns:a16="http://schemas.microsoft.com/office/drawing/2014/main" val="20002"/>
                    </a:ext>
                  </a:extLst>
                </a:gridCol>
              </a:tblGrid>
              <a:tr h="0">
                <a:tc>
                  <a:txBody>
                    <a:bodyPr/>
                    <a:lstStyle/>
                    <a:p>
                      <a:r>
                        <a:rPr lang="en-GB" dirty="0"/>
                        <a:t>Cycle</a:t>
                      </a:r>
                    </a:p>
                  </a:txBody>
                  <a:tcPr>
                    <a:solidFill>
                      <a:schemeClr val="bg1">
                        <a:lumMod val="85000"/>
                      </a:schemeClr>
                    </a:solidFill>
                  </a:tcPr>
                </a:tc>
                <a:tc>
                  <a:txBody>
                    <a:bodyPr/>
                    <a:lstStyle/>
                    <a:p>
                      <a:r>
                        <a:rPr lang="en-GB" dirty="0"/>
                        <a:t>Content</a:t>
                      </a:r>
                    </a:p>
                  </a:txBody>
                  <a:tcPr>
                    <a:solidFill>
                      <a:schemeClr val="bg1">
                        <a:lumMod val="85000"/>
                      </a:schemeClr>
                    </a:solidFill>
                  </a:tcPr>
                </a:tc>
                <a:tc>
                  <a:txBody>
                    <a:bodyPr/>
                    <a:lstStyle/>
                    <a:p>
                      <a:r>
                        <a:rPr lang="en-GB" dirty="0"/>
                        <a:t>Skills</a:t>
                      </a:r>
                    </a:p>
                  </a:txBody>
                  <a:tcPr>
                    <a:solidFill>
                      <a:schemeClr val="bg1">
                        <a:lumMod val="85000"/>
                      </a:schemeClr>
                    </a:solidFill>
                  </a:tcPr>
                </a:tc>
                <a:extLst>
                  <a:ext uri="{0D108BD9-81ED-4DB2-BD59-A6C34878D82A}">
                    <a16:rowId xmlns:a16="http://schemas.microsoft.com/office/drawing/2014/main" val="10000"/>
                  </a:ext>
                </a:extLst>
              </a:tr>
              <a:tr h="1038684">
                <a:tc>
                  <a:txBody>
                    <a:bodyPr/>
                    <a:lstStyle/>
                    <a:p>
                      <a:r>
                        <a:rPr lang="en-GB" sz="1600" dirty="0"/>
                        <a:t>1</a:t>
                      </a:r>
                    </a:p>
                  </a:txBody>
                  <a:tcPr>
                    <a:solidFill>
                      <a:schemeClr val="bg1">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baseline="0" dirty="0">
                          <a:latin typeface="+mj-lt"/>
                        </a:rPr>
                        <a:t>Brief/Task Analysis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u="none" baseline="0" dirty="0">
                          <a:latin typeface="+mj-lt"/>
                        </a:rPr>
                        <a:t>R</a:t>
                      </a:r>
                      <a:r>
                        <a:rPr lang="en-GB" sz="1000" b="0" i="0" u="none" baseline="0" dirty="0">
                          <a:latin typeface="+mj-lt"/>
                        </a:rPr>
                        <a:t>esearch and Design Specification</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u="none" baseline="0" dirty="0">
                          <a:latin typeface="+mj-lt"/>
                        </a:rPr>
                        <a:t>D</a:t>
                      </a:r>
                      <a:r>
                        <a:rPr lang="en-GB" sz="1000" b="0" i="0" u="none" baseline="0" dirty="0">
                          <a:latin typeface="+mj-lt"/>
                        </a:rPr>
                        <a:t>esign Idea Development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u="none" baseline="0" dirty="0">
                          <a:latin typeface="+mj-lt"/>
                        </a:rPr>
                        <a:t>Modelling Ideas/Templates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u="none" baseline="0" dirty="0">
                          <a:latin typeface="+mj-lt"/>
                        </a:rPr>
                        <a:t>Tools and Equipment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u="none" baseline="0" dirty="0">
                          <a:latin typeface="+mj-lt"/>
                        </a:rPr>
                        <a:t>R</a:t>
                      </a:r>
                      <a:r>
                        <a:rPr lang="en-GB" sz="1000" b="0" i="0" u="none" baseline="0" dirty="0">
                          <a:latin typeface="+mj-lt"/>
                        </a:rPr>
                        <a:t>isk Assessment/Practical Sawing, Filing, Drilling, Finishing </a:t>
                      </a:r>
                      <a:endParaRPr lang="en-GB" sz="1000" b="0" i="0" u="sng" dirty="0">
                        <a:latin typeface="+mj-lt"/>
                      </a:endParaRPr>
                    </a:p>
                  </a:txBody>
                  <a:tcPr/>
                </a:tc>
                <a:tc>
                  <a:txBody>
                    <a:bodyPr/>
                    <a:lstStyle/>
                    <a:p>
                      <a:pPr marL="285750" indent="-285750">
                        <a:buFont typeface="Arial" pitchFamily="34" charset="0"/>
                        <a:buChar char="•"/>
                      </a:pPr>
                      <a:r>
                        <a:rPr lang="en-GB" sz="1000" dirty="0"/>
                        <a:t>Identifying</a:t>
                      </a:r>
                      <a:r>
                        <a:rPr lang="en-GB" sz="1000" baseline="0" dirty="0"/>
                        <a:t> user needs</a:t>
                      </a:r>
                    </a:p>
                    <a:p>
                      <a:pPr marL="285750" indent="-285750">
                        <a:buFont typeface="Arial" pitchFamily="34" charset="0"/>
                        <a:buChar char="•"/>
                      </a:pPr>
                      <a:r>
                        <a:rPr lang="en-GB" sz="1000" baseline="0" dirty="0"/>
                        <a:t>Idea communication and development</a:t>
                      </a:r>
                    </a:p>
                    <a:p>
                      <a:pPr marL="285750" indent="-285750">
                        <a:buFont typeface="Arial" pitchFamily="34" charset="0"/>
                        <a:buChar char="•"/>
                      </a:pPr>
                      <a:r>
                        <a:rPr lang="en-US" sz="1000" baseline="0" dirty="0"/>
                        <a:t>Understanding </a:t>
                      </a:r>
                      <a:r>
                        <a:rPr lang="en-GB" sz="1000" baseline="0" dirty="0"/>
                        <a:t>modelling solutions</a:t>
                      </a:r>
                    </a:p>
                    <a:p>
                      <a:pPr marL="285750" indent="-285750">
                        <a:buFont typeface="Arial" pitchFamily="34" charset="0"/>
                        <a:buChar char="•"/>
                      </a:pPr>
                      <a:r>
                        <a:rPr lang="en-GB" sz="1000" baseline="0" dirty="0"/>
                        <a:t>Understanding tools &amp; equipment</a:t>
                      </a:r>
                    </a:p>
                    <a:p>
                      <a:pPr marL="285750" indent="-285750">
                        <a:buFont typeface="Arial" pitchFamily="34" charset="0"/>
                        <a:buChar char="•"/>
                      </a:pPr>
                      <a:r>
                        <a:rPr lang="en-US" sz="1000" baseline="0" dirty="0"/>
                        <a:t>U</a:t>
                      </a:r>
                      <a:r>
                        <a:rPr lang="en-GB" sz="1000" baseline="0" dirty="0"/>
                        <a:t>nderstanding risks &amp; hazards associated with a coping saw, file, drill</a:t>
                      </a:r>
                      <a:endParaRPr lang="en-GB" sz="1000" dirty="0"/>
                    </a:p>
                  </a:txBody>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44794A6C-1044-4DC7-B70C-F1CB8FBE4276}"/>
              </a:ext>
            </a:extLst>
          </p:cNvPr>
          <p:cNvGraphicFramePr>
            <a:graphicFrameLocks noGrp="1"/>
          </p:cNvGraphicFramePr>
          <p:nvPr>
            <p:extLst>
              <p:ext uri="{D42A27DB-BD31-4B8C-83A1-F6EECF244321}">
                <p14:modId xmlns:p14="http://schemas.microsoft.com/office/powerpoint/2010/main" val="4163778092"/>
              </p:ext>
            </p:extLst>
          </p:nvPr>
        </p:nvGraphicFramePr>
        <p:xfrm>
          <a:off x="107887" y="2791462"/>
          <a:ext cx="4814373" cy="3840480"/>
        </p:xfrm>
        <a:graphic>
          <a:graphicData uri="http://schemas.openxmlformats.org/drawingml/2006/table">
            <a:tbl>
              <a:tblPr firstRow="1" bandRow="1">
                <a:tableStyleId>{5940675A-B579-460E-94D1-54222C63F5DA}</a:tableStyleId>
              </a:tblPr>
              <a:tblGrid>
                <a:gridCol w="3385594">
                  <a:extLst>
                    <a:ext uri="{9D8B030D-6E8A-4147-A177-3AD203B41FA5}">
                      <a16:colId xmlns:a16="http://schemas.microsoft.com/office/drawing/2014/main" val="1686071732"/>
                    </a:ext>
                  </a:extLst>
                </a:gridCol>
                <a:gridCol w="1428779">
                  <a:extLst>
                    <a:ext uri="{9D8B030D-6E8A-4147-A177-3AD203B41FA5}">
                      <a16:colId xmlns:a16="http://schemas.microsoft.com/office/drawing/2014/main" val="3119715458"/>
                    </a:ext>
                  </a:extLst>
                </a:gridCol>
              </a:tblGrid>
              <a:tr h="329342">
                <a:tc gridSpan="2">
                  <a:txBody>
                    <a:bodyPr/>
                    <a:lstStyle/>
                    <a:p>
                      <a:pPr algn="ctr"/>
                      <a:r>
                        <a:rPr lang="en-GB" b="1" dirty="0"/>
                        <a:t>Key skills</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548001888"/>
                  </a:ext>
                </a:extLst>
              </a:tr>
              <a:tr h="76846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Product Specification:  </a:t>
                      </a:r>
                      <a:r>
                        <a:rPr lang="en-US" sz="1000" dirty="0"/>
                        <a:t>The ‘specification’ is probably the most important part of the design process because it makes sure your product is going to do what it needs to do. It is a list of points which outline the design criteria for the product, with each point referring to research work you have done.  You can organize your points so you don’t miss anything using ACCESS FM and expand your writing using PEE chains.</a:t>
                      </a:r>
                      <a:endParaRPr lang="en-GB" sz="1000" dirty="0"/>
                    </a:p>
                  </a:txBody>
                  <a:tcPr/>
                </a:tc>
                <a:tc hMerge="1">
                  <a:txBody>
                    <a:bodyPr/>
                    <a:lstStyle/>
                    <a:p>
                      <a:endParaRPr lang="en-GB" dirty="0"/>
                    </a:p>
                  </a:txBody>
                  <a:tcPr/>
                </a:tc>
                <a:extLst>
                  <a:ext uri="{0D108BD9-81ED-4DB2-BD59-A6C34878D82A}">
                    <a16:rowId xmlns:a16="http://schemas.microsoft.com/office/drawing/2014/main" val="2693566867"/>
                  </a:ext>
                </a:extLst>
              </a:tr>
              <a:tr h="1042915">
                <a:tc>
                  <a:txBody>
                    <a:bodyPr/>
                    <a:lstStyle/>
                    <a:p>
                      <a:r>
                        <a:rPr lang="en-GB" sz="1000" b="1" dirty="0">
                          <a:latin typeface="+mj-lt"/>
                        </a:rPr>
                        <a:t>Design idea development: </a:t>
                      </a:r>
                      <a:r>
                        <a:rPr lang="en-GB" sz="1000" b="0" dirty="0">
                          <a:latin typeface="+mj-lt"/>
                        </a:rPr>
                        <a:t>First develop a range of initial ideas and compare them with your specification.</a:t>
                      </a:r>
                      <a:r>
                        <a:rPr lang="en-GB" sz="1000" b="0" baseline="0" dirty="0">
                          <a:latin typeface="+mj-lt"/>
                        </a:rPr>
                        <a:t>  </a:t>
                      </a:r>
                      <a:r>
                        <a:rPr lang="en-GB" sz="1000" b="0" dirty="0">
                          <a:latin typeface="+mj-lt"/>
                        </a:rPr>
                        <a:t>You can then see any areas which are less good and look at how to improve them to produce a final idea.  Annotation helps explain designs fully and using 3D sketching and ACCESS FM for your annotation will make your ideas clear.  Improving and developing designs based on feedback is called iterative design.</a:t>
                      </a:r>
                    </a:p>
                  </a:txBody>
                  <a:tcPr/>
                </a:tc>
                <a:tc>
                  <a:txBody>
                    <a:bodyPr/>
                    <a:lstStyle/>
                    <a:p>
                      <a:endParaRPr lang="en-GB" dirty="0"/>
                    </a:p>
                  </a:txBody>
                  <a:tcPr/>
                </a:tc>
                <a:extLst>
                  <a:ext uri="{0D108BD9-81ED-4DB2-BD59-A6C34878D82A}">
                    <a16:rowId xmlns:a16="http://schemas.microsoft.com/office/drawing/2014/main" val="3881275897"/>
                  </a:ext>
                </a:extLst>
              </a:tr>
              <a:tr h="1042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Card modelling: </a:t>
                      </a:r>
                      <a:r>
                        <a:rPr lang="en-GB" sz="1000" b="0" dirty="0"/>
                        <a:t>Card modelling is another way to test a design before proper production begins.  </a:t>
                      </a:r>
                      <a:r>
                        <a:rPr lang="en-US" sz="1000" b="0" i="0" kern="1200" dirty="0">
                          <a:solidFill>
                            <a:schemeClr val="tx1"/>
                          </a:solidFill>
                          <a:effectLst/>
                          <a:latin typeface="+mn-lt"/>
                          <a:ea typeface="+mn-ea"/>
                          <a:cs typeface="+mn-cs"/>
                        </a:rPr>
                        <a:t>One major advantage of using card is if you make a mistake, each part can be remodeled at very little cost. When assembled correctly they can be really strong and last for many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Creating a card model is easy and can quickly show what a product will look like so it can be evaluated.</a:t>
                      </a:r>
                      <a:endParaRPr lang="en-GB" sz="1000" b="0" dirty="0"/>
                    </a:p>
                    <a:p>
                      <a:endParaRPr lang="en-GB" sz="1000" b="0" dirty="0">
                        <a:latin typeface="+mj-lt"/>
                      </a:endParaRPr>
                    </a:p>
                  </a:txBody>
                  <a:tcPr/>
                </a:tc>
                <a:tc>
                  <a:txBody>
                    <a:bodyPr/>
                    <a:lstStyle/>
                    <a:p>
                      <a:endParaRPr lang="en-GB" dirty="0"/>
                    </a:p>
                  </a:txBody>
                  <a:tcPr/>
                </a:tc>
                <a:extLst>
                  <a:ext uri="{0D108BD9-81ED-4DB2-BD59-A6C34878D82A}">
                    <a16:rowId xmlns:a16="http://schemas.microsoft.com/office/drawing/2014/main" val="835138767"/>
                  </a:ext>
                </a:extLst>
              </a:tr>
            </a:tbl>
          </a:graphicData>
        </a:graphic>
      </p:graphicFrame>
      <p:pic>
        <p:nvPicPr>
          <p:cNvPr id="16" name="Picture 15">
            <a:extLst>
              <a:ext uri="{FF2B5EF4-FFF2-40B4-BE49-F238E27FC236}">
                <a16:creationId xmlns:a16="http://schemas.microsoft.com/office/drawing/2014/main" id="{7B2D6E3B-A481-48A5-9A34-3FD2EC582114}"/>
              </a:ext>
            </a:extLst>
          </p:cNvPr>
          <p:cNvPicPr>
            <a:picLocks noChangeAspect="1"/>
          </p:cNvPicPr>
          <p:nvPr/>
        </p:nvPicPr>
        <p:blipFill>
          <a:blip r:embed="rId2"/>
          <a:stretch>
            <a:fillRect/>
          </a:stretch>
        </p:blipFill>
        <p:spPr>
          <a:xfrm>
            <a:off x="3550232" y="4113497"/>
            <a:ext cx="1318332" cy="974859"/>
          </a:xfrm>
          <a:prstGeom prst="rect">
            <a:avLst/>
          </a:prstGeom>
        </p:spPr>
      </p:pic>
      <p:graphicFrame>
        <p:nvGraphicFramePr>
          <p:cNvPr id="18" name="Table 17">
            <a:extLst>
              <a:ext uri="{FF2B5EF4-FFF2-40B4-BE49-F238E27FC236}">
                <a16:creationId xmlns:a16="http://schemas.microsoft.com/office/drawing/2014/main" id="{04E2F7D8-D171-424B-80DC-6D09283F60C2}"/>
              </a:ext>
            </a:extLst>
          </p:cNvPr>
          <p:cNvGraphicFramePr>
            <a:graphicFrameLocks noGrp="1"/>
          </p:cNvGraphicFramePr>
          <p:nvPr>
            <p:extLst>
              <p:ext uri="{D42A27DB-BD31-4B8C-83A1-F6EECF244321}">
                <p14:modId xmlns:p14="http://schemas.microsoft.com/office/powerpoint/2010/main" val="3414574879"/>
              </p:ext>
            </p:extLst>
          </p:nvPr>
        </p:nvGraphicFramePr>
        <p:xfrm>
          <a:off x="5062571" y="782285"/>
          <a:ext cx="4176680" cy="3048000"/>
        </p:xfrm>
        <a:graphic>
          <a:graphicData uri="http://schemas.openxmlformats.org/drawingml/2006/table">
            <a:tbl>
              <a:tblPr firstRow="1" bandRow="1">
                <a:tableStyleId>{5940675A-B579-460E-94D1-54222C63F5DA}</a:tableStyleId>
              </a:tblPr>
              <a:tblGrid>
                <a:gridCol w="1710369">
                  <a:extLst>
                    <a:ext uri="{9D8B030D-6E8A-4147-A177-3AD203B41FA5}">
                      <a16:colId xmlns:a16="http://schemas.microsoft.com/office/drawing/2014/main" val="1686071732"/>
                    </a:ext>
                  </a:extLst>
                </a:gridCol>
                <a:gridCol w="1815228">
                  <a:extLst>
                    <a:ext uri="{9D8B030D-6E8A-4147-A177-3AD203B41FA5}">
                      <a16:colId xmlns:a16="http://schemas.microsoft.com/office/drawing/2014/main" val="4005176688"/>
                    </a:ext>
                  </a:extLst>
                </a:gridCol>
                <a:gridCol w="651083">
                  <a:extLst>
                    <a:ext uri="{9D8B030D-6E8A-4147-A177-3AD203B41FA5}">
                      <a16:colId xmlns:a16="http://schemas.microsoft.com/office/drawing/2014/main" val="3345319171"/>
                    </a:ext>
                  </a:extLst>
                </a:gridCol>
              </a:tblGrid>
              <a:tr h="296529">
                <a:tc gridSpan="3">
                  <a:txBody>
                    <a:bodyPr/>
                    <a:lstStyle/>
                    <a:p>
                      <a:pPr algn="ctr"/>
                      <a:r>
                        <a:rPr lang="en-GB" b="1" dirty="0"/>
                        <a:t>Key knowledge</a:t>
                      </a:r>
                    </a:p>
                  </a:txBody>
                  <a:tcPr>
                    <a:lnL w="12700" cap="flat" cmpd="sng" algn="ctr">
                      <a:solidFill>
                        <a:schemeClr val="tx1"/>
                      </a:solidFill>
                      <a:prstDash val="solid"/>
                      <a:round/>
                      <a:headEnd type="none" w="med" len="med"/>
                      <a:tailEnd type="none" w="med" len="med"/>
                    </a:lnL>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2174542">
                <a:tc>
                  <a:txBody>
                    <a:bodyPr/>
                    <a:lstStyle/>
                    <a:p>
                      <a:r>
                        <a:rPr lang="en-GB" sz="1000" b="1" dirty="0"/>
                        <a:t>Target audiences: </a:t>
                      </a:r>
                      <a:r>
                        <a:rPr lang="en-GB" sz="1000" b="0" dirty="0"/>
                        <a:t> When designing you need to think about the customer, client and end user.  Sometimes they will be the same, but often they are different people who will have different needs and wants from the product.  For example a dog bowl.  The client might be a pet shop, the customer would be the pet owner and the end user would be the dog.  Whose needs are most important will depend on the product being made.</a:t>
                      </a:r>
                    </a:p>
                  </a:txBody>
                  <a:tcPr>
                    <a:lnL w="12700" cap="flat" cmpd="sng" algn="ctr">
                      <a:solidFill>
                        <a:schemeClr val="tx1"/>
                      </a:solidFill>
                      <a:prstDash val="solid"/>
                      <a:round/>
                      <a:headEnd type="none" w="med" len="med"/>
                      <a:tailEnd type="none" w="med" len="med"/>
                    </a:lnL>
                  </a:tcPr>
                </a:tc>
                <a:tc>
                  <a:txBody>
                    <a:bodyPr/>
                    <a:lstStyle/>
                    <a:p>
                      <a:r>
                        <a:rPr lang="en-GB" sz="1000" b="1" dirty="0"/>
                        <a:t>Environmental impacts of products: </a:t>
                      </a:r>
                      <a:r>
                        <a:rPr lang="en-GB" sz="1000" b="0" dirty="0"/>
                        <a:t>When designing a product it is important to think about the environmental impacts all the way through the product’s life.  This might be the energy used in the extraction of raw materials or during manufacturing.  It could be the transport of materials or finished products for sale.  It will also include any consumable items when the product is being used, like batteries, as well as how the product will be disposed of at the end of its life.</a:t>
                      </a:r>
                      <a:endParaRPr lang="en-GB" sz="1000" b="1" dirty="0"/>
                    </a:p>
                  </a:txBody>
                  <a:tcPr>
                    <a:lnR w="12700" cap="flat" cmpd="sng" algn="ctr">
                      <a:noFill/>
                      <a:prstDash val="solid"/>
                      <a:round/>
                      <a:headEnd type="none" w="med" len="med"/>
                      <a:tailEnd type="none" w="med" len="med"/>
                    </a:lnR>
                  </a:tcPr>
                </a:tc>
                <a:tc>
                  <a:txBody>
                    <a:bodyPr/>
                    <a:lstStyle/>
                    <a:p>
                      <a:endParaRPr lang="en-GB" sz="1000" b="1"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2693566867"/>
                  </a:ext>
                </a:extLst>
              </a:tr>
            </a:tbl>
          </a:graphicData>
        </a:graphic>
      </p:graphicFrame>
      <p:pic>
        <p:nvPicPr>
          <p:cNvPr id="19" name="Picture 18">
            <a:extLst>
              <a:ext uri="{FF2B5EF4-FFF2-40B4-BE49-F238E27FC236}">
                <a16:creationId xmlns:a16="http://schemas.microsoft.com/office/drawing/2014/main" id="{9CF10AF4-A864-476C-8C2D-BE67AEF01CA9}"/>
              </a:ext>
            </a:extLst>
          </p:cNvPr>
          <p:cNvPicPr>
            <a:picLocks noChangeAspect="1"/>
          </p:cNvPicPr>
          <p:nvPr/>
        </p:nvPicPr>
        <p:blipFill rotWithShape="1">
          <a:blip r:embed="rId3"/>
          <a:srcRect l="9445" r="10072"/>
          <a:stretch/>
        </p:blipFill>
        <p:spPr>
          <a:xfrm>
            <a:off x="8505063" y="1459271"/>
            <a:ext cx="695603" cy="692332"/>
          </a:xfrm>
          <a:prstGeom prst="rect">
            <a:avLst/>
          </a:prstGeom>
        </p:spPr>
      </p:pic>
      <p:pic>
        <p:nvPicPr>
          <p:cNvPr id="20" name="Picture 19">
            <a:extLst>
              <a:ext uri="{FF2B5EF4-FFF2-40B4-BE49-F238E27FC236}">
                <a16:creationId xmlns:a16="http://schemas.microsoft.com/office/drawing/2014/main" id="{0D7D81DD-EEB1-4611-B3E8-BF3657C06E3C}"/>
              </a:ext>
            </a:extLst>
          </p:cNvPr>
          <p:cNvPicPr>
            <a:picLocks noChangeAspect="1"/>
          </p:cNvPicPr>
          <p:nvPr/>
        </p:nvPicPr>
        <p:blipFill rotWithShape="1">
          <a:blip r:embed="rId4"/>
          <a:srcRect l="17926" r="17926"/>
          <a:stretch/>
        </p:blipFill>
        <p:spPr>
          <a:xfrm>
            <a:off x="8496880" y="2664007"/>
            <a:ext cx="656059" cy="604884"/>
          </a:xfrm>
          <a:prstGeom prst="rect">
            <a:avLst/>
          </a:prstGeom>
        </p:spPr>
      </p:pic>
      <p:pic>
        <p:nvPicPr>
          <p:cNvPr id="21" name="Picture 20">
            <a:extLst>
              <a:ext uri="{FF2B5EF4-FFF2-40B4-BE49-F238E27FC236}">
                <a16:creationId xmlns:a16="http://schemas.microsoft.com/office/drawing/2014/main" id="{0843C6CB-4FE0-48A0-9ADE-86427F4CD311}"/>
              </a:ext>
            </a:extLst>
          </p:cNvPr>
          <p:cNvPicPr>
            <a:picLocks noChangeAspect="1"/>
          </p:cNvPicPr>
          <p:nvPr/>
        </p:nvPicPr>
        <p:blipFill>
          <a:blip r:embed="rId5"/>
          <a:stretch>
            <a:fillRect/>
          </a:stretch>
        </p:blipFill>
        <p:spPr>
          <a:xfrm>
            <a:off x="3676257" y="5457104"/>
            <a:ext cx="1023039" cy="953287"/>
          </a:xfrm>
          <a:prstGeom prst="rect">
            <a:avLst/>
          </a:prstGeom>
        </p:spPr>
      </p:pic>
      <p:graphicFrame>
        <p:nvGraphicFramePr>
          <p:cNvPr id="3" name="Table 2">
            <a:extLst>
              <a:ext uri="{FF2B5EF4-FFF2-40B4-BE49-F238E27FC236}">
                <a16:creationId xmlns:a16="http://schemas.microsoft.com/office/drawing/2014/main" id="{B53B9446-FF69-4BD3-9BF9-BFB8F7761886}"/>
              </a:ext>
            </a:extLst>
          </p:cNvPr>
          <p:cNvGraphicFramePr>
            <a:graphicFrameLocks noGrp="1"/>
          </p:cNvGraphicFramePr>
          <p:nvPr>
            <p:extLst>
              <p:ext uri="{D42A27DB-BD31-4B8C-83A1-F6EECF244321}">
                <p14:modId xmlns:p14="http://schemas.microsoft.com/office/powerpoint/2010/main" val="1612468607"/>
              </p:ext>
            </p:extLst>
          </p:nvPr>
        </p:nvGraphicFramePr>
        <p:xfrm>
          <a:off x="5053849" y="3911471"/>
          <a:ext cx="4176681" cy="2074730"/>
        </p:xfrm>
        <a:graphic>
          <a:graphicData uri="http://schemas.openxmlformats.org/drawingml/2006/table">
            <a:tbl>
              <a:tblPr firstRow="1" bandRow="1">
                <a:tableStyleId>{5940675A-B579-460E-94D1-54222C63F5DA}</a:tableStyleId>
              </a:tblPr>
              <a:tblGrid>
                <a:gridCol w="2888672">
                  <a:extLst>
                    <a:ext uri="{9D8B030D-6E8A-4147-A177-3AD203B41FA5}">
                      <a16:colId xmlns:a16="http://schemas.microsoft.com/office/drawing/2014/main" val="2604685898"/>
                    </a:ext>
                  </a:extLst>
                </a:gridCol>
                <a:gridCol w="1288009">
                  <a:extLst>
                    <a:ext uri="{9D8B030D-6E8A-4147-A177-3AD203B41FA5}">
                      <a16:colId xmlns:a16="http://schemas.microsoft.com/office/drawing/2014/main" val="4077569919"/>
                    </a:ext>
                  </a:extLst>
                </a:gridCol>
              </a:tblGrid>
              <a:tr h="313110">
                <a:tc gridSpan="2">
                  <a:txBody>
                    <a:bodyPr/>
                    <a:lstStyle/>
                    <a:p>
                      <a:pPr algn="ctr"/>
                      <a:r>
                        <a:rPr lang="en-GB" b="1" dirty="0"/>
                        <a:t>Key skills</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1247861964"/>
                  </a:ext>
                </a:extLst>
              </a:tr>
              <a:tr h="73058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Risk Assessment: </a:t>
                      </a:r>
                      <a:r>
                        <a:rPr lang="en-US" sz="1000" b="0" i="0" kern="1200" dirty="0">
                          <a:solidFill>
                            <a:schemeClr val="tx1"/>
                          </a:solidFill>
                          <a:effectLst/>
                          <a:latin typeface="+mn-lt"/>
                          <a:ea typeface="+mn-ea"/>
                          <a:cs typeface="+mn-cs"/>
                        </a:rPr>
                        <a:t>This term is used to describe the overall process or method where you: Identify hazards and risk factors that have the potential to cause hazard.</a:t>
                      </a:r>
                      <a:r>
                        <a:rPr lang="en-US" sz="1000" b="1" i="0" kern="120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After hazard identification, you then consider appropriate ways to eliminate the hazard, or control the risk when the hazard cannot be eliminated, this is called risk control.</a:t>
                      </a:r>
                      <a:endParaRPr lang="en-GB" sz="1000" dirty="0"/>
                    </a:p>
                  </a:txBody>
                  <a:tcPr/>
                </a:tc>
                <a:tc hMerge="1">
                  <a:txBody>
                    <a:bodyPr/>
                    <a:lstStyle/>
                    <a:p>
                      <a:endParaRPr lang="en-GB" dirty="0"/>
                    </a:p>
                  </a:txBody>
                  <a:tcPr/>
                </a:tc>
                <a:extLst>
                  <a:ext uri="{0D108BD9-81ED-4DB2-BD59-A6C34878D82A}">
                    <a16:rowId xmlns:a16="http://schemas.microsoft.com/office/drawing/2014/main" val="1252464366"/>
                  </a:ext>
                </a:extLst>
              </a:tr>
              <a:tr h="855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Manufacturing: </a:t>
                      </a:r>
                      <a:r>
                        <a:rPr lang="en-GB" sz="1000" b="0" dirty="0"/>
                        <a:t>Using key manufacturing skills safely to develop your skill and accuracy so that the products you make are high quality.</a:t>
                      </a:r>
                      <a:r>
                        <a:rPr lang="en-GB" sz="1000" b="0" baseline="0" dirty="0"/>
                        <a:t> </a:t>
                      </a:r>
                      <a:r>
                        <a:rPr lang="en-GB" sz="1000" b="0" dirty="0">
                          <a:solidFill>
                            <a:schemeClr val="tx1"/>
                          </a:solidFill>
                        </a:rPr>
                        <a:t>In</a:t>
                      </a:r>
                      <a:r>
                        <a:rPr lang="en-GB" sz="1000" b="1" dirty="0">
                          <a:solidFill>
                            <a:srgbClr val="FF0000"/>
                          </a:solidFill>
                        </a:rPr>
                        <a:t> </a:t>
                      </a:r>
                      <a:r>
                        <a:rPr lang="en-GB" sz="1000" b="0" dirty="0"/>
                        <a:t>Electronic Product Design this includes </a:t>
                      </a:r>
                      <a:r>
                        <a:rPr lang="en-GB" sz="1000" dirty="0"/>
                        <a:t>hand tools, vacuum forming, laser cutting, belt sanding and drilling.</a:t>
                      </a:r>
                      <a:endParaRPr lang="en-GB" sz="1000" b="1" dirty="0"/>
                    </a:p>
                  </a:txBody>
                  <a:tcPr/>
                </a:tc>
                <a:tc>
                  <a:txBody>
                    <a:bodyPr/>
                    <a:lstStyle/>
                    <a:p>
                      <a:endParaRPr lang="en-GB" dirty="0"/>
                    </a:p>
                  </a:txBody>
                  <a:tcPr/>
                </a:tc>
                <a:extLst>
                  <a:ext uri="{0D108BD9-81ED-4DB2-BD59-A6C34878D82A}">
                    <a16:rowId xmlns:a16="http://schemas.microsoft.com/office/drawing/2014/main" val="683487744"/>
                  </a:ext>
                </a:extLst>
              </a:tr>
            </a:tbl>
          </a:graphicData>
        </a:graphic>
      </p:graphicFrame>
      <p:graphicFrame>
        <p:nvGraphicFramePr>
          <p:cNvPr id="17" name="Table 16">
            <a:extLst>
              <a:ext uri="{FF2B5EF4-FFF2-40B4-BE49-F238E27FC236}">
                <a16:creationId xmlns:a16="http://schemas.microsoft.com/office/drawing/2014/main" id="{AA540C2E-0F8B-4F59-BC6F-0D68EB230D81}"/>
              </a:ext>
            </a:extLst>
          </p:cNvPr>
          <p:cNvGraphicFramePr>
            <a:graphicFrameLocks noGrp="1"/>
          </p:cNvGraphicFramePr>
          <p:nvPr>
            <p:extLst>
              <p:ext uri="{D42A27DB-BD31-4B8C-83A1-F6EECF244321}">
                <p14:modId xmlns:p14="http://schemas.microsoft.com/office/powerpoint/2010/main" val="1226247292"/>
              </p:ext>
            </p:extLst>
          </p:nvPr>
        </p:nvGraphicFramePr>
        <p:xfrm>
          <a:off x="10683735" y="782285"/>
          <a:ext cx="1400378" cy="5849656"/>
        </p:xfrm>
        <a:graphic>
          <a:graphicData uri="http://schemas.openxmlformats.org/drawingml/2006/table">
            <a:tbl>
              <a:tblPr firstRow="1" bandRow="1">
                <a:tableStyleId>{5940675A-B579-460E-94D1-54222C63F5DA}</a:tableStyleId>
              </a:tblPr>
              <a:tblGrid>
                <a:gridCol w="1400378">
                  <a:extLst>
                    <a:ext uri="{9D8B030D-6E8A-4147-A177-3AD203B41FA5}">
                      <a16:colId xmlns:a16="http://schemas.microsoft.com/office/drawing/2014/main" val="1686071732"/>
                    </a:ext>
                  </a:extLst>
                </a:gridCol>
              </a:tblGrid>
              <a:tr h="477396">
                <a:tc>
                  <a:txBody>
                    <a:bodyPr/>
                    <a:lstStyle/>
                    <a:p>
                      <a:pPr algn="ctr"/>
                      <a:r>
                        <a:rPr lang="en-GB" sz="1600" b="1" dirty="0"/>
                        <a:t>Key words</a:t>
                      </a:r>
                    </a:p>
                  </a:txBody>
                  <a:tcPr>
                    <a:solidFill>
                      <a:schemeClr val="bg1">
                        <a:lumMod val="95000"/>
                      </a:schemeClr>
                    </a:solidFill>
                  </a:tcPr>
                </a:tc>
                <a:extLst>
                  <a:ext uri="{0D108BD9-81ED-4DB2-BD59-A6C34878D82A}">
                    <a16:rowId xmlns:a16="http://schemas.microsoft.com/office/drawing/2014/main" val="548001888"/>
                  </a:ext>
                </a:extLst>
              </a:tr>
              <a:tr h="5372260">
                <a:tc>
                  <a:txBody>
                    <a:bodyPr/>
                    <a:lstStyle/>
                    <a:p>
                      <a:r>
                        <a:rPr lang="en-US" sz="1000" b="1" u="sng" dirty="0"/>
                        <a:t>Specification</a:t>
                      </a:r>
                      <a:r>
                        <a:rPr lang="en-US" sz="1000" dirty="0"/>
                        <a:t> –</a:t>
                      </a:r>
                    </a:p>
                    <a:p>
                      <a:r>
                        <a:rPr lang="en-US" sz="1000" dirty="0"/>
                        <a:t>A list of points about  a product.</a:t>
                      </a:r>
                    </a:p>
                    <a:p>
                      <a:r>
                        <a:rPr lang="en-US" sz="1000" b="1" u="sng" dirty="0"/>
                        <a:t>A</a:t>
                      </a:r>
                      <a:r>
                        <a:rPr lang="en-GB" sz="1000" b="1" u="sng" dirty="0"/>
                        <a:t>esthetics</a:t>
                      </a:r>
                      <a:r>
                        <a:rPr lang="en-GB" sz="1000" b="1" u="none" dirty="0"/>
                        <a:t> </a:t>
                      </a:r>
                      <a:r>
                        <a:rPr lang="en-GB" sz="1000" dirty="0"/>
                        <a:t>– What a product looks like.</a:t>
                      </a:r>
                    </a:p>
                    <a:p>
                      <a:r>
                        <a:rPr lang="en-GB" sz="1000" b="1" u="sng" dirty="0"/>
                        <a:t>Cost</a:t>
                      </a:r>
                      <a:r>
                        <a:rPr lang="en-GB" sz="1000" dirty="0"/>
                        <a:t> – How much a product costs. </a:t>
                      </a:r>
                    </a:p>
                    <a:p>
                      <a:r>
                        <a:rPr lang="en-GB" sz="1000" b="1" u="sng" dirty="0"/>
                        <a:t>Customer</a:t>
                      </a:r>
                      <a:r>
                        <a:rPr lang="en-GB" sz="1000" dirty="0"/>
                        <a:t> – Who will buy/use the product.</a:t>
                      </a:r>
                    </a:p>
                    <a:p>
                      <a:r>
                        <a:rPr lang="en-GB" sz="1000" b="1" u="sng" dirty="0"/>
                        <a:t>Environment</a:t>
                      </a:r>
                      <a:r>
                        <a:rPr lang="en-GB" sz="1000" dirty="0"/>
                        <a:t> – Where the product will be used.</a:t>
                      </a:r>
                    </a:p>
                    <a:p>
                      <a:r>
                        <a:rPr lang="en-GB" sz="1000" b="1" u="sng" dirty="0"/>
                        <a:t>Safety</a:t>
                      </a:r>
                      <a:r>
                        <a:rPr lang="en-GB" sz="1000" dirty="0"/>
                        <a:t> – Are there any safety issues with the product?</a:t>
                      </a:r>
                    </a:p>
                    <a:p>
                      <a:r>
                        <a:rPr lang="en-GB" sz="1000" b="1" u="sng" dirty="0"/>
                        <a:t>Size</a:t>
                      </a:r>
                      <a:r>
                        <a:rPr lang="en-GB" sz="1000" dirty="0"/>
                        <a:t> – The measurements/size of the product.  </a:t>
                      </a:r>
                    </a:p>
                    <a:p>
                      <a:r>
                        <a:rPr lang="en-GB" sz="1000" b="1" u="sng" dirty="0"/>
                        <a:t>Function</a:t>
                      </a:r>
                      <a:r>
                        <a:rPr lang="en-GB" sz="1000" dirty="0"/>
                        <a:t> – What the product will do.</a:t>
                      </a:r>
                    </a:p>
                    <a:p>
                      <a:r>
                        <a:rPr lang="en-GB" sz="1000" b="1" u="sng" dirty="0"/>
                        <a:t>Materials</a:t>
                      </a:r>
                      <a:r>
                        <a:rPr lang="en-GB" sz="1000" dirty="0"/>
                        <a:t> – What the product is made from.</a:t>
                      </a:r>
                    </a:p>
                    <a:p>
                      <a:r>
                        <a:rPr lang="en-GB" sz="1000" b="1" u="sng" dirty="0"/>
                        <a:t>Manufacture</a:t>
                      </a:r>
                      <a:r>
                        <a:rPr lang="en-GB" sz="1000" dirty="0"/>
                        <a:t> – How the product is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t>Annotation</a:t>
                      </a:r>
                      <a:r>
                        <a:rPr lang="en-GB" sz="1000" dirty="0"/>
                        <a:t> –  When you explain ideas.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t>Shade/Tone</a:t>
                      </a:r>
                      <a:r>
                        <a:rPr lang="en-GB" sz="1000" b="0" u="none" dirty="0"/>
                        <a:t> – Adding colour to sketches.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Hazard</a:t>
                      </a:r>
                      <a:r>
                        <a:rPr lang="en-GB" sz="1000" b="0" u="none" dirty="0"/>
                        <a:t> – Something that can cause an accident.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Coping Saw</a:t>
                      </a:r>
                      <a:r>
                        <a:rPr lang="en-GB" sz="1000" b="0" u="none" dirty="0"/>
                        <a:t> – A tool used to cut materials like wood.</a:t>
                      </a:r>
                      <a:endParaRPr lang="en-GB" sz="1000" b="1" u="sng" dirty="0"/>
                    </a:p>
                  </a:txBody>
                  <a:tcPr/>
                </a:tc>
                <a:extLst>
                  <a:ext uri="{0D108BD9-81ED-4DB2-BD59-A6C34878D82A}">
                    <a16:rowId xmlns:a16="http://schemas.microsoft.com/office/drawing/2014/main" val="2693566867"/>
                  </a:ext>
                </a:extLst>
              </a:tr>
            </a:tbl>
          </a:graphicData>
        </a:graphic>
      </p:graphicFrame>
      <p:graphicFrame>
        <p:nvGraphicFramePr>
          <p:cNvPr id="23" name="Table 22">
            <a:extLst>
              <a:ext uri="{FF2B5EF4-FFF2-40B4-BE49-F238E27FC236}">
                <a16:creationId xmlns:a16="http://schemas.microsoft.com/office/drawing/2014/main" id="{FAA47CA1-F6C4-4C61-9B3F-0E0C5D7BFC42}"/>
              </a:ext>
            </a:extLst>
          </p:cNvPr>
          <p:cNvGraphicFramePr>
            <a:graphicFrameLocks noGrp="1"/>
          </p:cNvGraphicFramePr>
          <p:nvPr>
            <p:extLst>
              <p:ext uri="{D42A27DB-BD31-4B8C-83A1-F6EECF244321}">
                <p14:modId xmlns:p14="http://schemas.microsoft.com/office/powerpoint/2010/main" val="2070926380"/>
              </p:ext>
            </p:extLst>
          </p:nvPr>
        </p:nvGraphicFramePr>
        <p:xfrm>
          <a:off x="5053849" y="6075715"/>
          <a:ext cx="4175211" cy="556225"/>
        </p:xfrm>
        <a:graphic>
          <a:graphicData uri="http://schemas.openxmlformats.org/drawingml/2006/table">
            <a:tbl>
              <a:tblPr firstRow="1" bandRow="1">
                <a:tableStyleId>{5940675A-B579-460E-94D1-54222C63F5DA}</a:tableStyleId>
              </a:tblPr>
              <a:tblGrid>
                <a:gridCol w="4175211">
                  <a:extLst>
                    <a:ext uri="{9D8B030D-6E8A-4147-A177-3AD203B41FA5}">
                      <a16:colId xmlns:a16="http://schemas.microsoft.com/office/drawing/2014/main" val="1686071732"/>
                    </a:ext>
                  </a:extLst>
                </a:gridCol>
              </a:tblGrid>
              <a:tr h="556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Production Plan: </a:t>
                      </a:r>
                      <a:r>
                        <a:rPr lang="en-GB" sz="1000" b="0" kern="1200" dirty="0">
                          <a:solidFill>
                            <a:schemeClr val="tx1"/>
                          </a:solidFill>
                          <a:latin typeface="+mn-lt"/>
                          <a:ea typeface="+mn-ea"/>
                          <a:cs typeface="+mn-cs"/>
                        </a:rPr>
                        <a:t>When manufacturing a product it is important that you complete each stage of the process carefully and accurately. Writing a production plan can help you to organise each step logically. </a:t>
                      </a:r>
                      <a:endParaRPr lang="en-US" sz="1000" dirty="0"/>
                    </a:p>
                  </a:txBody>
                  <a:tcPr/>
                </a:tc>
                <a:extLst>
                  <a:ext uri="{0D108BD9-81ED-4DB2-BD59-A6C34878D82A}">
                    <a16:rowId xmlns:a16="http://schemas.microsoft.com/office/drawing/2014/main" val="3915029297"/>
                  </a:ext>
                </a:extLst>
              </a:tr>
            </a:tbl>
          </a:graphicData>
        </a:graphic>
      </p:graphicFrame>
      <p:pic>
        <p:nvPicPr>
          <p:cNvPr id="25" name="Picture 24">
            <a:extLst>
              <a:ext uri="{FF2B5EF4-FFF2-40B4-BE49-F238E27FC236}">
                <a16:creationId xmlns:a16="http://schemas.microsoft.com/office/drawing/2014/main" id="{8E512E48-134B-4E4E-A1D4-739E9E3F048E}"/>
              </a:ext>
            </a:extLst>
          </p:cNvPr>
          <p:cNvPicPr>
            <a:picLocks noChangeAspect="1"/>
          </p:cNvPicPr>
          <p:nvPr/>
        </p:nvPicPr>
        <p:blipFill rotWithShape="1">
          <a:blip r:embed="rId6"/>
          <a:srcRect l="59450" t="10781" r="9563" b="75225"/>
          <a:stretch/>
        </p:blipFill>
        <p:spPr>
          <a:xfrm>
            <a:off x="9307344" y="6152829"/>
            <a:ext cx="1321756" cy="335582"/>
          </a:xfrm>
          <a:prstGeom prst="rect">
            <a:avLst/>
          </a:prstGeom>
        </p:spPr>
      </p:pic>
      <p:pic>
        <p:nvPicPr>
          <p:cNvPr id="26" name="Picture 25">
            <a:extLst>
              <a:ext uri="{FF2B5EF4-FFF2-40B4-BE49-F238E27FC236}">
                <a16:creationId xmlns:a16="http://schemas.microsoft.com/office/drawing/2014/main" id="{52B78485-6CF5-4B6A-97B0-549F9CC54FC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757"/>
          <a:stretch/>
        </p:blipFill>
        <p:spPr>
          <a:xfrm>
            <a:off x="3837753" y="7506391"/>
            <a:ext cx="1169991" cy="510368"/>
          </a:xfrm>
          <a:prstGeom prst="rect">
            <a:avLst/>
          </a:prstGeom>
        </p:spPr>
      </p:pic>
      <p:pic>
        <p:nvPicPr>
          <p:cNvPr id="27" name="Picture 26">
            <a:extLst>
              <a:ext uri="{FF2B5EF4-FFF2-40B4-BE49-F238E27FC236}">
                <a16:creationId xmlns:a16="http://schemas.microsoft.com/office/drawing/2014/main" id="{0AE50DB5-406C-4552-BF08-4EF25BC1AEE3}"/>
              </a:ext>
            </a:extLst>
          </p:cNvPr>
          <p:cNvPicPr>
            <a:picLocks noChangeAspect="1"/>
          </p:cNvPicPr>
          <p:nvPr/>
        </p:nvPicPr>
        <p:blipFill rotWithShape="1">
          <a:blip r:embed="rId8"/>
          <a:srcRect t="1" b="38946"/>
          <a:stretch/>
        </p:blipFill>
        <p:spPr>
          <a:xfrm>
            <a:off x="3837752" y="2248195"/>
            <a:ext cx="1084507" cy="452889"/>
          </a:xfrm>
          <a:prstGeom prst="rect">
            <a:avLst/>
          </a:prstGeom>
          <a:ln>
            <a:solidFill>
              <a:schemeClr val="bg1">
                <a:lumMod val="50000"/>
              </a:schemeClr>
            </a:solidFill>
          </a:ln>
        </p:spPr>
      </p:pic>
      <p:pic>
        <p:nvPicPr>
          <p:cNvPr id="29" name="Picture 28">
            <a:extLst>
              <a:ext uri="{FF2B5EF4-FFF2-40B4-BE49-F238E27FC236}">
                <a16:creationId xmlns:a16="http://schemas.microsoft.com/office/drawing/2014/main" id="{B6DF8733-0383-4075-A99A-CE24409947D4}"/>
              </a:ext>
            </a:extLst>
          </p:cNvPr>
          <p:cNvPicPr>
            <a:picLocks noChangeAspect="1"/>
          </p:cNvPicPr>
          <p:nvPr/>
        </p:nvPicPr>
        <p:blipFill rotWithShape="1">
          <a:blip r:embed="rId9">
            <a:extLst>
              <a:ext uri="{28A0092B-C50C-407E-A947-70E740481C1C}">
                <a14:useLocalDpi xmlns:a14="http://schemas.microsoft.com/office/drawing/2010/main" val="0"/>
              </a:ext>
            </a:extLst>
          </a:blip>
          <a:srcRect t="13098" b="28686"/>
          <a:stretch/>
        </p:blipFill>
        <p:spPr>
          <a:xfrm rot="2377938">
            <a:off x="8044116" y="5368697"/>
            <a:ext cx="538293" cy="361587"/>
          </a:xfrm>
          <a:prstGeom prst="rect">
            <a:avLst/>
          </a:prstGeom>
        </p:spPr>
      </p:pic>
      <p:pic>
        <p:nvPicPr>
          <p:cNvPr id="30" name="Picture 2" descr="Image result for flat file images">
            <a:extLst>
              <a:ext uri="{FF2B5EF4-FFF2-40B4-BE49-F238E27FC236}">
                <a16:creationId xmlns:a16="http://schemas.microsoft.com/office/drawing/2014/main" id="{026102C9-E018-4E38-BB2F-5E46992F587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520770">
            <a:off x="8658137" y="5308362"/>
            <a:ext cx="403251" cy="50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84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F69F4353-141B-4725-8351-944EDD58CA8A}"/>
              </a:ext>
            </a:extLst>
          </p:cNvPr>
          <p:cNvSpPr txBox="1">
            <a:spLocks/>
          </p:cNvSpPr>
          <p:nvPr/>
        </p:nvSpPr>
        <p:spPr>
          <a:xfrm>
            <a:off x="4922261" y="132778"/>
            <a:ext cx="7165605"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KS3 Knowledge Organiser: Y8 Electronics</a:t>
            </a:r>
            <a:endParaRPr lang="ru-RU" sz="2400" b="1" dirty="0"/>
          </a:p>
        </p:txBody>
      </p:sp>
      <p:sp>
        <p:nvSpPr>
          <p:cNvPr id="5" name="Title 1">
            <a:extLst>
              <a:ext uri="{FF2B5EF4-FFF2-40B4-BE49-F238E27FC236}">
                <a16:creationId xmlns:a16="http://schemas.microsoft.com/office/drawing/2014/main" id="{F95CB174-FA28-4732-AF78-3A30B1563126}"/>
              </a:ext>
            </a:extLst>
          </p:cNvPr>
          <p:cNvSpPr txBox="1">
            <a:spLocks/>
          </p:cNvSpPr>
          <p:nvPr/>
        </p:nvSpPr>
        <p:spPr>
          <a:xfrm>
            <a:off x="104134" y="2254947"/>
            <a:ext cx="2780928"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Manufacturing Safely</a:t>
            </a:r>
            <a:endParaRPr lang="en-GB" sz="1800" b="1" dirty="0"/>
          </a:p>
        </p:txBody>
      </p:sp>
      <p:graphicFrame>
        <p:nvGraphicFramePr>
          <p:cNvPr id="8" name="Table 7">
            <a:extLst>
              <a:ext uri="{FF2B5EF4-FFF2-40B4-BE49-F238E27FC236}">
                <a16:creationId xmlns:a16="http://schemas.microsoft.com/office/drawing/2014/main" id="{96E24695-CE14-45C8-9638-43439EDE5E6A}"/>
              </a:ext>
            </a:extLst>
          </p:cNvPr>
          <p:cNvGraphicFramePr>
            <a:graphicFrameLocks noGrp="1"/>
          </p:cNvGraphicFramePr>
          <p:nvPr>
            <p:extLst/>
          </p:nvPr>
        </p:nvGraphicFramePr>
        <p:xfrm>
          <a:off x="9277848" y="3174966"/>
          <a:ext cx="1272470" cy="3512913"/>
        </p:xfrm>
        <a:graphic>
          <a:graphicData uri="http://schemas.openxmlformats.org/drawingml/2006/table">
            <a:tbl>
              <a:tblPr firstRow="1" bandRow="1">
                <a:tableStyleId>{5940675A-B579-460E-94D1-54222C63F5DA}</a:tableStyleId>
              </a:tblPr>
              <a:tblGrid>
                <a:gridCol w="1272470">
                  <a:extLst>
                    <a:ext uri="{9D8B030D-6E8A-4147-A177-3AD203B41FA5}">
                      <a16:colId xmlns:a16="http://schemas.microsoft.com/office/drawing/2014/main" val="1686071732"/>
                    </a:ext>
                  </a:extLst>
                </a:gridCol>
              </a:tblGrid>
              <a:tr h="597825">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2915088">
                <a:tc>
                  <a:txBody>
                    <a:bodyPr/>
                    <a:lstStyle/>
                    <a:p>
                      <a:r>
                        <a:rPr lang="en-GB" sz="1000" b="1" dirty="0"/>
                        <a:t>Literacy:</a:t>
                      </a:r>
                    </a:p>
                    <a:p>
                      <a:r>
                        <a:rPr lang="en-GB" sz="1000" b="0" dirty="0"/>
                        <a:t>Risk assessment, processing instructions, use of technical documentation.</a:t>
                      </a:r>
                    </a:p>
                    <a:p>
                      <a:r>
                        <a:rPr lang="en-GB" sz="1000" b="1" dirty="0"/>
                        <a:t>Numeracy:</a:t>
                      </a:r>
                    </a:p>
                    <a:p>
                      <a:r>
                        <a:rPr lang="en-GB" sz="1000" b="0" dirty="0"/>
                        <a:t>Planning, dimensions, marking out.</a:t>
                      </a:r>
                    </a:p>
                    <a:p>
                      <a:r>
                        <a:rPr lang="en-GB" sz="1000" b="1" dirty="0"/>
                        <a:t>Careers:</a:t>
                      </a:r>
                    </a:p>
                    <a:p>
                      <a:r>
                        <a:rPr lang="en-GB" sz="1000" b="0" dirty="0"/>
                        <a:t>Problem solving, hand skills, communication skills</a:t>
                      </a:r>
                    </a:p>
                    <a:p>
                      <a:r>
                        <a:rPr lang="en-GB" sz="1000" b="1" dirty="0"/>
                        <a:t>Cultural Capital:</a:t>
                      </a:r>
                    </a:p>
                    <a:p>
                      <a:r>
                        <a:rPr lang="en-GB" sz="1000" b="0" dirty="0"/>
                        <a:t>H&amp;S/Risk awareness, manufacturing skills, communication.</a:t>
                      </a:r>
                    </a:p>
                  </a:txBody>
                  <a:tcPr/>
                </a:tc>
                <a:extLst>
                  <a:ext uri="{0D108BD9-81ED-4DB2-BD59-A6C34878D82A}">
                    <a16:rowId xmlns:a16="http://schemas.microsoft.com/office/drawing/2014/main" val="2693566867"/>
                  </a:ext>
                </a:extLst>
              </a:tr>
            </a:tbl>
          </a:graphicData>
        </a:graphic>
      </p:graphicFrame>
      <p:graphicFrame>
        <p:nvGraphicFramePr>
          <p:cNvPr id="12" name="Table 11">
            <a:extLst>
              <a:ext uri="{FF2B5EF4-FFF2-40B4-BE49-F238E27FC236}">
                <a16:creationId xmlns:a16="http://schemas.microsoft.com/office/drawing/2014/main" id="{AACBA022-0086-4542-A270-20470701F3CA}"/>
              </a:ext>
            </a:extLst>
          </p:cNvPr>
          <p:cNvGraphicFramePr>
            <a:graphicFrameLocks noGrp="1"/>
          </p:cNvGraphicFramePr>
          <p:nvPr>
            <p:extLst/>
          </p:nvPr>
        </p:nvGraphicFramePr>
        <p:xfrm>
          <a:off x="104134" y="153099"/>
          <a:ext cx="4818126" cy="1988817"/>
        </p:xfrm>
        <a:graphic>
          <a:graphicData uri="http://schemas.openxmlformats.org/drawingml/2006/table">
            <a:tbl>
              <a:tblPr firstRow="1" bandRow="1">
                <a:tableStyleId>{5940675A-B579-460E-94D1-54222C63F5DA}</a:tableStyleId>
              </a:tblPr>
              <a:tblGrid>
                <a:gridCol w="703771">
                  <a:extLst>
                    <a:ext uri="{9D8B030D-6E8A-4147-A177-3AD203B41FA5}">
                      <a16:colId xmlns:a16="http://schemas.microsoft.com/office/drawing/2014/main" val="20000"/>
                    </a:ext>
                  </a:extLst>
                </a:gridCol>
                <a:gridCol w="1948905">
                  <a:extLst>
                    <a:ext uri="{9D8B030D-6E8A-4147-A177-3AD203B41FA5}">
                      <a16:colId xmlns:a16="http://schemas.microsoft.com/office/drawing/2014/main" val="20001"/>
                    </a:ext>
                  </a:extLst>
                </a:gridCol>
                <a:gridCol w="2165450">
                  <a:extLst>
                    <a:ext uri="{9D8B030D-6E8A-4147-A177-3AD203B41FA5}">
                      <a16:colId xmlns:a16="http://schemas.microsoft.com/office/drawing/2014/main" val="20002"/>
                    </a:ext>
                  </a:extLst>
                </a:gridCol>
              </a:tblGrid>
              <a:tr h="332284">
                <a:tc>
                  <a:txBody>
                    <a:bodyPr/>
                    <a:lstStyle/>
                    <a:p>
                      <a:r>
                        <a:rPr lang="en-GB" dirty="0"/>
                        <a:t>Cycle</a:t>
                      </a:r>
                    </a:p>
                  </a:txBody>
                  <a:tcPr>
                    <a:solidFill>
                      <a:schemeClr val="bg1">
                        <a:lumMod val="85000"/>
                      </a:schemeClr>
                    </a:solidFill>
                  </a:tcPr>
                </a:tc>
                <a:tc>
                  <a:txBody>
                    <a:bodyPr/>
                    <a:lstStyle/>
                    <a:p>
                      <a:r>
                        <a:rPr lang="en-GB" dirty="0"/>
                        <a:t>Content</a:t>
                      </a:r>
                    </a:p>
                  </a:txBody>
                  <a:tcPr>
                    <a:solidFill>
                      <a:schemeClr val="bg1">
                        <a:lumMod val="85000"/>
                      </a:schemeClr>
                    </a:solidFill>
                  </a:tcPr>
                </a:tc>
                <a:tc>
                  <a:txBody>
                    <a:bodyPr/>
                    <a:lstStyle/>
                    <a:p>
                      <a:r>
                        <a:rPr lang="en-GB" dirty="0"/>
                        <a:t>Skills</a:t>
                      </a:r>
                    </a:p>
                  </a:txBody>
                  <a:tcPr>
                    <a:solidFill>
                      <a:schemeClr val="bg1">
                        <a:lumMod val="85000"/>
                      </a:schemeClr>
                    </a:solidFill>
                  </a:tcPr>
                </a:tc>
                <a:extLst>
                  <a:ext uri="{0D108BD9-81ED-4DB2-BD59-A6C34878D82A}">
                    <a16:rowId xmlns:a16="http://schemas.microsoft.com/office/drawing/2014/main" val="10000"/>
                  </a:ext>
                </a:extLst>
              </a:tr>
              <a:tr h="1623057">
                <a:tc>
                  <a:txBody>
                    <a:bodyPr/>
                    <a:lstStyle/>
                    <a:p>
                      <a:r>
                        <a:rPr lang="en-US" sz="1600" dirty="0"/>
                        <a:t>2</a:t>
                      </a:r>
                      <a:endParaRPr lang="en-GB" sz="1600" dirty="0"/>
                    </a:p>
                  </a:txBody>
                  <a:tcPr>
                    <a:solidFill>
                      <a:schemeClr val="bg1">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u="none" kern="1200" baseline="0" dirty="0">
                          <a:solidFill>
                            <a:schemeClr val="tx1"/>
                          </a:solidFill>
                          <a:latin typeface="+mn-lt"/>
                          <a:ea typeface="+mn-ea"/>
                          <a:cs typeface="+mn-cs"/>
                        </a:rPr>
                        <a:t>Clock Practical</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u="none" kern="1200" baseline="0" dirty="0">
                          <a:solidFill>
                            <a:schemeClr val="tx1"/>
                          </a:solidFill>
                          <a:latin typeface="+mn-lt"/>
                          <a:ea typeface="+mn-ea"/>
                          <a:cs typeface="+mn-cs"/>
                        </a:rPr>
                        <a:t>Materials and their Properties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u="none" kern="1200" baseline="0" dirty="0">
                          <a:solidFill>
                            <a:schemeClr val="tx1"/>
                          </a:solidFill>
                          <a:latin typeface="+mn-lt"/>
                          <a:ea typeface="+mn-ea"/>
                          <a:cs typeface="+mn-cs"/>
                        </a:rPr>
                        <a:t>Brief/Task Analysis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u="none" kern="1200" baseline="0" dirty="0">
                          <a:solidFill>
                            <a:schemeClr val="tx1"/>
                          </a:solidFill>
                          <a:latin typeface="+mn-lt"/>
                          <a:ea typeface="+mn-ea"/>
                          <a:cs typeface="+mn-cs"/>
                        </a:rPr>
                        <a:t>Vacuum Forming</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u="none" kern="1200" baseline="0" dirty="0">
                          <a:solidFill>
                            <a:schemeClr val="tx1"/>
                          </a:solidFill>
                          <a:latin typeface="+mn-lt"/>
                          <a:ea typeface="+mn-ea"/>
                          <a:cs typeface="+mn-cs"/>
                        </a:rPr>
                        <a:t>Design Idea Development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u="none" kern="1200" baseline="0" dirty="0">
                          <a:solidFill>
                            <a:schemeClr val="tx1"/>
                          </a:solidFill>
                          <a:latin typeface="+mn-lt"/>
                          <a:ea typeface="+mn-ea"/>
                          <a:cs typeface="+mn-cs"/>
                        </a:rPr>
                        <a:t>Practical – Body of Jitterbug</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u="none" kern="1200" baseline="0" dirty="0">
                          <a:solidFill>
                            <a:schemeClr val="tx1"/>
                          </a:solidFill>
                          <a:latin typeface="+mn-lt"/>
                          <a:ea typeface="+mn-ea"/>
                          <a:cs typeface="+mn-cs"/>
                        </a:rPr>
                        <a:t>C</a:t>
                      </a:r>
                      <a:r>
                        <a:rPr lang="en-GB" sz="1000" b="0" i="0" u="none" kern="1200" baseline="0" dirty="0">
                          <a:solidFill>
                            <a:schemeClr val="tx1"/>
                          </a:solidFill>
                          <a:latin typeface="+mn-lt"/>
                          <a:ea typeface="+mn-ea"/>
                          <a:cs typeface="+mn-cs"/>
                        </a:rPr>
                        <a:t>AD Drawing/2D Designer</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u="none" kern="1200" baseline="0" dirty="0">
                          <a:solidFill>
                            <a:schemeClr val="tx1"/>
                          </a:solidFill>
                          <a:latin typeface="+mn-lt"/>
                          <a:ea typeface="+mn-ea"/>
                          <a:cs typeface="+mn-cs"/>
                        </a:rPr>
                        <a:t>Orthographic Drawing</a:t>
                      </a:r>
                      <a:endParaRPr lang="en-GB" sz="1000" b="0" i="0" u="sng" dirty="0">
                        <a:latin typeface="+mj-lt"/>
                      </a:endParaRPr>
                    </a:p>
                  </a:txBody>
                  <a:tcPr/>
                </a:tc>
                <a:tc>
                  <a:txBody>
                    <a:bodyPr/>
                    <a:lstStyle/>
                    <a:p>
                      <a:pPr marL="285750" indent="-285750">
                        <a:buFont typeface="Arial" pitchFamily="34" charset="0"/>
                        <a:buChar char="•"/>
                      </a:pPr>
                      <a:r>
                        <a:rPr lang="en-US" sz="1000" baseline="0" dirty="0"/>
                        <a:t>U</a:t>
                      </a:r>
                      <a:r>
                        <a:rPr lang="en-GB" sz="1000" baseline="0" dirty="0"/>
                        <a:t>nderstanding materials and their properties</a:t>
                      </a:r>
                    </a:p>
                    <a:p>
                      <a:pPr marL="285750" indent="-285750">
                        <a:buFont typeface="Arial" pitchFamily="34" charset="0"/>
                        <a:buChar char="•"/>
                      </a:pPr>
                      <a:r>
                        <a:rPr lang="en-GB" sz="1000" dirty="0"/>
                        <a:t>Identifying</a:t>
                      </a:r>
                      <a:r>
                        <a:rPr lang="en-GB" sz="1000" baseline="0" dirty="0"/>
                        <a:t> user needs</a:t>
                      </a:r>
                    </a:p>
                    <a:p>
                      <a:pPr marL="285750" indent="-285750">
                        <a:buFont typeface="Arial" pitchFamily="34" charset="0"/>
                        <a:buChar char="•"/>
                      </a:pPr>
                      <a:r>
                        <a:rPr lang="en-GB" sz="1000" baseline="0" dirty="0"/>
                        <a:t>Understanding how the Vacuum Former works</a:t>
                      </a:r>
                    </a:p>
                    <a:p>
                      <a:pPr marL="285750" indent="-285750">
                        <a:buFont typeface="Arial" pitchFamily="34" charset="0"/>
                        <a:buChar char="•"/>
                      </a:pPr>
                      <a:r>
                        <a:rPr lang="en-GB" sz="1000" baseline="0" dirty="0"/>
                        <a:t>Understanding Health &amp; Safety</a:t>
                      </a:r>
                    </a:p>
                    <a:p>
                      <a:pPr marL="285750" indent="-285750">
                        <a:buFont typeface="Arial" pitchFamily="34" charset="0"/>
                        <a:buChar char="•"/>
                      </a:pPr>
                      <a:r>
                        <a:rPr lang="en-GB" sz="1000" baseline="0" dirty="0"/>
                        <a:t>Idea communication and development</a:t>
                      </a:r>
                    </a:p>
                    <a:p>
                      <a:pPr marL="285750" indent="-285750">
                        <a:buFont typeface="Arial" pitchFamily="34" charset="0"/>
                        <a:buChar char="•"/>
                      </a:pPr>
                      <a:r>
                        <a:rPr lang="en-US" sz="1000" baseline="0" dirty="0"/>
                        <a:t>U</a:t>
                      </a:r>
                      <a:r>
                        <a:rPr lang="en-GB" sz="1000" baseline="0" dirty="0"/>
                        <a:t>nderstanding CAD Drawings</a:t>
                      </a:r>
                      <a:endParaRPr lang="en-GB" sz="1000" dirty="0"/>
                    </a:p>
                  </a:txBody>
                  <a:tcPr/>
                </a:tc>
                <a:extLst>
                  <a:ext uri="{0D108BD9-81ED-4DB2-BD59-A6C34878D82A}">
                    <a16:rowId xmlns:a16="http://schemas.microsoft.com/office/drawing/2014/main" val="10001"/>
                  </a:ext>
                </a:extLst>
              </a:tr>
            </a:tbl>
          </a:graphicData>
        </a:graphic>
      </p:graphicFrame>
      <p:pic>
        <p:nvPicPr>
          <p:cNvPr id="26" name="Picture 25">
            <a:extLst>
              <a:ext uri="{FF2B5EF4-FFF2-40B4-BE49-F238E27FC236}">
                <a16:creationId xmlns:a16="http://schemas.microsoft.com/office/drawing/2014/main" id="{D7B4CEF4-DB53-4BC6-924D-F50307D7057B}"/>
              </a:ext>
            </a:extLst>
          </p:cNvPr>
          <p:cNvPicPr>
            <a:picLocks noChangeAspect="1"/>
          </p:cNvPicPr>
          <p:nvPr/>
        </p:nvPicPr>
        <p:blipFill>
          <a:blip r:embed="rId2"/>
          <a:stretch>
            <a:fillRect/>
          </a:stretch>
        </p:blipFill>
        <p:spPr>
          <a:xfrm>
            <a:off x="3717457" y="2225553"/>
            <a:ext cx="1124593" cy="617539"/>
          </a:xfrm>
          <a:prstGeom prst="rect">
            <a:avLst/>
          </a:prstGeom>
        </p:spPr>
      </p:pic>
      <p:pic>
        <p:nvPicPr>
          <p:cNvPr id="27" name="Picture 26">
            <a:extLst>
              <a:ext uri="{FF2B5EF4-FFF2-40B4-BE49-F238E27FC236}">
                <a16:creationId xmlns:a16="http://schemas.microsoft.com/office/drawing/2014/main" id="{6AF8C0CC-7701-4CD4-94F4-01C954F8CBC2}"/>
              </a:ext>
            </a:extLst>
          </p:cNvPr>
          <p:cNvPicPr>
            <a:picLocks noChangeAspect="1"/>
          </p:cNvPicPr>
          <p:nvPr/>
        </p:nvPicPr>
        <p:blipFill rotWithShape="1">
          <a:blip r:embed="rId3"/>
          <a:srcRect b="7885"/>
          <a:stretch/>
        </p:blipFill>
        <p:spPr>
          <a:xfrm>
            <a:off x="3022233" y="2274934"/>
            <a:ext cx="543901" cy="539554"/>
          </a:xfrm>
          <a:prstGeom prst="rect">
            <a:avLst/>
          </a:prstGeom>
        </p:spPr>
      </p:pic>
      <p:graphicFrame>
        <p:nvGraphicFramePr>
          <p:cNvPr id="15" name="Table 14">
            <a:extLst>
              <a:ext uri="{FF2B5EF4-FFF2-40B4-BE49-F238E27FC236}">
                <a16:creationId xmlns:a16="http://schemas.microsoft.com/office/drawing/2014/main" id="{4D1065BA-9066-45A0-8948-B7D5ADE91CD3}"/>
              </a:ext>
            </a:extLst>
          </p:cNvPr>
          <p:cNvGraphicFramePr>
            <a:graphicFrameLocks noGrp="1"/>
          </p:cNvGraphicFramePr>
          <p:nvPr>
            <p:extLst/>
          </p:nvPr>
        </p:nvGraphicFramePr>
        <p:xfrm>
          <a:off x="10687488" y="770855"/>
          <a:ext cx="1400378" cy="5911238"/>
        </p:xfrm>
        <a:graphic>
          <a:graphicData uri="http://schemas.openxmlformats.org/drawingml/2006/table">
            <a:tbl>
              <a:tblPr firstRow="1" bandRow="1">
                <a:tableStyleId>{5940675A-B579-460E-94D1-54222C63F5DA}</a:tableStyleId>
              </a:tblPr>
              <a:tblGrid>
                <a:gridCol w="1400378">
                  <a:extLst>
                    <a:ext uri="{9D8B030D-6E8A-4147-A177-3AD203B41FA5}">
                      <a16:colId xmlns:a16="http://schemas.microsoft.com/office/drawing/2014/main" val="1686071732"/>
                    </a:ext>
                  </a:extLst>
                </a:gridCol>
              </a:tblGrid>
              <a:tr h="378131">
                <a:tc>
                  <a:txBody>
                    <a:bodyPr/>
                    <a:lstStyle/>
                    <a:p>
                      <a:pPr algn="ctr"/>
                      <a:r>
                        <a:rPr lang="en-GB" sz="1600" b="1" dirty="0"/>
                        <a:t>Key words</a:t>
                      </a:r>
                    </a:p>
                  </a:txBody>
                  <a:tcPr>
                    <a:solidFill>
                      <a:schemeClr val="bg1">
                        <a:lumMod val="95000"/>
                      </a:schemeClr>
                    </a:solidFill>
                  </a:tcPr>
                </a:tc>
                <a:extLst>
                  <a:ext uri="{0D108BD9-81ED-4DB2-BD59-A6C34878D82A}">
                    <a16:rowId xmlns:a16="http://schemas.microsoft.com/office/drawing/2014/main" val="548001888"/>
                  </a:ext>
                </a:extLst>
              </a:tr>
              <a:tr h="5533107">
                <a:tc>
                  <a:txBody>
                    <a:bodyPr/>
                    <a:lstStyle/>
                    <a:p>
                      <a:r>
                        <a:rPr lang="en-GB" sz="1000" b="1" u="sng" dirty="0"/>
                        <a:t>Manufacture</a:t>
                      </a:r>
                      <a:r>
                        <a:rPr lang="en-GB" sz="1000" dirty="0"/>
                        <a:t> – To make a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t>Risk Assessment</a:t>
                      </a:r>
                      <a:r>
                        <a:rPr lang="en-GB" sz="1000" dirty="0"/>
                        <a:t> – A document used to assess dangers in a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t>Hazard</a:t>
                      </a:r>
                      <a:r>
                        <a:rPr lang="en-GB" sz="1000" b="0" u="none" dirty="0"/>
                        <a:t> – Something that can cause an accident.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Coping Saw</a:t>
                      </a:r>
                      <a:r>
                        <a:rPr lang="en-GB" sz="1000" b="0" u="none" dirty="0"/>
                        <a:t> – A tool used to cut materials like wood.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D</a:t>
                      </a:r>
                      <a:r>
                        <a:rPr lang="en-GB" sz="1000" b="1" u="sng" dirty="0"/>
                        <a:t>rill</a:t>
                      </a:r>
                      <a:r>
                        <a:rPr lang="en-GB" sz="1000" b="0" u="none" dirty="0"/>
                        <a:t> – A tool used to make various size holes in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F</a:t>
                      </a:r>
                      <a:r>
                        <a:rPr lang="en-GB" sz="1000" b="1" u="sng" dirty="0"/>
                        <a:t>ile</a:t>
                      </a:r>
                      <a:r>
                        <a:rPr lang="en-GB" sz="1000" b="0" u="none" dirty="0"/>
                        <a:t> – A tool used to smooth the edges of various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Vacuum Former</a:t>
                      </a:r>
                      <a:r>
                        <a:rPr lang="en-GB" sz="1000" b="0" u="none" dirty="0"/>
                        <a:t> – A tool process used to shape plastic.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CAD</a:t>
                      </a:r>
                      <a:r>
                        <a:rPr lang="en-US" sz="1000" b="0" u="none" dirty="0"/>
                        <a:t> – Computer Aided Design. Using a computer to help you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Vectorise</a:t>
                      </a:r>
                      <a:r>
                        <a:rPr lang="en-US" sz="1000" b="0" u="none" dirty="0">
                          <a:effectLst/>
                        </a:rPr>
                        <a:t> – A technique used to convert an image so that it is suitable for a CAM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effectLst/>
                        </a:rPr>
                        <a:t>CAM</a:t>
                      </a:r>
                      <a:r>
                        <a:rPr lang="en-US" sz="1000" b="0" u="none" dirty="0">
                          <a:effectLst/>
                        </a:rPr>
                        <a:t> – Computer Aided Manufacture. Using a machine to help you make a product.</a:t>
                      </a:r>
                      <a:endParaRPr lang="en-GB" sz="1000" b="1" u="sng" dirty="0"/>
                    </a:p>
                  </a:txBody>
                  <a:tcPr/>
                </a:tc>
                <a:extLst>
                  <a:ext uri="{0D108BD9-81ED-4DB2-BD59-A6C34878D82A}">
                    <a16:rowId xmlns:a16="http://schemas.microsoft.com/office/drawing/2014/main" val="2693566867"/>
                  </a:ext>
                </a:extLst>
              </a:tr>
            </a:tbl>
          </a:graphicData>
        </a:graphic>
      </p:graphicFrame>
      <p:graphicFrame>
        <p:nvGraphicFramePr>
          <p:cNvPr id="16" name="Table 15">
            <a:extLst>
              <a:ext uri="{FF2B5EF4-FFF2-40B4-BE49-F238E27FC236}">
                <a16:creationId xmlns:a16="http://schemas.microsoft.com/office/drawing/2014/main" id="{8543EB3E-EC63-4117-8C59-DE12EA8A72AB}"/>
              </a:ext>
            </a:extLst>
          </p:cNvPr>
          <p:cNvGraphicFramePr>
            <a:graphicFrameLocks noGrp="1"/>
          </p:cNvGraphicFramePr>
          <p:nvPr>
            <p:extLst/>
          </p:nvPr>
        </p:nvGraphicFramePr>
        <p:xfrm>
          <a:off x="5052158" y="778004"/>
          <a:ext cx="5498160" cy="2271949"/>
        </p:xfrm>
        <a:graphic>
          <a:graphicData uri="http://schemas.openxmlformats.org/drawingml/2006/table">
            <a:tbl>
              <a:tblPr firstRow="1" bandRow="1">
                <a:tableStyleId>{5940675A-B579-460E-94D1-54222C63F5DA}</a:tableStyleId>
              </a:tblPr>
              <a:tblGrid>
                <a:gridCol w="2784037">
                  <a:extLst>
                    <a:ext uri="{9D8B030D-6E8A-4147-A177-3AD203B41FA5}">
                      <a16:colId xmlns:a16="http://schemas.microsoft.com/office/drawing/2014/main" val="1686071732"/>
                    </a:ext>
                  </a:extLst>
                </a:gridCol>
                <a:gridCol w="1545377">
                  <a:extLst>
                    <a:ext uri="{9D8B030D-6E8A-4147-A177-3AD203B41FA5}">
                      <a16:colId xmlns:a16="http://schemas.microsoft.com/office/drawing/2014/main" val="3967177804"/>
                    </a:ext>
                  </a:extLst>
                </a:gridCol>
                <a:gridCol w="1168746">
                  <a:extLst>
                    <a:ext uri="{9D8B030D-6E8A-4147-A177-3AD203B41FA5}">
                      <a16:colId xmlns:a16="http://schemas.microsoft.com/office/drawing/2014/main" val="974389394"/>
                    </a:ext>
                  </a:extLst>
                </a:gridCol>
              </a:tblGrid>
              <a:tr h="227421">
                <a:tc gridSpan="3">
                  <a:txBody>
                    <a:bodyPr/>
                    <a:lstStyle/>
                    <a:p>
                      <a:pPr algn="ctr"/>
                      <a:r>
                        <a:rPr lang="en-GB" b="1" dirty="0"/>
                        <a:t>Key skills</a:t>
                      </a:r>
                    </a:p>
                  </a:txBody>
                  <a:tcPr>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1906189">
                <a:tc>
                  <a:txBody>
                    <a:bodyPr/>
                    <a:lstStyle/>
                    <a:p>
                      <a:r>
                        <a:rPr lang="en-GB" sz="1000" b="1" dirty="0"/>
                        <a:t>Technical Drawings: </a:t>
                      </a:r>
                      <a:r>
                        <a:rPr lang="en-US" sz="1000" dirty="0"/>
                        <a:t>Technical drawings have to conform to BS 8888 which is a set of rules that the drawing must follow.  Drawing Standards exist so that everyone using the drawing can understand them clearly and shows the information in the same way.  Often the parts being shown on the drawings are too big to draw full size, so they are drawn to scale.  This means drawing them in a smaller size than they really are.  The scale being used is shown on the drawing in the title block.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Orthographic drawing layout:</a:t>
                      </a:r>
                    </a:p>
                    <a:p>
                      <a:endParaRPr lang="en-US" sz="1000" dirty="0"/>
                    </a:p>
                  </a:txBody>
                  <a:tcPr>
                    <a:lnR w="12700" cap="flat" cmpd="sng" algn="ctr">
                      <a:noFill/>
                      <a:prstDash val="solid"/>
                      <a:round/>
                      <a:headEnd type="none" w="med" len="med"/>
                      <a:tailEnd type="none" w="med" len="med"/>
                    </a:lnR>
                  </a:tcPr>
                </a:tc>
                <a:tc>
                  <a:txBody>
                    <a:bodyPr/>
                    <a:lstStyle/>
                    <a:p>
                      <a:endParaRPr lang="en-US" sz="1000" dirty="0"/>
                    </a:p>
                    <a:p>
                      <a:r>
                        <a:rPr lang="en-US" sz="1000" dirty="0"/>
                        <a:t>2D drawing technique which shows the top (plan), front and side (end) view of a product.  Used to show technical information such as dimensions clearly.</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827845674"/>
                  </a:ext>
                </a:extLst>
              </a:tr>
            </a:tbl>
          </a:graphicData>
        </a:graphic>
      </p:graphicFrame>
      <p:pic>
        <p:nvPicPr>
          <p:cNvPr id="30" name="Picture 29">
            <a:extLst>
              <a:ext uri="{FF2B5EF4-FFF2-40B4-BE49-F238E27FC236}">
                <a16:creationId xmlns:a16="http://schemas.microsoft.com/office/drawing/2014/main" id="{6B2BC6B0-48C7-459D-B353-36539D32A10F}"/>
              </a:ext>
            </a:extLst>
          </p:cNvPr>
          <p:cNvPicPr>
            <a:picLocks noChangeAspect="1"/>
          </p:cNvPicPr>
          <p:nvPr/>
        </p:nvPicPr>
        <p:blipFill rotWithShape="1">
          <a:blip r:embed="rId4"/>
          <a:srcRect l="55238" t="13122" r="3593" b="24186"/>
          <a:stretch/>
        </p:blipFill>
        <p:spPr>
          <a:xfrm>
            <a:off x="8070449" y="1579993"/>
            <a:ext cx="1077069" cy="1331621"/>
          </a:xfrm>
          <a:prstGeom prst="rect">
            <a:avLst/>
          </a:prstGeom>
        </p:spPr>
      </p:pic>
      <p:graphicFrame>
        <p:nvGraphicFramePr>
          <p:cNvPr id="19" name="Table 18">
            <a:extLst>
              <a:ext uri="{FF2B5EF4-FFF2-40B4-BE49-F238E27FC236}">
                <a16:creationId xmlns:a16="http://schemas.microsoft.com/office/drawing/2014/main" id="{09730052-0BBF-42A8-A654-45B0F42D247B}"/>
              </a:ext>
            </a:extLst>
          </p:cNvPr>
          <p:cNvGraphicFramePr>
            <a:graphicFrameLocks noGrp="1"/>
          </p:cNvGraphicFramePr>
          <p:nvPr>
            <p:extLst/>
          </p:nvPr>
        </p:nvGraphicFramePr>
        <p:xfrm>
          <a:off x="104134" y="2911613"/>
          <a:ext cx="4832670" cy="3770479"/>
        </p:xfrm>
        <a:graphic>
          <a:graphicData uri="http://schemas.openxmlformats.org/drawingml/2006/table">
            <a:tbl>
              <a:tblPr firstRow="1" bandRow="1">
                <a:tableStyleId>{5940675A-B579-460E-94D1-54222C63F5DA}</a:tableStyleId>
              </a:tblPr>
              <a:tblGrid>
                <a:gridCol w="4832670">
                  <a:extLst>
                    <a:ext uri="{9D8B030D-6E8A-4147-A177-3AD203B41FA5}">
                      <a16:colId xmlns:a16="http://schemas.microsoft.com/office/drawing/2014/main" val="1686071732"/>
                    </a:ext>
                  </a:extLst>
                </a:gridCol>
              </a:tblGrid>
              <a:tr h="374298">
                <a:tc>
                  <a:txBody>
                    <a:bodyPr/>
                    <a:lstStyle/>
                    <a:p>
                      <a:pPr algn="ctr"/>
                      <a:r>
                        <a:rPr lang="en-GB" b="1" dirty="0"/>
                        <a:t>Key knowledge</a:t>
                      </a:r>
                    </a:p>
                  </a:txBody>
                  <a:tcPr>
                    <a:solidFill>
                      <a:schemeClr val="bg1">
                        <a:lumMod val="95000"/>
                      </a:schemeClr>
                    </a:solidFill>
                  </a:tcPr>
                </a:tc>
                <a:extLst>
                  <a:ext uri="{0D108BD9-81ED-4DB2-BD59-A6C34878D82A}">
                    <a16:rowId xmlns:a16="http://schemas.microsoft.com/office/drawing/2014/main" val="548001888"/>
                  </a:ext>
                </a:extLst>
              </a:tr>
              <a:tr h="3396181">
                <a:tc>
                  <a:txBody>
                    <a:bodyPr/>
                    <a:lstStyle/>
                    <a:p>
                      <a:r>
                        <a:rPr lang="en-US" sz="900" b="1" i="0" u="none" strike="noStrike" kern="1200" dirty="0">
                          <a:solidFill>
                            <a:schemeClr val="tx1"/>
                          </a:solidFill>
                          <a:effectLst/>
                          <a:latin typeface="+mn-lt"/>
                          <a:ea typeface="+mn-ea"/>
                          <a:cs typeface="+mn-cs"/>
                        </a:rPr>
                        <a:t>Materials</a:t>
                      </a:r>
                      <a:r>
                        <a:rPr lang="en-US" sz="900" b="0" i="0" u="none" strike="noStrike" kern="1200" dirty="0">
                          <a:solidFill>
                            <a:schemeClr val="tx1"/>
                          </a:solidFill>
                          <a:effectLst/>
                          <a:latin typeface="+mn-lt"/>
                          <a:ea typeface="+mn-ea"/>
                          <a:cs typeface="+mn-cs"/>
                        </a:rPr>
                        <a:t> can be split into different </a:t>
                      </a:r>
                      <a:r>
                        <a:rPr lang="en-US" sz="900" b="1" i="0" u="none" strike="noStrike" kern="1200" dirty="0">
                          <a:solidFill>
                            <a:schemeClr val="tx1"/>
                          </a:solidFill>
                          <a:effectLst/>
                          <a:latin typeface="+mn-lt"/>
                          <a:ea typeface="+mn-ea"/>
                          <a:cs typeface="+mn-cs"/>
                        </a:rPr>
                        <a:t>categories</a:t>
                      </a:r>
                      <a:r>
                        <a:rPr lang="en-US" sz="900" b="0" i="0" u="none" strike="noStrike" kern="1200" dirty="0">
                          <a:solidFill>
                            <a:schemeClr val="tx1"/>
                          </a:solidFill>
                          <a:effectLst/>
                          <a:latin typeface="+mn-lt"/>
                          <a:ea typeface="+mn-ea"/>
                          <a:cs typeface="+mn-cs"/>
                        </a:rPr>
                        <a:t>.</a:t>
                      </a: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endParaRPr lang="en-US" sz="900" b="0" i="0" u="none" strike="noStrike" kern="1200" dirty="0">
                        <a:solidFill>
                          <a:schemeClr val="tx1"/>
                        </a:solidFill>
                        <a:effectLst/>
                        <a:latin typeface="+mn-lt"/>
                        <a:ea typeface="+mn-ea"/>
                        <a:cs typeface="+mn-cs"/>
                      </a:endParaRPr>
                    </a:p>
                    <a:p>
                      <a:r>
                        <a:rPr lang="en-US" sz="1000" b="0" i="0" u="none" strike="noStrike" kern="1200" dirty="0">
                          <a:solidFill>
                            <a:schemeClr val="tx1"/>
                          </a:solidFill>
                          <a:effectLst/>
                          <a:latin typeface="+mn-lt"/>
                          <a:ea typeface="+mn-ea"/>
                          <a:cs typeface="+mn-cs"/>
                        </a:rPr>
                        <a:t>The </a:t>
                      </a:r>
                      <a:r>
                        <a:rPr lang="en-US" sz="1000" b="1" i="0" u="none" strike="noStrike" kern="1200" dirty="0">
                          <a:solidFill>
                            <a:schemeClr val="tx1"/>
                          </a:solidFill>
                          <a:effectLst/>
                          <a:latin typeface="+mn-lt"/>
                          <a:ea typeface="+mn-ea"/>
                          <a:cs typeface="+mn-cs"/>
                        </a:rPr>
                        <a:t>materials</a:t>
                      </a:r>
                      <a:r>
                        <a:rPr lang="en-US" sz="1000" b="0" i="0" u="none" strike="noStrike" kern="1200" dirty="0">
                          <a:solidFill>
                            <a:schemeClr val="tx1"/>
                          </a:solidFill>
                          <a:effectLst/>
                          <a:latin typeface="+mn-lt"/>
                          <a:ea typeface="+mn-ea"/>
                          <a:cs typeface="+mn-cs"/>
                        </a:rPr>
                        <a:t> and </a:t>
                      </a:r>
                      <a:r>
                        <a:rPr lang="en-US" sz="1000" b="1" i="0" u="none" strike="noStrike" kern="1200" dirty="0">
                          <a:solidFill>
                            <a:schemeClr val="tx1"/>
                          </a:solidFill>
                          <a:effectLst/>
                          <a:latin typeface="+mn-lt"/>
                          <a:ea typeface="+mn-ea"/>
                          <a:cs typeface="+mn-cs"/>
                        </a:rPr>
                        <a:t>manufacturing methods </a:t>
                      </a:r>
                      <a:r>
                        <a:rPr lang="en-US" sz="1000" b="0" i="0" u="none" strike="noStrike" kern="1200" dirty="0">
                          <a:solidFill>
                            <a:schemeClr val="tx1"/>
                          </a:solidFill>
                          <a:effectLst/>
                          <a:latin typeface="+mn-lt"/>
                          <a:ea typeface="+mn-ea"/>
                          <a:cs typeface="+mn-cs"/>
                        </a:rPr>
                        <a:t>that are used to make the jitterbug are:</a:t>
                      </a:r>
                    </a:p>
                    <a:p>
                      <a:endParaRPr lang="en-US" sz="800" b="0" i="0" u="none" strike="noStrike" kern="1200" dirty="0">
                        <a:solidFill>
                          <a:schemeClr val="tx1"/>
                        </a:solidFill>
                        <a:effectLst/>
                        <a:latin typeface="+mn-lt"/>
                        <a:ea typeface="+mn-ea"/>
                        <a:cs typeface="+mn-cs"/>
                      </a:endParaRPr>
                    </a:p>
                    <a:p>
                      <a:r>
                        <a:rPr lang="en-US" sz="1000" b="1" i="0" u="none" strike="noStrike" kern="1200" dirty="0">
                          <a:solidFill>
                            <a:schemeClr val="tx1"/>
                          </a:solidFill>
                          <a:effectLst/>
                          <a:latin typeface="+mn-lt"/>
                          <a:ea typeface="+mn-ea"/>
                          <a:cs typeface="+mn-cs"/>
                        </a:rPr>
                        <a:t>Materials: </a:t>
                      </a:r>
                      <a:r>
                        <a:rPr lang="en-US" sz="1000" b="0" i="0" u="none" strike="noStrike" kern="1200" dirty="0">
                          <a:solidFill>
                            <a:schemeClr val="tx1"/>
                          </a:solidFill>
                          <a:effectLst/>
                          <a:latin typeface="+mn-lt"/>
                          <a:ea typeface="+mn-ea"/>
                          <a:cs typeface="+mn-cs"/>
                        </a:rPr>
                        <a:t>HIPS (Thermoplastic) – used for the body of the jitterbug.</a:t>
                      </a:r>
                    </a:p>
                    <a:p>
                      <a:r>
                        <a:rPr lang="en-US" sz="1000" b="0" i="0" u="none" strike="noStrike" kern="1200" dirty="0">
                          <a:solidFill>
                            <a:schemeClr val="tx1"/>
                          </a:solidFill>
                          <a:effectLst/>
                          <a:latin typeface="+mn-lt"/>
                          <a:ea typeface="+mn-ea"/>
                          <a:cs typeface="+mn-cs"/>
                        </a:rPr>
                        <a:t>                    Electronic components – used for the circuit.</a:t>
                      </a:r>
                    </a:p>
                    <a:p>
                      <a:r>
                        <a:rPr lang="en-US" sz="1000" b="1" i="0" u="none" strike="noStrike" kern="1200" dirty="0">
                          <a:solidFill>
                            <a:schemeClr val="tx1"/>
                          </a:solidFill>
                          <a:effectLst/>
                          <a:latin typeface="+mn-lt"/>
                          <a:ea typeface="+mn-ea"/>
                          <a:cs typeface="+mn-cs"/>
                        </a:rPr>
                        <a:t>Manufacturing Methods: </a:t>
                      </a:r>
                      <a:r>
                        <a:rPr lang="en-US" sz="1000" b="0" i="0" u="none" strike="noStrike" kern="1200" dirty="0">
                          <a:solidFill>
                            <a:schemeClr val="tx1"/>
                          </a:solidFill>
                          <a:effectLst/>
                          <a:latin typeface="+mn-lt"/>
                          <a:ea typeface="+mn-ea"/>
                          <a:cs typeface="+mn-cs"/>
                        </a:rPr>
                        <a:t>Vacuum forming – used to manufacture the body.</a:t>
                      </a:r>
                    </a:p>
                    <a:p>
                      <a:r>
                        <a:rPr lang="en-US" sz="1000" b="0" i="0" u="none" strike="noStrike" kern="1200" dirty="0">
                          <a:solidFill>
                            <a:schemeClr val="tx1"/>
                          </a:solidFill>
                          <a:effectLst/>
                          <a:latin typeface="+mn-lt"/>
                          <a:ea typeface="+mn-ea"/>
                          <a:cs typeface="+mn-cs"/>
                        </a:rPr>
                        <a:t>                                               Soldering – used to manufacture the circuit.</a:t>
                      </a:r>
                      <a:endParaRPr lang="en-GB" sz="1000" b="1" dirty="0"/>
                    </a:p>
                  </a:txBody>
                  <a:tcPr/>
                </a:tc>
                <a:extLst>
                  <a:ext uri="{0D108BD9-81ED-4DB2-BD59-A6C34878D82A}">
                    <a16:rowId xmlns:a16="http://schemas.microsoft.com/office/drawing/2014/main" val="2693566867"/>
                  </a:ext>
                </a:extLst>
              </a:tr>
            </a:tbl>
          </a:graphicData>
        </a:graphic>
      </p:graphicFrame>
      <p:pic>
        <p:nvPicPr>
          <p:cNvPr id="20" name="Picture 19">
            <a:extLst>
              <a:ext uri="{FF2B5EF4-FFF2-40B4-BE49-F238E27FC236}">
                <a16:creationId xmlns:a16="http://schemas.microsoft.com/office/drawing/2014/main" id="{0EE7DF93-A692-4F6C-9B36-9CC599EB8921}"/>
              </a:ext>
            </a:extLst>
          </p:cNvPr>
          <p:cNvPicPr>
            <a:picLocks noChangeAspect="1"/>
          </p:cNvPicPr>
          <p:nvPr/>
        </p:nvPicPr>
        <p:blipFill rotWithShape="1">
          <a:blip r:embed="rId5"/>
          <a:srcRect l="10102" t="16384" r="13249" b="24605"/>
          <a:stretch/>
        </p:blipFill>
        <p:spPr>
          <a:xfrm>
            <a:off x="194622" y="3528413"/>
            <a:ext cx="4678123" cy="2110838"/>
          </a:xfrm>
          <a:prstGeom prst="rect">
            <a:avLst/>
          </a:prstGeom>
        </p:spPr>
      </p:pic>
      <p:graphicFrame>
        <p:nvGraphicFramePr>
          <p:cNvPr id="21" name="Table 20">
            <a:extLst>
              <a:ext uri="{FF2B5EF4-FFF2-40B4-BE49-F238E27FC236}">
                <a16:creationId xmlns:a16="http://schemas.microsoft.com/office/drawing/2014/main" id="{B8891DE3-2279-4367-92AC-0622BA19F109}"/>
              </a:ext>
            </a:extLst>
          </p:cNvPr>
          <p:cNvGraphicFramePr>
            <a:graphicFrameLocks noGrp="1"/>
          </p:cNvGraphicFramePr>
          <p:nvPr>
            <p:extLst/>
          </p:nvPr>
        </p:nvGraphicFramePr>
        <p:xfrm>
          <a:off x="5052158" y="4285817"/>
          <a:ext cx="4088520" cy="2396275"/>
        </p:xfrm>
        <a:graphic>
          <a:graphicData uri="http://schemas.openxmlformats.org/drawingml/2006/table">
            <a:tbl>
              <a:tblPr firstRow="1" bandRow="1">
                <a:tableStyleId>{5940675A-B579-460E-94D1-54222C63F5DA}</a:tableStyleId>
              </a:tblPr>
              <a:tblGrid>
                <a:gridCol w="4088520">
                  <a:extLst>
                    <a:ext uri="{9D8B030D-6E8A-4147-A177-3AD203B41FA5}">
                      <a16:colId xmlns:a16="http://schemas.microsoft.com/office/drawing/2014/main" val="1686071732"/>
                    </a:ext>
                  </a:extLst>
                </a:gridCol>
              </a:tblGrid>
              <a:tr h="348937">
                <a:tc>
                  <a:txBody>
                    <a:bodyPr/>
                    <a:lstStyle/>
                    <a:p>
                      <a:pPr algn="ctr"/>
                      <a:r>
                        <a:rPr lang="en-GB" dirty="0"/>
                        <a:t>Key knowledge</a:t>
                      </a:r>
                    </a:p>
                  </a:txBody>
                  <a:tcPr>
                    <a:solidFill>
                      <a:schemeClr val="bg1">
                        <a:lumMod val="95000"/>
                      </a:schemeClr>
                    </a:solidFill>
                  </a:tcPr>
                </a:tc>
                <a:extLst>
                  <a:ext uri="{0D108BD9-81ED-4DB2-BD59-A6C34878D82A}">
                    <a16:rowId xmlns:a16="http://schemas.microsoft.com/office/drawing/2014/main" val="548001888"/>
                  </a:ext>
                </a:extLst>
              </a:tr>
              <a:tr h="203051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a:tc>
                <a:extLst>
                  <a:ext uri="{0D108BD9-81ED-4DB2-BD59-A6C34878D82A}">
                    <a16:rowId xmlns:a16="http://schemas.microsoft.com/office/drawing/2014/main" val="2693566867"/>
                  </a:ext>
                </a:extLst>
              </a:tr>
            </a:tbl>
          </a:graphicData>
        </a:graphic>
      </p:graphicFrame>
      <p:pic>
        <p:nvPicPr>
          <p:cNvPr id="22" name="Picture 21">
            <a:extLst>
              <a:ext uri="{FF2B5EF4-FFF2-40B4-BE49-F238E27FC236}">
                <a16:creationId xmlns:a16="http://schemas.microsoft.com/office/drawing/2014/main" id="{F295EF77-873A-49A3-829A-37216164052D}"/>
              </a:ext>
            </a:extLst>
          </p:cNvPr>
          <p:cNvPicPr>
            <a:picLocks noChangeAspect="1"/>
          </p:cNvPicPr>
          <p:nvPr/>
        </p:nvPicPr>
        <p:blipFill rotWithShape="1">
          <a:blip r:embed="rId6"/>
          <a:srcRect l="10101" t="22225" r="10101" b="6746"/>
          <a:stretch/>
        </p:blipFill>
        <p:spPr>
          <a:xfrm>
            <a:off x="5104377" y="4686222"/>
            <a:ext cx="3954563" cy="1979047"/>
          </a:xfrm>
          <a:prstGeom prst="rect">
            <a:avLst/>
          </a:prstGeom>
        </p:spPr>
      </p:pic>
      <p:graphicFrame>
        <p:nvGraphicFramePr>
          <p:cNvPr id="23" name="Table 22">
            <a:extLst>
              <a:ext uri="{FF2B5EF4-FFF2-40B4-BE49-F238E27FC236}">
                <a16:creationId xmlns:a16="http://schemas.microsoft.com/office/drawing/2014/main" id="{7449A6F1-4DEA-40DF-AF1C-AF361E09956C}"/>
              </a:ext>
            </a:extLst>
          </p:cNvPr>
          <p:cNvGraphicFramePr>
            <a:graphicFrameLocks noGrp="1"/>
          </p:cNvGraphicFramePr>
          <p:nvPr>
            <p:extLst/>
          </p:nvPr>
        </p:nvGraphicFramePr>
        <p:xfrm>
          <a:off x="5052158" y="3177595"/>
          <a:ext cx="4095360" cy="1005840"/>
        </p:xfrm>
        <a:graphic>
          <a:graphicData uri="http://schemas.openxmlformats.org/drawingml/2006/table">
            <a:tbl>
              <a:tblPr firstRow="1" bandRow="1">
                <a:tableStyleId>{5940675A-B579-460E-94D1-54222C63F5DA}</a:tableStyleId>
              </a:tblPr>
              <a:tblGrid>
                <a:gridCol w="2818548">
                  <a:extLst>
                    <a:ext uri="{9D8B030D-6E8A-4147-A177-3AD203B41FA5}">
                      <a16:colId xmlns:a16="http://schemas.microsoft.com/office/drawing/2014/main" val="1686071732"/>
                    </a:ext>
                  </a:extLst>
                </a:gridCol>
                <a:gridCol w="1276812">
                  <a:extLst>
                    <a:ext uri="{9D8B030D-6E8A-4147-A177-3AD203B41FA5}">
                      <a16:colId xmlns:a16="http://schemas.microsoft.com/office/drawing/2014/main" val="1645847366"/>
                    </a:ext>
                  </a:extLst>
                </a:gridCol>
              </a:tblGrid>
              <a:tr h="811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Vacuum Forming: </a:t>
                      </a:r>
                      <a:r>
                        <a:rPr lang="en-GB" sz="1000" b="0" kern="1200" dirty="0">
                          <a:solidFill>
                            <a:schemeClr val="tx1"/>
                          </a:solidFill>
                          <a:latin typeface="+mn-lt"/>
                          <a:ea typeface="+mn-ea"/>
                          <a:cs typeface="+mn-cs"/>
                        </a:rPr>
                        <a:t>This is the production method that is used to manufacture the casing for the jitter bug. It involves using a suitable mould (wood) and heating a suitable material (plastic) on a vacuum forming machine. The plastic is heated until soft and then shaped around the mould.</a:t>
                      </a:r>
                      <a:endParaRPr lang="en-GB" sz="1000" dirty="0"/>
                    </a:p>
                  </a:txBody>
                  <a:tcPr/>
                </a:tc>
                <a:tc>
                  <a:txBody>
                    <a:bodyPr/>
                    <a:lstStyle/>
                    <a:p>
                      <a:endParaRPr lang="en-GB" dirty="0"/>
                    </a:p>
                  </a:txBody>
                  <a:tcPr/>
                </a:tc>
                <a:extLst>
                  <a:ext uri="{0D108BD9-81ED-4DB2-BD59-A6C34878D82A}">
                    <a16:rowId xmlns:a16="http://schemas.microsoft.com/office/drawing/2014/main" val="2319889295"/>
                  </a:ext>
                </a:extLst>
              </a:tr>
            </a:tbl>
          </a:graphicData>
        </a:graphic>
      </p:graphicFrame>
      <p:pic>
        <p:nvPicPr>
          <p:cNvPr id="24" name="Picture 23">
            <a:extLst>
              <a:ext uri="{FF2B5EF4-FFF2-40B4-BE49-F238E27FC236}">
                <a16:creationId xmlns:a16="http://schemas.microsoft.com/office/drawing/2014/main" id="{4A25F311-920F-40B9-8EBB-B71C1281B478}"/>
              </a:ext>
            </a:extLst>
          </p:cNvPr>
          <p:cNvPicPr>
            <a:picLocks noChangeAspect="1"/>
          </p:cNvPicPr>
          <p:nvPr/>
        </p:nvPicPr>
        <p:blipFill rotWithShape="1">
          <a:blip r:embed="rId7"/>
          <a:srcRect l="10254" t="12388" b="26752"/>
          <a:stretch/>
        </p:blipFill>
        <p:spPr>
          <a:xfrm>
            <a:off x="7915600" y="3388690"/>
            <a:ext cx="1185872" cy="538791"/>
          </a:xfrm>
          <a:prstGeom prst="rect">
            <a:avLst/>
          </a:prstGeom>
        </p:spPr>
      </p:pic>
    </p:spTree>
    <p:extLst>
      <p:ext uri="{BB962C8B-B14F-4D97-AF65-F5344CB8AC3E}">
        <p14:creationId xmlns:p14="http://schemas.microsoft.com/office/powerpoint/2010/main" val="715809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F69F4353-141B-4725-8351-944EDD58CA8A}"/>
              </a:ext>
            </a:extLst>
          </p:cNvPr>
          <p:cNvSpPr txBox="1">
            <a:spLocks/>
          </p:cNvSpPr>
          <p:nvPr/>
        </p:nvSpPr>
        <p:spPr>
          <a:xfrm>
            <a:off x="4922261" y="132778"/>
            <a:ext cx="7165605"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KS3 Knowledge Organiser: Y8 Electronics</a:t>
            </a:r>
            <a:endParaRPr lang="ru-RU" sz="2400" b="1" dirty="0"/>
          </a:p>
        </p:txBody>
      </p:sp>
      <p:sp>
        <p:nvSpPr>
          <p:cNvPr id="5" name="Title 1">
            <a:extLst>
              <a:ext uri="{FF2B5EF4-FFF2-40B4-BE49-F238E27FC236}">
                <a16:creationId xmlns:a16="http://schemas.microsoft.com/office/drawing/2014/main" id="{F95CB174-FA28-4732-AF78-3A30B1563126}"/>
              </a:ext>
            </a:extLst>
          </p:cNvPr>
          <p:cNvSpPr txBox="1">
            <a:spLocks/>
          </p:cNvSpPr>
          <p:nvPr/>
        </p:nvSpPr>
        <p:spPr>
          <a:xfrm>
            <a:off x="104134" y="2221568"/>
            <a:ext cx="2675638"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Circuits and Components</a:t>
            </a:r>
          </a:p>
        </p:txBody>
      </p:sp>
      <p:graphicFrame>
        <p:nvGraphicFramePr>
          <p:cNvPr id="8" name="Table 7">
            <a:extLst>
              <a:ext uri="{FF2B5EF4-FFF2-40B4-BE49-F238E27FC236}">
                <a16:creationId xmlns:a16="http://schemas.microsoft.com/office/drawing/2014/main" id="{96E24695-CE14-45C8-9638-43439EDE5E6A}"/>
              </a:ext>
            </a:extLst>
          </p:cNvPr>
          <p:cNvGraphicFramePr>
            <a:graphicFrameLocks noGrp="1"/>
          </p:cNvGraphicFramePr>
          <p:nvPr>
            <p:extLst/>
          </p:nvPr>
        </p:nvGraphicFramePr>
        <p:xfrm>
          <a:off x="9361607" y="782283"/>
          <a:ext cx="1185000" cy="4907279"/>
        </p:xfrm>
        <a:graphic>
          <a:graphicData uri="http://schemas.openxmlformats.org/drawingml/2006/table">
            <a:tbl>
              <a:tblPr firstRow="1" bandRow="1">
                <a:tableStyleId>{5940675A-B579-460E-94D1-54222C63F5DA}</a:tableStyleId>
              </a:tblPr>
              <a:tblGrid>
                <a:gridCol w="1185000">
                  <a:extLst>
                    <a:ext uri="{9D8B030D-6E8A-4147-A177-3AD203B41FA5}">
                      <a16:colId xmlns:a16="http://schemas.microsoft.com/office/drawing/2014/main" val="1686071732"/>
                    </a:ext>
                  </a:extLst>
                </a:gridCol>
              </a:tblGrid>
              <a:tr h="763470">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4143809">
                <a:tc>
                  <a:txBody>
                    <a:bodyPr/>
                    <a:lstStyle/>
                    <a:p>
                      <a:r>
                        <a:rPr lang="en-GB" sz="1000" b="1" dirty="0"/>
                        <a:t>Literacy:</a:t>
                      </a:r>
                    </a:p>
                    <a:p>
                      <a:r>
                        <a:rPr lang="en-GB" sz="1000" b="0" dirty="0"/>
                        <a:t>Risk assessment, processing instructions, use of technical documentation.  Evaluation.</a:t>
                      </a:r>
                    </a:p>
                    <a:p>
                      <a:r>
                        <a:rPr lang="en-GB" sz="1000" b="1" dirty="0"/>
                        <a:t>Numeracy:</a:t>
                      </a:r>
                    </a:p>
                    <a:p>
                      <a:r>
                        <a:rPr lang="en-GB" sz="1000" b="0" dirty="0"/>
                        <a:t>Checking, estimating, dimensions, marking out.</a:t>
                      </a:r>
                    </a:p>
                    <a:p>
                      <a:r>
                        <a:rPr lang="en-GB" sz="1000" b="1" dirty="0"/>
                        <a:t>Careers:</a:t>
                      </a:r>
                    </a:p>
                    <a:p>
                      <a:r>
                        <a:rPr lang="en-GB" sz="1000" b="0" dirty="0"/>
                        <a:t>Problem solving, hand skills, communication skills.</a:t>
                      </a:r>
                    </a:p>
                    <a:p>
                      <a:r>
                        <a:rPr lang="en-GB" sz="1000" b="1" dirty="0"/>
                        <a:t>Cultural Capital:</a:t>
                      </a:r>
                    </a:p>
                    <a:p>
                      <a:r>
                        <a:rPr lang="en-GB" sz="1000" b="0" dirty="0"/>
                        <a:t>Manufacturing skills, communication, production.</a:t>
                      </a:r>
                    </a:p>
                    <a:p>
                      <a:endParaRPr lang="en-GB" sz="1000" b="0" dirty="0"/>
                    </a:p>
                    <a:p>
                      <a:endParaRPr lang="en-GB" sz="1000" b="0" dirty="0"/>
                    </a:p>
                    <a:p>
                      <a:endParaRPr lang="en-GB" sz="1000" b="0" dirty="0"/>
                    </a:p>
                    <a:p>
                      <a:endParaRPr lang="en-GB" sz="1000" b="0" dirty="0"/>
                    </a:p>
                  </a:txBody>
                  <a:tcPr/>
                </a:tc>
                <a:extLst>
                  <a:ext uri="{0D108BD9-81ED-4DB2-BD59-A6C34878D82A}">
                    <a16:rowId xmlns:a16="http://schemas.microsoft.com/office/drawing/2014/main" val="2693566867"/>
                  </a:ext>
                </a:extLst>
              </a:tr>
            </a:tbl>
          </a:graphicData>
        </a:graphic>
      </p:graphicFrame>
      <p:graphicFrame>
        <p:nvGraphicFramePr>
          <p:cNvPr id="12" name="Table 11">
            <a:extLst>
              <a:ext uri="{FF2B5EF4-FFF2-40B4-BE49-F238E27FC236}">
                <a16:creationId xmlns:a16="http://schemas.microsoft.com/office/drawing/2014/main" id="{AACBA022-0086-4542-A270-20470701F3CA}"/>
              </a:ext>
            </a:extLst>
          </p:cNvPr>
          <p:cNvGraphicFramePr>
            <a:graphicFrameLocks noGrp="1"/>
          </p:cNvGraphicFramePr>
          <p:nvPr>
            <p:extLst/>
          </p:nvPr>
        </p:nvGraphicFramePr>
        <p:xfrm>
          <a:off x="104134" y="153099"/>
          <a:ext cx="4818126" cy="1981200"/>
        </p:xfrm>
        <a:graphic>
          <a:graphicData uri="http://schemas.openxmlformats.org/drawingml/2006/table">
            <a:tbl>
              <a:tblPr firstRow="1" bandRow="1">
                <a:tableStyleId>{5940675A-B579-460E-94D1-54222C63F5DA}</a:tableStyleId>
              </a:tblPr>
              <a:tblGrid>
                <a:gridCol w="703771">
                  <a:extLst>
                    <a:ext uri="{9D8B030D-6E8A-4147-A177-3AD203B41FA5}">
                      <a16:colId xmlns:a16="http://schemas.microsoft.com/office/drawing/2014/main" val="20000"/>
                    </a:ext>
                  </a:extLst>
                </a:gridCol>
                <a:gridCol w="1948905">
                  <a:extLst>
                    <a:ext uri="{9D8B030D-6E8A-4147-A177-3AD203B41FA5}">
                      <a16:colId xmlns:a16="http://schemas.microsoft.com/office/drawing/2014/main" val="20001"/>
                    </a:ext>
                  </a:extLst>
                </a:gridCol>
                <a:gridCol w="2165450">
                  <a:extLst>
                    <a:ext uri="{9D8B030D-6E8A-4147-A177-3AD203B41FA5}">
                      <a16:colId xmlns:a16="http://schemas.microsoft.com/office/drawing/2014/main" val="20002"/>
                    </a:ext>
                  </a:extLst>
                </a:gridCol>
              </a:tblGrid>
              <a:tr h="0">
                <a:tc>
                  <a:txBody>
                    <a:bodyPr/>
                    <a:lstStyle/>
                    <a:p>
                      <a:r>
                        <a:rPr lang="en-GB" dirty="0"/>
                        <a:t>Cycle</a:t>
                      </a:r>
                    </a:p>
                  </a:txBody>
                  <a:tcPr>
                    <a:solidFill>
                      <a:schemeClr val="bg1">
                        <a:lumMod val="85000"/>
                      </a:schemeClr>
                    </a:solidFill>
                  </a:tcPr>
                </a:tc>
                <a:tc>
                  <a:txBody>
                    <a:bodyPr/>
                    <a:lstStyle/>
                    <a:p>
                      <a:r>
                        <a:rPr lang="en-GB" dirty="0"/>
                        <a:t>Content</a:t>
                      </a:r>
                    </a:p>
                  </a:txBody>
                  <a:tcPr>
                    <a:solidFill>
                      <a:schemeClr val="bg1">
                        <a:lumMod val="85000"/>
                      </a:schemeClr>
                    </a:solidFill>
                  </a:tcPr>
                </a:tc>
                <a:tc>
                  <a:txBody>
                    <a:bodyPr/>
                    <a:lstStyle/>
                    <a:p>
                      <a:r>
                        <a:rPr lang="en-GB" dirty="0"/>
                        <a:t>Skills</a:t>
                      </a:r>
                    </a:p>
                  </a:txBody>
                  <a:tcPr>
                    <a:solidFill>
                      <a:schemeClr val="bg1">
                        <a:lumMod val="85000"/>
                      </a:schemeClr>
                    </a:solidFill>
                  </a:tcPr>
                </a:tc>
                <a:extLst>
                  <a:ext uri="{0D108BD9-81ED-4DB2-BD59-A6C34878D82A}">
                    <a16:rowId xmlns:a16="http://schemas.microsoft.com/office/drawing/2014/main" val="10000"/>
                  </a:ext>
                </a:extLst>
              </a:tr>
              <a:tr h="1038684">
                <a:tc>
                  <a:txBody>
                    <a:bodyPr/>
                    <a:lstStyle/>
                    <a:p>
                      <a:r>
                        <a:rPr lang="en-US" sz="1600" dirty="0"/>
                        <a:t>3</a:t>
                      </a:r>
                      <a:endParaRPr lang="en-GB" sz="1600" dirty="0"/>
                    </a:p>
                  </a:txBody>
                  <a:tcPr>
                    <a:solidFill>
                      <a:schemeClr val="bg1">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baseline="0" dirty="0">
                          <a:latin typeface="+mj-lt"/>
                        </a:rPr>
                        <a:t>Inputs/Processes/Outputs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baseline="0" dirty="0">
                          <a:latin typeface="+mj-lt"/>
                        </a:rPr>
                        <a:t>Components and their Uses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baseline="0" dirty="0">
                          <a:latin typeface="+mj-lt"/>
                        </a:rPr>
                        <a:t>Soldering Safety</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baseline="0" dirty="0">
                          <a:latin typeface="+mj-lt"/>
                        </a:rPr>
                        <a:t>Circuit Manufacture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baseline="0" dirty="0">
                          <a:latin typeface="+mj-lt"/>
                        </a:rPr>
                        <a:t>Energy Sources/Renewable Energy</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baseline="0" dirty="0">
                          <a:latin typeface="+mj-lt"/>
                        </a:rPr>
                        <a:t>Testing and Evaluation</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baseline="0" dirty="0">
                          <a:latin typeface="+mj-lt"/>
                        </a:rPr>
                        <a:t>D</a:t>
                      </a:r>
                      <a:r>
                        <a:rPr lang="en-GB" sz="1000" b="0" i="0" baseline="0" dirty="0">
                          <a:latin typeface="+mj-lt"/>
                        </a:rPr>
                        <a:t>esign Improvement and Development/User Surveys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baseline="0" dirty="0">
                          <a:latin typeface="+mj-lt"/>
                        </a:rPr>
                        <a:t>E</a:t>
                      </a:r>
                      <a:r>
                        <a:rPr lang="en-GB" sz="1000" b="0" i="0" baseline="0" dirty="0">
                          <a:latin typeface="+mj-lt"/>
                        </a:rPr>
                        <a:t>nd of Year Test</a:t>
                      </a:r>
                      <a:endParaRPr lang="en-GB" sz="1000" b="0" i="0" u="sng" dirty="0">
                        <a:latin typeface="+mj-lt"/>
                      </a:endParaRPr>
                    </a:p>
                  </a:txBody>
                  <a:tcPr/>
                </a:tc>
                <a:tc>
                  <a:txBody>
                    <a:bodyPr/>
                    <a:lstStyle/>
                    <a:p>
                      <a:pPr marL="285750" indent="-285750">
                        <a:buFont typeface="Arial" pitchFamily="34" charset="0"/>
                        <a:buChar char="•"/>
                      </a:pPr>
                      <a:r>
                        <a:rPr lang="en-GB" sz="1000" dirty="0"/>
                        <a:t>Understanding Electronic Components/Soldering</a:t>
                      </a:r>
                    </a:p>
                    <a:p>
                      <a:pPr marL="285750" indent="-285750">
                        <a:buFont typeface="Arial" pitchFamily="34" charset="0"/>
                        <a:buChar char="•"/>
                      </a:pPr>
                      <a:r>
                        <a:rPr lang="en-GB" sz="1000" dirty="0"/>
                        <a:t>Understanding Energy Sources and Renewable Energy</a:t>
                      </a:r>
                    </a:p>
                    <a:p>
                      <a:pPr marL="285750" indent="-285750">
                        <a:buFont typeface="Arial" pitchFamily="34" charset="0"/>
                        <a:buChar char="•"/>
                      </a:pPr>
                      <a:r>
                        <a:rPr lang="en-GB" sz="1000" dirty="0"/>
                        <a:t>Testing and</a:t>
                      </a:r>
                      <a:r>
                        <a:rPr lang="en-GB" sz="1000" baseline="0" dirty="0"/>
                        <a:t> correcting issues</a:t>
                      </a:r>
                    </a:p>
                    <a:p>
                      <a:pPr marL="285750" indent="-285750">
                        <a:buFont typeface="Arial" pitchFamily="34" charset="0"/>
                        <a:buChar char="•"/>
                      </a:pPr>
                      <a:r>
                        <a:rPr lang="en-GB" sz="1000" dirty="0"/>
                        <a:t>Analysing and evaluating</a:t>
                      </a:r>
                      <a:r>
                        <a:rPr lang="en-GB" sz="1000" baseline="0" dirty="0"/>
                        <a:t> to improve.</a:t>
                      </a:r>
                    </a:p>
                    <a:p>
                      <a:pPr marL="285750" indent="-285750">
                        <a:buFont typeface="Arial" pitchFamily="34" charset="0"/>
                        <a:buChar char="•"/>
                      </a:pPr>
                      <a:r>
                        <a:rPr lang="en-GB" sz="1000" baseline="0" dirty="0"/>
                        <a:t>Responsible design decisions/User surveys</a:t>
                      </a:r>
                    </a:p>
                    <a:p>
                      <a:pPr marL="285750" indent="-285750">
                        <a:buFont typeface="Arial" pitchFamily="34" charset="0"/>
                        <a:buChar char="•"/>
                      </a:pPr>
                      <a:r>
                        <a:rPr lang="en-GB" sz="1000" baseline="0" dirty="0"/>
                        <a:t>Retention of key knowledge</a:t>
                      </a:r>
                      <a:endParaRPr lang="en-GB" sz="1000" dirty="0"/>
                    </a:p>
                  </a:txBody>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031E6729-8F6A-4BD3-9216-7EBFCE27412C}"/>
              </a:ext>
            </a:extLst>
          </p:cNvPr>
          <p:cNvGraphicFramePr>
            <a:graphicFrameLocks noGrp="1"/>
          </p:cNvGraphicFramePr>
          <p:nvPr>
            <p:extLst/>
          </p:nvPr>
        </p:nvGraphicFramePr>
        <p:xfrm>
          <a:off x="10683735" y="782285"/>
          <a:ext cx="1400378" cy="5849656"/>
        </p:xfrm>
        <a:graphic>
          <a:graphicData uri="http://schemas.openxmlformats.org/drawingml/2006/table">
            <a:tbl>
              <a:tblPr firstRow="1" bandRow="1">
                <a:tableStyleId>{5940675A-B579-460E-94D1-54222C63F5DA}</a:tableStyleId>
              </a:tblPr>
              <a:tblGrid>
                <a:gridCol w="1400378">
                  <a:extLst>
                    <a:ext uri="{9D8B030D-6E8A-4147-A177-3AD203B41FA5}">
                      <a16:colId xmlns:a16="http://schemas.microsoft.com/office/drawing/2014/main" val="1686071732"/>
                    </a:ext>
                  </a:extLst>
                </a:gridCol>
              </a:tblGrid>
              <a:tr h="477396">
                <a:tc>
                  <a:txBody>
                    <a:bodyPr/>
                    <a:lstStyle/>
                    <a:p>
                      <a:pPr algn="ctr"/>
                      <a:r>
                        <a:rPr lang="en-GB" sz="1600" b="1" dirty="0"/>
                        <a:t>Key words</a:t>
                      </a:r>
                    </a:p>
                  </a:txBody>
                  <a:tcPr>
                    <a:solidFill>
                      <a:schemeClr val="bg1">
                        <a:lumMod val="95000"/>
                      </a:schemeClr>
                    </a:solidFill>
                  </a:tcPr>
                </a:tc>
                <a:extLst>
                  <a:ext uri="{0D108BD9-81ED-4DB2-BD59-A6C34878D82A}">
                    <a16:rowId xmlns:a16="http://schemas.microsoft.com/office/drawing/2014/main" val="548001888"/>
                  </a:ext>
                </a:extLst>
              </a:tr>
              <a:tr h="5372260">
                <a:tc>
                  <a:txBody>
                    <a:bodyPr/>
                    <a:lstStyle/>
                    <a:p>
                      <a:r>
                        <a:rPr lang="en-GB" sz="1000" b="1" u="sng" dirty="0"/>
                        <a:t>Soldering Iron</a:t>
                      </a:r>
                      <a:r>
                        <a:rPr lang="en-GB" sz="1000" b="0" u="none" dirty="0"/>
                        <a:t> – A tool used to join electronic components to a circuit board.</a:t>
                      </a:r>
                      <a:endParaRPr lang="en-GB" sz="1000" b="1" u="sng" dirty="0"/>
                    </a:p>
                    <a:p>
                      <a:r>
                        <a:rPr lang="en-GB" sz="1000" b="1" u="sng" dirty="0"/>
                        <a:t>Solder</a:t>
                      </a:r>
                      <a:r>
                        <a:rPr lang="en-GB" sz="1000" b="0" u="none" dirty="0"/>
                        <a:t> – A material used to connect components together.</a:t>
                      </a:r>
                      <a:endParaRPr lang="en-GB" sz="1000" b="1" u="sng" dirty="0"/>
                    </a:p>
                    <a:p>
                      <a:r>
                        <a:rPr lang="en-GB" sz="1000" b="1" u="sng" dirty="0"/>
                        <a:t>Components</a:t>
                      </a:r>
                    </a:p>
                    <a:p>
                      <a:r>
                        <a:rPr lang="en-GB" sz="1000" dirty="0"/>
                        <a:t>(LED, resistor, battery, LDR, lamp) </a:t>
                      </a:r>
                    </a:p>
                    <a:p>
                      <a:r>
                        <a:rPr lang="en-GB" sz="1000" b="1" u="sng" dirty="0"/>
                        <a:t>Renewable Energy</a:t>
                      </a:r>
                      <a:r>
                        <a:rPr lang="en-GB" sz="1000" b="0" u="none" dirty="0"/>
                        <a:t> – Energy that is produced and will not run out.</a:t>
                      </a:r>
                      <a:endParaRPr lang="en-GB" sz="1000" b="1" u="sng" dirty="0"/>
                    </a:p>
                    <a:p>
                      <a:r>
                        <a:rPr lang="en-GB" sz="1000" b="1" u="sng" dirty="0"/>
                        <a:t>Testing</a:t>
                      </a:r>
                      <a:r>
                        <a:rPr lang="en-GB" sz="1000" dirty="0"/>
                        <a:t> – To test an item after it has been made.</a:t>
                      </a:r>
                    </a:p>
                    <a:p>
                      <a:r>
                        <a:rPr lang="en-GB" sz="1000" b="1" u="sng" dirty="0"/>
                        <a:t>Evaluating</a:t>
                      </a:r>
                      <a:r>
                        <a:rPr lang="en-GB" sz="1000" dirty="0"/>
                        <a:t> – To give positives, negatives and a summary about a product.</a:t>
                      </a:r>
                    </a:p>
                    <a:p>
                      <a:r>
                        <a:rPr lang="en-GB" sz="1000" b="1" u="sng" dirty="0"/>
                        <a:t>3</a:t>
                      </a:r>
                      <a:r>
                        <a:rPr lang="en-GB" sz="1000" b="1" u="sng" baseline="30000" dirty="0"/>
                        <a:t>rd</a:t>
                      </a:r>
                      <a:r>
                        <a:rPr lang="en-GB" sz="1000" b="1" u="sng" dirty="0"/>
                        <a:t> Party Feedback</a:t>
                      </a:r>
                      <a:r>
                        <a:rPr lang="en-GB" sz="1000" dirty="0"/>
                        <a:t> – To ask another person to give an opinion about a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CAD</a:t>
                      </a:r>
                      <a:r>
                        <a:rPr lang="en-US" sz="1000" b="0" u="none" dirty="0"/>
                        <a:t> – Computer Aided Design. Using a computer to help you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effectLst/>
                        </a:rPr>
                        <a:t>CAM</a:t>
                      </a:r>
                      <a:r>
                        <a:rPr lang="en-US" sz="1000" b="0" u="none" dirty="0">
                          <a:effectLst/>
                        </a:rPr>
                        <a:t> – Computer Aided Manufacture. Using a machine to help you make a product.</a:t>
                      </a:r>
                    </a:p>
                  </a:txBody>
                  <a:tcPr/>
                </a:tc>
                <a:extLst>
                  <a:ext uri="{0D108BD9-81ED-4DB2-BD59-A6C34878D82A}">
                    <a16:rowId xmlns:a16="http://schemas.microsoft.com/office/drawing/2014/main" val="2693566867"/>
                  </a:ext>
                </a:extLst>
              </a:tr>
            </a:tbl>
          </a:graphicData>
        </a:graphic>
      </p:graphicFrame>
      <p:graphicFrame>
        <p:nvGraphicFramePr>
          <p:cNvPr id="17" name="Table 16">
            <a:extLst>
              <a:ext uri="{FF2B5EF4-FFF2-40B4-BE49-F238E27FC236}">
                <a16:creationId xmlns:a16="http://schemas.microsoft.com/office/drawing/2014/main" id="{F3A87828-AFDE-428F-A141-7BBF7A48614D}"/>
              </a:ext>
            </a:extLst>
          </p:cNvPr>
          <p:cNvGraphicFramePr>
            <a:graphicFrameLocks noGrp="1"/>
          </p:cNvGraphicFramePr>
          <p:nvPr>
            <p:extLst/>
          </p:nvPr>
        </p:nvGraphicFramePr>
        <p:xfrm>
          <a:off x="112372" y="2865489"/>
          <a:ext cx="4818126" cy="3766452"/>
        </p:xfrm>
        <a:graphic>
          <a:graphicData uri="http://schemas.openxmlformats.org/drawingml/2006/table">
            <a:tbl>
              <a:tblPr firstRow="1" bandRow="1">
                <a:tableStyleId>{5940675A-B579-460E-94D1-54222C63F5DA}</a:tableStyleId>
              </a:tblPr>
              <a:tblGrid>
                <a:gridCol w="4818126">
                  <a:extLst>
                    <a:ext uri="{9D8B030D-6E8A-4147-A177-3AD203B41FA5}">
                      <a16:colId xmlns:a16="http://schemas.microsoft.com/office/drawing/2014/main" val="1686071732"/>
                    </a:ext>
                  </a:extLst>
                </a:gridCol>
              </a:tblGrid>
              <a:tr h="428729">
                <a:tc>
                  <a:txBody>
                    <a:bodyPr/>
                    <a:lstStyle/>
                    <a:p>
                      <a:pPr algn="ctr"/>
                      <a:r>
                        <a:rPr lang="en-GB" b="1" dirty="0"/>
                        <a:t>Key knowledge</a:t>
                      </a:r>
                    </a:p>
                  </a:txBody>
                  <a:tcPr>
                    <a:solidFill>
                      <a:schemeClr val="bg1">
                        <a:lumMod val="95000"/>
                      </a:schemeClr>
                    </a:solidFill>
                  </a:tcPr>
                </a:tc>
                <a:extLst>
                  <a:ext uri="{0D108BD9-81ED-4DB2-BD59-A6C34878D82A}">
                    <a16:rowId xmlns:a16="http://schemas.microsoft.com/office/drawing/2014/main" val="548001888"/>
                  </a:ext>
                </a:extLst>
              </a:tr>
              <a:tr h="3337723">
                <a:tc>
                  <a:txBody>
                    <a:bodyPr/>
                    <a:lstStyle/>
                    <a:p>
                      <a:endParaRPr lang="en-GB" dirty="0"/>
                    </a:p>
                  </a:txBody>
                  <a:tcPr/>
                </a:tc>
                <a:extLst>
                  <a:ext uri="{0D108BD9-81ED-4DB2-BD59-A6C34878D82A}">
                    <a16:rowId xmlns:a16="http://schemas.microsoft.com/office/drawing/2014/main" val="2693566867"/>
                  </a:ext>
                </a:extLst>
              </a:tr>
            </a:tbl>
          </a:graphicData>
        </a:graphic>
      </p:graphicFrame>
      <p:pic>
        <p:nvPicPr>
          <p:cNvPr id="18" name="Picture 17">
            <a:extLst>
              <a:ext uri="{FF2B5EF4-FFF2-40B4-BE49-F238E27FC236}">
                <a16:creationId xmlns:a16="http://schemas.microsoft.com/office/drawing/2014/main" id="{51730A02-0DE0-4928-A066-3EA7C4E62E7F}"/>
              </a:ext>
            </a:extLst>
          </p:cNvPr>
          <p:cNvPicPr>
            <a:picLocks noChangeAspect="1"/>
          </p:cNvPicPr>
          <p:nvPr/>
        </p:nvPicPr>
        <p:blipFill rotWithShape="1">
          <a:blip r:embed="rId2"/>
          <a:srcRect l="32151" t="15905" r="29000" b="19209"/>
          <a:stretch/>
        </p:blipFill>
        <p:spPr>
          <a:xfrm>
            <a:off x="192092" y="3548836"/>
            <a:ext cx="3092719" cy="2904136"/>
          </a:xfrm>
          <a:prstGeom prst="rect">
            <a:avLst/>
          </a:prstGeom>
        </p:spPr>
      </p:pic>
      <p:pic>
        <p:nvPicPr>
          <p:cNvPr id="19" name="Picture 18">
            <a:extLst>
              <a:ext uri="{FF2B5EF4-FFF2-40B4-BE49-F238E27FC236}">
                <a16:creationId xmlns:a16="http://schemas.microsoft.com/office/drawing/2014/main" id="{EE83E88D-8C08-44E1-A8B5-D1BF242624FE}"/>
              </a:ext>
            </a:extLst>
          </p:cNvPr>
          <p:cNvPicPr>
            <a:picLocks noChangeAspect="1"/>
          </p:cNvPicPr>
          <p:nvPr/>
        </p:nvPicPr>
        <p:blipFill rotWithShape="1">
          <a:blip r:embed="rId3"/>
          <a:srcRect l="35696" t="10913" r="40550" b="2379"/>
          <a:stretch/>
        </p:blipFill>
        <p:spPr>
          <a:xfrm>
            <a:off x="3394142" y="3424120"/>
            <a:ext cx="1450866" cy="3140064"/>
          </a:xfrm>
          <a:prstGeom prst="rect">
            <a:avLst/>
          </a:prstGeom>
        </p:spPr>
      </p:pic>
      <p:graphicFrame>
        <p:nvGraphicFramePr>
          <p:cNvPr id="31" name="Table 30">
            <a:extLst>
              <a:ext uri="{FF2B5EF4-FFF2-40B4-BE49-F238E27FC236}">
                <a16:creationId xmlns:a16="http://schemas.microsoft.com/office/drawing/2014/main" id="{96F67BA3-BE0F-44A7-BBCC-D3708EC0AD40}"/>
              </a:ext>
            </a:extLst>
          </p:cNvPr>
          <p:cNvGraphicFramePr>
            <a:graphicFrameLocks noGrp="1"/>
          </p:cNvGraphicFramePr>
          <p:nvPr>
            <p:extLst/>
          </p:nvPr>
        </p:nvGraphicFramePr>
        <p:xfrm>
          <a:off x="5064618" y="788391"/>
          <a:ext cx="4171777" cy="5848688"/>
        </p:xfrm>
        <a:graphic>
          <a:graphicData uri="http://schemas.openxmlformats.org/drawingml/2006/table">
            <a:tbl>
              <a:tblPr firstRow="1" bandRow="1">
                <a:tableStyleId>{5940675A-B579-460E-94D1-54222C63F5DA}</a:tableStyleId>
              </a:tblPr>
              <a:tblGrid>
                <a:gridCol w="2909801">
                  <a:extLst>
                    <a:ext uri="{9D8B030D-6E8A-4147-A177-3AD203B41FA5}">
                      <a16:colId xmlns:a16="http://schemas.microsoft.com/office/drawing/2014/main" val="1686071732"/>
                    </a:ext>
                  </a:extLst>
                </a:gridCol>
                <a:gridCol w="1261976">
                  <a:extLst>
                    <a:ext uri="{9D8B030D-6E8A-4147-A177-3AD203B41FA5}">
                      <a16:colId xmlns:a16="http://schemas.microsoft.com/office/drawing/2014/main" val="3847786243"/>
                    </a:ext>
                  </a:extLst>
                </a:gridCol>
              </a:tblGrid>
              <a:tr h="360327">
                <a:tc gridSpan="2">
                  <a:txBody>
                    <a:bodyPr/>
                    <a:lstStyle/>
                    <a:p>
                      <a:pPr algn="ctr"/>
                      <a:r>
                        <a:rPr lang="en-GB" b="1" dirty="0"/>
                        <a:t>Key skills</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548001888"/>
                  </a:ext>
                </a:extLst>
              </a:tr>
              <a:tr h="990899">
                <a:tc>
                  <a:txBody>
                    <a:bodyPr/>
                    <a:lstStyle/>
                    <a:p>
                      <a:r>
                        <a:rPr lang="en-GB" sz="1000" b="1" dirty="0"/>
                        <a:t>Testing and Evaluating: </a:t>
                      </a:r>
                      <a:r>
                        <a:rPr lang="en-GB" sz="1000" b="0" dirty="0"/>
                        <a:t>By comparing your finished product with the specification and also by asking for 3</a:t>
                      </a:r>
                      <a:r>
                        <a:rPr lang="en-GB" sz="1000" b="0" baseline="30000" dirty="0"/>
                        <a:t>rd</a:t>
                      </a:r>
                      <a:r>
                        <a:rPr lang="en-GB" sz="1000" b="0" dirty="0"/>
                        <a:t> party feedback, you can identify strengths and weaknesses with the design and manufacture of the item.  You can use this information to suggest ways it could be improved or developed in the future.</a:t>
                      </a:r>
                    </a:p>
                  </a:txBody>
                  <a:tcPr/>
                </a:tc>
                <a:tc>
                  <a:txBody>
                    <a:bodyPr/>
                    <a:lstStyle/>
                    <a:p>
                      <a:endParaRPr lang="en-GB" dirty="0"/>
                    </a:p>
                  </a:txBody>
                  <a:tcPr/>
                </a:tc>
                <a:extLst>
                  <a:ext uri="{0D108BD9-81ED-4DB2-BD59-A6C34878D82A}">
                    <a16:rowId xmlns:a16="http://schemas.microsoft.com/office/drawing/2014/main" val="2693566867"/>
                  </a:ext>
                </a:extLst>
              </a:tr>
              <a:tr h="990899">
                <a:tc>
                  <a:txBody>
                    <a:bodyPr/>
                    <a:lstStyle/>
                    <a:p>
                      <a:r>
                        <a:rPr lang="en-GB" sz="1000" b="1" dirty="0"/>
                        <a:t>User Survey: </a:t>
                      </a:r>
                      <a:r>
                        <a:rPr lang="en-GB" sz="1000" dirty="0"/>
                        <a:t>User surveys are used to find out whether your product is successful. It can help you find weaknesses and fix them before you mass produce your product. A user survey could include closed and open ended questions which allow you to analyse the answers and make improvements.</a:t>
                      </a:r>
                    </a:p>
                  </a:txBody>
                  <a:tcPr/>
                </a:tc>
                <a:tc>
                  <a:txBody>
                    <a:bodyPr/>
                    <a:lstStyle/>
                    <a:p>
                      <a:endParaRPr lang="en-GB" dirty="0"/>
                    </a:p>
                  </a:txBody>
                  <a:tcPr/>
                </a:tc>
                <a:extLst>
                  <a:ext uri="{0D108BD9-81ED-4DB2-BD59-A6C34878D82A}">
                    <a16:rowId xmlns:a16="http://schemas.microsoft.com/office/drawing/2014/main" val="3977873835"/>
                  </a:ext>
                </a:extLst>
              </a:tr>
              <a:tr h="1501362">
                <a:tc>
                  <a: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000" b="1" dirty="0"/>
                        <a:t>Systems: </a:t>
                      </a:r>
                      <a:r>
                        <a:rPr lang="en-GB" sz="1000" dirty="0"/>
                        <a:t>All systems have an </a:t>
                      </a:r>
                      <a:r>
                        <a:rPr lang="en-GB" sz="1000" b="1" dirty="0"/>
                        <a:t>INPUT</a:t>
                      </a:r>
                      <a:r>
                        <a:rPr lang="en-GB" sz="1000" dirty="0"/>
                        <a:t>, </a:t>
                      </a:r>
                      <a:r>
                        <a:rPr lang="en-GB" sz="1000" b="1" dirty="0"/>
                        <a:t>PROCESS </a:t>
                      </a:r>
                      <a:r>
                        <a:rPr lang="en-GB" sz="1000" dirty="0"/>
                        <a:t>and</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000" b="0" dirty="0">
                          <a:solidFill>
                            <a:schemeClr val="tx1"/>
                          </a:solidFill>
                        </a:rPr>
                        <a:t>an</a:t>
                      </a:r>
                      <a:r>
                        <a:rPr lang="en-GB" sz="1000" b="1" dirty="0">
                          <a:solidFill>
                            <a:srgbClr val="FF0000"/>
                          </a:solidFill>
                        </a:rPr>
                        <a:t> </a:t>
                      </a:r>
                      <a:r>
                        <a:rPr lang="en-GB" sz="900" b="1" dirty="0"/>
                        <a:t>OUTPUT</a:t>
                      </a:r>
                      <a:r>
                        <a:rPr lang="en-GB" sz="900" dirty="0"/>
                        <a:t>. </a:t>
                      </a:r>
                      <a:r>
                        <a:rPr lang="en-GB" sz="1000" dirty="0"/>
                        <a:t>The </a:t>
                      </a:r>
                      <a:r>
                        <a:rPr lang="en-GB" sz="1000" b="1" dirty="0"/>
                        <a:t>INPUT</a:t>
                      </a:r>
                      <a:r>
                        <a:rPr lang="en-GB" sz="1000" dirty="0"/>
                        <a:t> is the component that makes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000" dirty="0"/>
                        <a:t>the circuit work. E.g. A switch is used to turn a circuit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000" dirty="0"/>
                        <a:t>on, this is an input. The </a:t>
                      </a:r>
                      <a:r>
                        <a:rPr lang="en-GB" sz="1000" b="1" dirty="0"/>
                        <a:t>PROCESS </a:t>
                      </a:r>
                      <a:r>
                        <a:rPr lang="en-GB" sz="1000" dirty="0"/>
                        <a:t>is the part that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000" dirty="0"/>
                        <a:t>reacts to the input and the </a:t>
                      </a:r>
                      <a:r>
                        <a:rPr lang="en-GB" sz="1000" b="1" dirty="0"/>
                        <a:t>OUTPUT </a:t>
                      </a:r>
                      <a:r>
                        <a:rPr lang="en-GB" sz="1000" dirty="0"/>
                        <a:t>is a component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000" dirty="0"/>
                        <a:t>that can change electrical energy into light or sound</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000" dirty="0"/>
                        <a:t>etc. Testing each system separately often makes it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sz="1000" dirty="0"/>
                        <a:t>easier to fault find circuits.</a:t>
                      </a:r>
                    </a:p>
                  </a:txBody>
                  <a:tcPr/>
                </a:tc>
                <a:tc>
                  <a:txBody>
                    <a:bodyPr/>
                    <a:lstStyle/>
                    <a:p>
                      <a:endParaRPr lang="en-GB" dirty="0"/>
                    </a:p>
                  </a:txBody>
                  <a:tcPr/>
                </a:tc>
                <a:extLst>
                  <a:ext uri="{0D108BD9-81ED-4DB2-BD59-A6C34878D82A}">
                    <a16:rowId xmlns:a16="http://schemas.microsoft.com/office/drawing/2014/main" val="3822505416"/>
                  </a:ext>
                </a:extLst>
              </a:tr>
              <a:tr h="990899">
                <a:tc>
                  <a:txBody>
                    <a:bodyPr/>
                    <a:lstStyle/>
                    <a:p>
                      <a:pPr>
                        <a:defRPr/>
                      </a:pPr>
                      <a:r>
                        <a:rPr lang="en-US" sz="1000" b="1" dirty="0"/>
                        <a:t>Energy Sources: </a:t>
                      </a:r>
                      <a:r>
                        <a:rPr lang="en-US" sz="1000" dirty="0"/>
                        <a:t>Energy is present in all materials. These materials can be burnt to release the energy as heat. The heat is used to boil water to create steam.  This steam then turns a turbine, this turbine powers a generator. A generator can change  kinetic energy into electrical energy.</a:t>
                      </a:r>
                    </a:p>
                  </a:txBody>
                  <a:tcPr/>
                </a:tc>
                <a:tc>
                  <a:txBody>
                    <a:bodyPr/>
                    <a:lstStyle/>
                    <a:p>
                      <a:endParaRPr lang="en-GB" dirty="0"/>
                    </a:p>
                  </a:txBody>
                  <a:tcPr/>
                </a:tc>
                <a:extLst>
                  <a:ext uri="{0D108BD9-81ED-4DB2-BD59-A6C34878D82A}">
                    <a16:rowId xmlns:a16="http://schemas.microsoft.com/office/drawing/2014/main" val="256345807"/>
                  </a:ext>
                </a:extLst>
              </a:tr>
              <a:tr h="941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Soldering:</a:t>
                      </a:r>
                      <a:r>
                        <a:rPr lang="en-GB" sz="1000" b="0" dirty="0"/>
                        <a:t> This is the method that is used to manufacture the circuit for </a:t>
                      </a:r>
                      <a:r>
                        <a:rPr lang="en-GB" sz="1000" b="0" i="0" dirty="0">
                          <a:solidFill>
                            <a:schemeClr val="tx1"/>
                          </a:solidFill>
                        </a:rPr>
                        <a:t>your jitterbug. </a:t>
                      </a:r>
                      <a:r>
                        <a:rPr lang="en-GB" sz="1000" b="0" dirty="0"/>
                        <a:t>It involves using a soldering iron and electronic components to manufacture a circuit. The soldering iron is heated and solder is applied to components to join them.</a:t>
                      </a:r>
                      <a:endParaRPr lang="en-US" sz="1000" dirty="0"/>
                    </a:p>
                  </a:txBody>
                  <a:tcPr/>
                </a:tc>
                <a:tc>
                  <a:txBody>
                    <a:bodyPr/>
                    <a:lstStyle/>
                    <a:p>
                      <a:endParaRPr lang="en-GB" dirty="0"/>
                    </a:p>
                  </a:txBody>
                  <a:tcPr/>
                </a:tc>
                <a:extLst>
                  <a:ext uri="{0D108BD9-81ED-4DB2-BD59-A6C34878D82A}">
                    <a16:rowId xmlns:a16="http://schemas.microsoft.com/office/drawing/2014/main" val="3460020720"/>
                  </a:ext>
                </a:extLst>
              </a:tr>
            </a:tbl>
          </a:graphicData>
        </a:graphic>
      </p:graphicFrame>
      <p:pic>
        <p:nvPicPr>
          <p:cNvPr id="32" name="Picture 31">
            <a:extLst>
              <a:ext uri="{FF2B5EF4-FFF2-40B4-BE49-F238E27FC236}">
                <a16:creationId xmlns:a16="http://schemas.microsoft.com/office/drawing/2014/main" id="{8B58C8D6-C097-4148-8926-7253BCCB2433}"/>
              </a:ext>
            </a:extLst>
          </p:cNvPr>
          <p:cNvPicPr>
            <a:picLocks noChangeAspect="1"/>
          </p:cNvPicPr>
          <p:nvPr/>
        </p:nvPicPr>
        <p:blipFill>
          <a:blip r:embed="rId4"/>
          <a:stretch>
            <a:fillRect/>
          </a:stretch>
        </p:blipFill>
        <p:spPr>
          <a:xfrm>
            <a:off x="8038213" y="1324976"/>
            <a:ext cx="1116419" cy="668907"/>
          </a:xfrm>
          <a:prstGeom prst="rect">
            <a:avLst/>
          </a:prstGeom>
        </p:spPr>
      </p:pic>
      <p:pic>
        <p:nvPicPr>
          <p:cNvPr id="33" name="Picture 32">
            <a:extLst>
              <a:ext uri="{FF2B5EF4-FFF2-40B4-BE49-F238E27FC236}">
                <a16:creationId xmlns:a16="http://schemas.microsoft.com/office/drawing/2014/main" id="{82BB7C39-50E8-4117-8D3F-722A8EC7769E}"/>
              </a:ext>
            </a:extLst>
          </p:cNvPr>
          <p:cNvPicPr>
            <a:picLocks noChangeAspect="1"/>
          </p:cNvPicPr>
          <p:nvPr/>
        </p:nvPicPr>
        <p:blipFill rotWithShape="1">
          <a:blip r:embed="rId5"/>
          <a:srcRect l="11151" t="30476" r="55250" b="54752"/>
          <a:stretch/>
        </p:blipFill>
        <p:spPr>
          <a:xfrm>
            <a:off x="8027579" y="2486051"/>
            <a:ext cx="1169585" cy="289100"/>
          </a:xfrm>
          <a:prstGeom prst="rect">
            <a:avLst/>
          </a:prstGeom>
        </p:spPr>
      </p:pic>
      <p:pic>
        <p:nvPicPr>
          <p:cNvPr id="34" name="Picture 33">
            <a:extLst>
              <a:ext uri="{FF2B5EF4-FFF2-40B4-BE49-F238E27FC236}">
                <a16:creationId xmlns:a16="http://schemas.microsoft.com/office/drawing/2014/main" id="{3F43789E-AC7E-415C-A9C8-F6D8788D0AF9}"/>
              </a:ext>
            </a:extLst>
          </p:cNvPr>
          <p:cNvPicPr>
            <a:picLocks noChangeAspect="1"/>
          </p:cNvPicPr>
          <p:nvPr/>
        </p:nvPicPr>
        <p:blipFill rotWithShape="1">
          <a:blip r:embed="rId6"/>
          <a:srcRect l="23189" t="27980" r="37400" b="59338"/>
          <a:stretch/>
        </p:blipFill>
        <p:spPr>
          <a:xfrm>
            <a:off x="8004233" y="4868372"/>
            <a:ext cx="1192932" cy="215829"/>
          </a:xfrm>
          <a:prstGeom prst="rect">
            <a:avLst/>
          </a:prstGeom>
        </p:spPr>
      </p:pic>
      <p:pic>
        <p:nvPicPr>
          <p:cNvPr id="35" name="Picture 38" descr="http://www.wrh.noaa.gov/hnx/newslet/spring03/symb567clipart.jpg">
            <a:extLst>
              <a:ext uri="{FF2B5EF4-FFF2-40B4-BE49-F238E27FC236}">
                <a16:creationId xmlns:a16="http://schemas.microsoft.com/office/drawing/2014/main" id="{CA82DF21-1362-4CDE-AE46-024042482827}"/>
              </a:ext>
            </a:extLst>
          </p:cNvPr>
          <p:cNvPicPr>
            <a:picLocks noChangeAspect="1" noChangeArrowheads="1"/>
          </p:cNvPicPr>
          <p:nvPr/>
        </p:nvPicPr>
        <p:blipFill>
          <a:blip r:embed="rId7" r:link="rId8" cstate="print">
            <a:clrChange>
              <a:clrFrom>
                <a:srgbClr val="FFFFFF"/>
              </a:clrFrom>
              <a:clrTo>
                <a:srgbClr val="FFFFFF">
                  <a:alpha val="0"/>
                </a:srgbClr>
              </a:clrTo>
            </a:clrChange>
          </a:blip>
          <a:srcRect/>
          <a:stretch>
            <a:fillRect/>
          </a:stretch>
        </p:blipFill>
        <p:spPr bwMode="auto">
          <a:xfrm>
            <a:off x="8664586" y="5172131"/>
            <a:ext cx="277143" cy="259213"/>
          </a:xfrm>
          <a:prstGeom prst="rect">
            <a:avLst/>
          </a:prstGeom>
          <a:noFill/>
          <a:ln w="9525">
            <a:noFill/>
            <a:miter lim="800000"/>
            <a:headEnd/>
            <a:tailEnd/>
          </a:ln>
        </p:spPr>
      </p:pic>
      <p:pic>
        <p:nvPicPr>
          <p:cNvPr id="36" name="Picture 12" descr="http://xprizecars.com/images/Battery_9V.jpg">
            <a:extLst>
              <a:ext uri="{FF2B5EF4-FFF2-40B4-BE49-F238E27FC236}">
                <a16:creationId xmlns:a16="http://schemas.microsoft.com/office/drawing/2014/main" id="{1BFB3B72-9B87-4B68-B6A6-2176BF3E0AB7}"/>
              </a:ext>
            </a:extLst>
          </p:cNvPr>
          <p:cNvPicPr>
            <a:picLocks noChangeAspect="1" noChangeArrowheads="1"/>
          </p:cNvPicPr>
          <p:nvPr/>
        </p:nvPicPr>
        <p:blipFill>
          <a:blip r:embed="rId9" cstate="print"/>
          <a:srcRect/>
          <a:stretch>
            <a:fillRect/>
          </a:stretch>
        </p:blipFill>
        <p:spPr bwMode="auto">
          <a:xfrm rot="762426">
            <a:off x="8315494" y="5184223"/>
            <a:ext cx="231937" cy="213420"/>
          </a:xfrm>
          <a:prstGeom prst="rect">
            <a:avLst/>
          </a:prstGeom>
          <a:noFill/>
          <a:ln w="9525">
            <a:noFill/>
            <a:miter lim="800000"/>
            <a:headEnd/>
            <a:tailEnd/>
          </a:ln>
        </p:spPr>
      </p:pic>
      <p:pic>
        <p:nvPicPr>
          <p:cNvPr id="37" name="Picture 36">
            <a:extLst>
              <a:ext uri="{FF2B5EF4-FFF2-40B4-BE49-F238E27FC236}">
                <a16:creationId xmlns:a16="http://schemas.microsoft.com/office/drawing/2014/main" id="{6A0B62FB-07E2-4E84-A923-4BAA5D65E9FC}"/>
              </a:ext>
            </a:extLst>
          </p:cNvPr>
          <p:cNvPicPr>
            <a:picLocks noChangeAspect="1"/>
          </p:cNvPicPr>
          <p:nvPr/>
        </p:nvPicPr>
        <p:blipFill rotWithShape="1">
          <a:blip r:embed="rId10"/>
          <a:srcRect l="42650" t="29745" r="25516" b="49999"/>
          <a:stretch/>
        </p:blipFill>
        <p:spPr>
          <a:xfrm>
            <a:off x="8006313" y="4025076"/>
            <a:ext cx="1196900" cy="428190"/>
          </a:xfrm>
          <a:prstGeom prst="rect">
            <a:avLst/>
          </a:prstGeom>
        </p:spPr>
      </p:pic>
      <p:pic>
        <p:nvPicPr>
          <p:cNvPr id="38" name="Picture 37">
            <a:extLst>
              <a:ext uri="{FF2B5EF4-FFF2-40B4-BE49-F238E27FC236}">
                <a16:creationId xmlns:a16="http://schemas.microsoft.com/office/drawing/2014/main" id="{EF86691C-155C-4AA0-938E-DCDFFFBBFEB7}"/>
              </a:ext>
            </a:extLst>
          </p:cNvPr>
          <p:cNvPicPr>
            <a:picLocks noChangeAspect="1"/>
          </p:cNvPicPr>
          <p:nvPr/>
        </p:nvPicPr>
        <p:blipFill rotWithShape="1">
          <a:blip r:embed="rId11"/>
          <a:srcRect l="10101" t="29457" r="57899" b="50000"/>
          <a:stretch/>
        </p:blipFill>
        <p:spPr>
          <a:xfrm>
            <a:off x="7982967" y="3404187"/>
            <a:ext cx="1220246" cy="440441"/>
          </a:xfrm>
          <a:prstGeom prst="rect">
            <a:avLst/>
          </a:prstGeom>
        </p:spPr>
      </p:pic>
      <p:pic>
        <p:nvPicPr>
          <p:cNvPr id="39" name="Picture 38">
            <a:extLst>
              <a:ext uri="{FF2B5EF4-FFF2-40B4-BE49-F238E27FC236}">
                <a16:creationId xmlns:a16="http://schemas.microsoft.com/office/drawing/2014/main" id="{46E38B31-3B74-4D45-A41C-A205DD0699C8}"/>
              </a:ext>
            </a:extLst>
          </p:cNvPr>
          <p:cNvPicPr>
            <a:picLocks noChangeAspect="1"/>
          </p:cNvPicPr>
          <p:nvPr/>
        </p:nvPicPr>
        <p:blipFill rotWithShape="1">
          <a:blip r:embed="rId12"/>
          <a:srcRect l="1919" t="3046" r="1967" b="51547"/>
          <a:stretch/>
        </p:blipFill>
        <p:spPr>
          <a:xfrm>
            <a:off x="2801322" y="2267957"/>
            <a:ext cx="2120938" cy="473897"/>
          </a:xfrm>
          <a:prstGeom prst="rect">
            <a:avLst/>
          </a:prstGeom>
          <a:ln w="28575">
            <a:noFill/>
          </a:ln>
        </p:spPr>
      </p:pic>
      <p:pic>
        <p:nvPicPr>
          <p:cNvPr id="40" name="Picture 39">
            <a:extLst>
              <a:ext uri="{FF2B5EF4-FFF2-40B4-BE49-F238E27FC236}">
                <a16:creationId xmlns:a16="http://schemas.microsoft.com/office/drawing/2014/main" id="{C9B15A7F-F4EC-4438-B009-9966BFFDC883}"/>
              </a:ext>
            </a:extLst>
          </p:cNvPr>
          <p:cNvPicPr>
            <a:picLocks noChangeAspect="1"/>
          </p:cNvPicPr>
          <p:nvPr/>
        </p:nvPicPr>
        <p:blipFill>
          <a:blip r:embed="rId13"/>
          <a:stretch>
            <a:fillRect/>
          </a:stretch>
        </p:blipFill>
        <p:spPr>
          <a:xfrm>
            <a:off x="8035500" y="5752906"/>
            <a:ext cx="1151032" cy="825870"/>
          </a:xfrm>
          <a:prstGeom prst="rect">
            <a:avLst/>
          </a:prstGeom>
        </p:spPr>
      </p:pic>
      <p:pic>
        <p:nvPicPr>
          <p:cNvPr id="41" name="Picture 40">
            <a:extLst>
              <a:ext uri="{FF2B5EF4-FFF2-40B4-BE49-F238E27FC236}">
                <a16:creationId xmlns:a16="http://schemas.microsoft.com/office/drawing/2014/main" id="{AC82F033-B3D3-484A-9591-9906B4325DFB}"/>
              </a:ext>
            </a:extLst>
          </p:cNvPr>
          <p:cNvPicPr>
            <a:picLocks noChangeAspect="1"/>
          </p:cNvPicPr>
          <p:nvPr/>
        </p:nvPicPr>
        <p:blipFill>
          <a:blip r:embed="rId14"/>
          <a:stretch>
            <a:fillRect/>
          </a:stretch>
        </p:blipFill>
        <p:spPr>
          <a:xfrm>
            <a:off x="9368120" y="5876584"/>
            <a:ext cx="1184626" cy="629553"/>
          </a:xfrm>
          <a:prstGeom prst="rect">
            <a:avLst/>
          </a:prstGeom>
        </p:spPr>
      </p:pic>
    </p:spTree>
    <p:extLst>
      <p:ext uri="{BB962C8B-B14F-4D97-AF65-F5344CB8AC3E}">
        <p14:creationId xmlns:p14="http://schemas.microsoft.com/office/powerpoint/2010/main" val="2578426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b0ee287-a55c-4359-a7de-f7b30ad6a7c3" xsi:nil="true"/>
    <CloudMigratorVersion xmlns="5b0ee287-a55c-4359-a7de-f7b30ad6a7c3" xsi:nil="true"/>
    <UniqueSourceRef xmlns="5b0ee287-a55c-4359-a7de-f7b30ad6a7c3" xsi:nil="true"/>
    <CloudMigratorOriginId xmlns="5b0ee287-a55c-4359-a7de-f7b30ad6a7c3" xsi:nil="true"/>
    <FileHash xmlns="5b0ee287-a55c-4359-a7de-f7b30ad6a7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B4F2B8125590409871A8B88DF2CB0C" ma:contentTypeVersion="18" ma:contentTypeDescription="Create a new document." ma:contentTypeScope="" ma:versionID="acaa30b792ffd9dd6310f43fcb4b4cf8">
  <xsd:schema xmlns:xsd="http://www.w3.org/2001/XMLSchema" xmlns:xs="http://www.w3.org/2001/XMLSchema" xmlns:p="http://schemas.microsoft.com/office/2006/metadata/properties" xmlns:ns3="5b0ee287-a55c-4359-a7de-f7b30ad6a7c3" xmlns:ns4="d82788fa-9759-4de7-8144-c4b2fd087473" targetNamespace="http://schemas.microsoft.com/office/2006/metadata/properties" ma:root="true" ma:fieldsID="10d85bb634ac33fd744376e29cd9888d" ns3:_="" ns4:_="">
    <xsd:import namespace="5b0ee287-a55c-4359-a7de-f7b30ad6a7c3"/>
    <xsd:import namespace="d82788fa-9759-4de7-8144-c4b2fd087473"/>
    <xsd:element name="properties">
      <xsd:complexType>
        <xsd:sequence>
          <xsd:element name="documentManagement">
            <xsd:complexType>
              <xsd:all>
                <xsd:element ref="ns3:CloudMigratorOriginId" minOccurs="0"/>
                <xsd:element ref="ns3:FileHash" minOccurs="0"/>
                <xsd:element ref="ns3:CloudMigratorVersion" minOccurs="0"/>
                <xsd:element ref="ns3:UniqueSourceRef" minOccurs="0"/>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LengthInSecond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0ee287-a55c-4359-a7de-f7b30ad6a7c3" elementFormDefault="qualified">
    <xsd:import namespace="http://schemas.microsoft.com/office/2006/documentManagement/types"/>
    <xsd:import namespace="http://schemas.microsoft.com/office/infopath/2007/PartnerControls"/>
    <xsd:element name="CloudMigratorOriginId" ma:index="8" nillable="true" ma:displayName="CloudMigratorOriginId" ma:description="" ma:internalName="CloudMigratorOriginId">
      <xsd:simpleType>
        <xsd:restriction base="dms:Note">
          <xsd:maxLength value="255"/>
        </xsd:restriction>
      </xsd:simpleType>
    </xsd:element>
    <xsd:element name="FileHash" ma:index="9" nillable="true" ma:displayName="FileHash" ma:description="" ma:internalName="FileHash">
      <xsd:simpleType>
        <xsd:restriction base="dms:Note">
          <xsd:maxLength value="255"/>
        </xsd:restriction>
      </xsd:simpleType>
    </xsd:element>
    <xsd:element name="CloudMigratorVersion" ma:index="10" nillable="true" ma:displayName="CloudMigratorVersion" ma:description="" ma:internalName="CloudMigratorVersion">
      <xsd:simpleType>
        <xsd:restriction base="dms:Note">
          <xsd:maxLength value="255"/>
        </xsd:restriction>
      </xsd:simpleType>
    </xsd:element>
    <xsd:element name="UniqueSourceRef" ma:index="11" nillable="true" ma:displayName="UniqueSourceRef" ma:description="" ma:internalName="UniqueSourceRef">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2788fa-9759-4de7-8144-c4b2fd087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13D960-67B6-4C6A-AE45-07D8C27D9EF7}">
  <ds:schemaRefs>
    <ds:schemaRef ds:uri="http://schemas.microsoft.com/sharepoint/v3/contenttype/forms"/>
  </ds:schemaRefs>
</ds:datastoreItem>
</file>

<file path=customXml/itemProps2.xml><?xml version="1.0" encoding="utf-8"?>
<ds:datastoreItem xmlns:ds="http://schemas.openxmlformats.org/officeDocument/2006/customXml" ds:itemID="{EDB3474B-6179-4C3E-BCCC-B24CC6603E52}">
  <ds:schemaRefs>
    <ds:schemaRef ds:uri="d82788fa-9759-4de7-8144-c4b2fd08747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b0ee287-a55c-4359-a7de-f7b30ad6a7c3"/>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EF64A55-5A8B-4446-9245-4EBF26B82A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0ee287-a55c-4359-a7de-f7b30ad6a7c3"/>
    <ds:schemaRef ds:uri="d82788fa-9759-4de7-8144-c4b2fd087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322</TotalTime>
  <Words>1896</Words>
  <Application>Microsoft Office PowerPoint</Application>
  <PresentationFormat>Widescreen</PresentationFormat>
  <Paragraphs>196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Henshall</dc:creator>
  <cp:lastModifiedBy>Alex Dollin</cp:lastModifiedBy>
  <cp:revision>16</cp:revision>
  <cp:lastPrinted>2023-06-20T11:22:28Z</cp:lastPrinted>
  <dcterms:created xsi:type="dcterms:W3CDTF">2023-06-14T12:03:57Z</dcterms:created>
  <dcterms:modified xsi:type="dcterms:W3CDTF">2023-10-17T11:09:03Z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0x01010072B4F2B8125590409871A8B88DF2CB0C</vt:lpwstr>
  </property>
</Properties>
</file>