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1" autoAdjust="0"/>
    <p:restoredTop sz="94291" autoAdjust="0"/>
  </p:normalViewPr>
  <p:slideViewPr>
    <p:cSldViewPr snapToGrid="0">
      <p:cViewPr varScale="1">
        <p:scale>
          <a:sx n="61" d="100"/>
          <a:sy n="61" d="100"/>
        </p:scale>
        <p:origin x="78" y="23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EB9-0B3B-4EBD-B96F-4425513FF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F1304E-16B8-4F99-80E4-21B49343F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0F92D3-0A9E-45F3-9A35-B1289F2BBE41}"/>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5" name="Footer Placeholder 4">
            <a:extLst>
              <a:ext uri="{FF2B5EF4-FFF2-40B4-BE49-F238E27FC236}">
                <a16:creationId xmlns:a16="http://schemas.microsoft.com/office/drawing/2014/main" id="{156D8C6B-FCA7-4C17-BA43-E7D316BEF8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E11FF-91A0-4C22-9EFE-B90E2FD0EE61}"/>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220343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877D-18B1-4396-BFDD-E2377AEF33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42F4F7-7834-430C-8FA4-B9CB84EE04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BE3EE2-56DE-42CB-8F73-A157EA738E2A}"/>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5" name="Footer Placeholder 4">
            <a:extLst>
              <a:ext uri="{FF2B5EF4-FFF2-40B4-BE49-F238E27FC236}">
                <a16:creationId xmlns:a16="http://schemas.microsoft.com/office/drawing/2014/main" id="{88D22477-407D-4662-9A1F-1FD7E45B53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21647B-1005-42AC-98A6-1CAD71A1621E}"/>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235302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E10E9-0974-4522-9456-A30047F05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D019B1-AD53-4212-B3C4-8A25395B70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48149-215A-4377-9FDE-58731E9C0601}"/>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5" name="Footer Placeholder 4">
            <a:extLst>
              <a:ext uri="{FF2B5EF4-FFF2-40B4-BE49-F238E27FC236}">
                <a16:creationId xmlns:a16="http://schemas.microsoft.com/office/drawing/2014/main" id="{3F6E9744-C080-48C0-B30D-F5FC9C615B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C5EB6-C2CD-44D9-BFE3-AC7544A0CA54}"/>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132979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6E54-8E28-4EDD-929A-B541581AD7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BA8C3-1F9B-4635-BD76-36A89D968E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8F0EE-DD54-4F77-B73C-538CC72C80CA}"/>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5" name="Footer Placeholder 4">
            <a:extLst>
              <a:ext uri="{FF2B5EF4-FFF2-40B4-BE49-F238E27FC236}">
                <a16:creationId xmlns:a16="http://schemas.microsoft.com/office/drawing/2014/main" id="{E2304EFE-E180-40B8-A6FD-F90A06E86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51866B-0704-4E53-88EE-A380881A49A7}"/>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315317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2142-2434-4C4B-A730-492374C27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8716AB-2C6B-4AA6-94F7-72030047C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1904BA-CBA2-497F-BE53-E6B85808768B}"/>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5" name="Footer Placeholder 4">
            <a:extLst>
              <a:ext uri="{FF2B5EF4-FFF2-40B4-BE49-F238E27FC236}">
                <a16:creationId xmlns:a16="http://schemas.microsoft.com/office/drawing/2014/main" id="{08FC6E2E-5357-4B76-9640-9CED42CEB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C4BE2-B741-4FFF-8BA5-D7E519A13458}"/>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100326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EE26-D3D9-4214-AC3C-C30E7EDEC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F3B345-637E-4879-B212-690B01D9A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D35DD4-1BE2-4816-B292-A1D906C1E3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46D49D-703C-4BE8-83DE-D705FE1F1EC0}"/>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6" name="Footer Placeholder 5">
            <a:extLst>
              <a:ext uri="{FF2B5EF4-FFF2-40B4-BE49-F238E27FC236}">
                <a16:creationId xmlns:a16="http://schemas.microsoft.com/office/drawing/2014/main" id="{B98DC642-C816-46CE-8367-A20D770BB8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D01006-CDFE-4C31-AA96-AB7B502FB77C}"/>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157607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42DD-9B0C-4441-AB51-332C08AF9A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F9775-E779-4A6A-B9AA-57BFC6569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EF4BEC-AD10-44B3-ABC1-01B8C4C3CE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F80BBD-5EF2-42CB-AF4B-1CE3B1B83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6A0D0A-5215-41C5-A3B5-982C9021D0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40BE2D-7D13-4B75-9D68-93E42FBC9658}"/>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8" name="Footer Placeholder 7">
            <a:extLst>
              <a:ext uri="{FF2B5EF4-FFF2-40B4-BE49-F238E27FC236}">
                <a16:creationId xmlns:a16="http://schemas.microsoft.com/office/drawing/2014/main" id="{62544EBF-FF1D-4FDE-B7C7-02B71C9828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E9EF4A-3AC1-429C-AAB1-DFFE3F8CCF09}"/>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380495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40EE-AB93-4E5C-A4F6-F85AF97725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51A425-A370-4CD6-A20F-E3F84BDC9DD1}"/>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4" name="Footer Placeholder 3">
            <a:extLst>
              <a:ext uri="{FF2B5EF4-FFF2-40B4-BE49-F238E27FC236}">
                <a16:creationId xmlns:a16="http://schemas.microsoft.com/office/drawing/2014/main" id="{E5218130-C946-4324-813A-9C9939B19E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11329E-61A3-45D2-9CFB-CF64C3A7FA73}"/>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102499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247D2-E58B-4214-8A44-B02BC3C52E82}"/>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3" name="Footer Placeholder 2">
            <a:extLst>
              <a:ext uri="{FF2B5EF4-FFF2-40B4-BE49-F238E27FC236}">
                <a16:creationId xmlns:a16="http://schemas.microsoft.com/office/drawing/2014/main" id="{F0D4C3D0-B04F-4C50-B5F2-E85DE2EEB3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E8B0B6-7A82-42A5-86EF-06BE60594C38}"/>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12220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BC38-57AD-4A7D-9C31-DA800B1DA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822A1-C5F2-4319-B7A8-6DF4F95A7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5C8A3D-7D41-43B3-80D8-E7D686A9D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EE6B1-49EE-4664-864A-5C2470F55588}"/>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6" name="Footer Placeholder 5">
            <a:extLst>
              <a:ext uri="{FF2B5EF4-FFF2-40B4-BE49-F238E27FC236}">
                <a16:creationId xmlns:a16="http://schemas.microsoft.com/office/drawing/2014/main" id="{AD16E460-5472-448F-BB94-C869A4C238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CC7CC3-D7D3-4A5D-8200-E31AB4E19091}"/>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381242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9366-EAA2-4089-9F99-24F9379D0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14BD6B-B590-465C-B9A4-BF0A18CD1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55E071-079D-4290-A5D7-E998479DC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639654-B3FB-4A52-BB9F-CE672B72043A}"/>
              </a:ext>
            </a:extLst>
          </p:cNvPr>
          <p:cNvSpPr>
            <a:spLocks noGrp="1"/>
          </p:cNvSpPr>
          <p:nvPr>
            <p:ph type="dt" sz="half" idx="10"/>
          </p:nvPr>
        </p:nvSpPr>
        <p:spPr/>
        <p:txBody>
          <a:bodyPr/>
          <a:lstStyle/>
          <a:p>
            <a:fld id="{46CFEFDD-1007-4A48-90DD-DA7916174001}" type="datetimeFigureOut">
              <a:rPr lang="en-GB" smtClean="0"/>
              <a:t>17/10/2023</a:t>
            </a:fld>
            <a:endParaRPr lang="en-GB"/>
          </a:p>
        </p:txBody>
      </p:sp>
      <p:sp>
        <p:nvSpPr>
          <p:cNvPr id="6" name="Footer Placeholder 5">
            <a:extLst>
              <a:ext uri="{FF2B5EF4-FFF2-40B4-BE49-F238E27FC236}">
                <a16:creationId xmlns:a16="http://schemas.microsoft.com/office/drawing/2014/main" id="{497C15D0-2337-4240-B8F9-72B8CAD2D9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957C7-364C-46E4-A1CC-8E48218CEE04}"/>
              </a:ext>
            </a:extLst>
          </p:cNvPr>
          <p:cNvSpPr>
            <a:spLocks noGrp="1"/>
          </p:cNvSpPr>
          <p:nvPr>
            <p:ph type="sldNum" sz="quarter" idx="12"/>
          </p:nvPr>
        </p:nvSpPr>
        <p:spPr/>
        <p:txBody>
          <a:bodyPr/>
          <a:lstStyle/>
          <a:p>
            <a:fld id="{036A2715-7D21-4F5B-BEA0-FC71E4786F44}" type="slidenum">
              <a:rPr lang="en-GB" smtClean="0"/>
              <a:t>‹#›</a:t>
            </a:fld>
            <a:endParaRPr lang="en-GB"/>
          </a:p>
        </p:txBody>
      </p:sp>
    </p:spTree>
    <p:extLst>
      <p:ext uri="{BB962C8B-B14F-4D97-AF65-F5344CB8AC3E}">
        <p14:creationId xmlns:p14="http://schemas.microsoft.com/office/powerpoint/2010/main" val="379490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9A3E6-AEA6-47E1-9956-D9A4F3135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307600-FD62-4D01-A1CB-DEB6C5C3C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61270-05C9-41A2-922F-DBF8673FC5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FEFDD-1007-4A48-90DD-DA7916174001}" type="datetimeFigureOut">
              <a:rPr lang="en-GB" smtClean="0"/>
              <a:t>17/10/2023</a:t>
            </a:fld>
            <a:endParaRPr lang="en-GB"/>
          </a:p>
        </p:txBody>
      </p:sp>
      <p:sp>
        <p:nvSpPr>
          <p:cNvPr id="5" name="Footer Placeholder 4">
            <a:extLst>
              <a:ext uri="{FF2B5EF4-FFF2-40B4-BE49-F238E27FC236}">
                <a16:creationId xmlns:a16="http://schemas.microsoft.com/office/drawing/2014/main" id="{380B8FCD-ED8C-4ABD-A20D-8DC881D2D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2695CD-93F4-4777-B331-552B4D058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A2715-7D21-4F5B-BEA0-FC71E4786F44}" type="slidenum">
              <a:rPr lang="en-GB" smtClean="0"/>
              <a:t>‹#›</a:t>
            </a:fld>
            <a:endParaRPr lang="en-GB"/>
          </a:p>
        </p:txBody>
      </p:sp>
    </p:spTree>
    <p:extLst>
      <p:ext uri="{BB962C8B-B14F-4D97-AF65-F5344CB8AC3E}">
        <p14:creationId xmlns:p14="http://schemas.microsoft.com/office/powerpoint/2010/main" val="210561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bc.co.uk/bitesize/clips/zh8fb9q" TargetMode="External"/><Relationship Id="rId7" Type="http://schemas.openxmlformats.org/officeDocument/2006/relationships/image" Target="../media/image3.png"/><Relationship Id="rId2" Type="http://schemas.openxmlformats.org/officeDocument/2006/relationships/hyperlink" Target="https://www.bbc.co.uk/bitesize/clips/zxfqxnb"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bbc.co.uk/bitesize/clips/zdy76s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bbc.co.uk/bitesize/clips/z4pd7ty"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hyperlink" Target="https://www.bbc.co.uk/bitesize/clips/z2v2tfr"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clips/zmchfg8" TargetMode="External"/><Relationship Id="rId7" Type="http://schemas.openxmlformats.org/officeDocument/2006/relationships/image" Target="../media/image16.png"/><Relationship Id="rId2" Type="http://schemas.openxmlformats.org/officeDocument/2006/relationships/hyperlink" Target="https://www.bbc.co.uk/bitesize/clips/zjbxpv4" TargetMode="Externa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a:t>
            </a:r>
            <a:r>
              <a:rPr lang="en-GB" sz="2400" b="1"/>
              <a:t>: Y7 </a:t>
            </a:r>
            <a:r>
              <a:rPr lang="en-GB" sz="2400" b="1" dirty="0"/>
              <a:t>Food Technology</a:t>
            </a:r>
            <a:endParaRPr lang="ru-RU" sz="2400" b="1" dirty="0"/>
          </a:p>
        </p:txBody>
      </p:sp>
      <p:sp>
        <p:nvSpPr>
          <p:cNvPr id="5" name="Title 1">
            <a:extLst>
              <a:ext uri="{FF2B5EF4-FFF2-40B4-BE49-F238E27FC236}">
                <a16:creationId xmlns:a16="http://schemas.microsoft.com/office/drawing/2014/main" id="{F95CB174-FA28-4732-AF78-3A30B1563126}"/>
              </a:ext>
            </a:extLst>
          </p:cNvPr>
          <p:cNvSpPr txBox="1">
            <a:spLocks/>
          </p:cNvSpPr>
          <p:nvPr/>
        </p:nvSpPr>
        <p:spPr>
          <a:xfrm>
            <a:off x="104134" y="2078485"/>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Food Groups and Hygiene</a:t>
            </a:r>
          </a:p>
        </p:txBody>
      </p:sp>
      <p:graphicFrame>
        <p:nvGraphicFramePr>
          <p:cNvPr id="6" name="Table 5">
            <a:extLst>
              <a:ext uri="{FF2B5EF4-FFF2-40B4-BE49-F238E27FC236}">
                <a16:creationId xmlns:a16="http://schemas.microsoft.com/office/drawing/2014/main" id="{737172FE-1513-4254-A157-426712A463ED}"/>
              </a:ext>
            </a:extLst>
          </p:cNvPr>
          <p:cNvGraphicFramePr>
            <a:graphicFrameLocks noGrp="1"/>
          </p:cNvGraphicFramePr>
          <p:nvPr>
            <p:extLst>
              <p:ext uri="{D42A27DB-BD31-4B8C-83A1-F6EECF244321}">
                <p14:modId xmlns:p14="http://schemas.microsoft.com/office/powerpoint/2010/main" val="2540713655"/>
              </p:ext>
            </p:extLst>
          </p:nvPr>
        </p:nvGraphicFramePr>
        <p:xfrm>
          <a:off x="10687488" y="782286"/>
          <a:ext cx="1400378" cy="5950164"/>
        </p:xfrm>
        <a:graphic>
          <a:graphicData uri="http://schemas.openxmlformats.org/drawingml/2006/table">
            <a:tbl>
              <a:tblPr firstRow="1" bandRow="1">
                <a:tableStyleId>{5940675A-B579-460E-94D1-54222C63F5DA}</a:tableStyleId>
              </a:tblPr>
              <a:tblGrid>
                <a:gridCol w="1400378">
                  <a:extLst>
                    <a:ext uri="{9D8B030D-6E8A-4147-A177-3AD203B41FA5}">
                      <a16:colId xmlns:a16="http://schemas.microsoft.com/office/drawing/2014/main" val="1686071732"/>
                    </a:ext>
                  </a:extLst>
                </a:gridCol>
              </a:tblGrid>
              <a:tr h="485599">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464565">
                <a:tc>
                  <a:txBody>
                    <a:bodyPr/>
                    <a:lstStyle/>
                    <a:p>
                      <a:r>
                        <a:rPr lang="en-US" sz="1000" b="1" u="sng" dirty="0"/>
                        <a:t>Specification</a:t>
                      </a:r>
                      <a:r>
                        <a:rPr lang="en-US" sz="1000" dirty="0"/>
                        <a:t> –</a:t>
                      </a:r>
                    </a:p>
                    <a:p>
                      <a:r>
                        <a:rPr lang="en-US" sz="1000" dirty="0"/>
                        <a:t>A list of points about  a product.</a:t>
                      </a:r>
                    </a:p>
                    <a:p>
                      <a:r>
                        <a:rPr lang="en-US" sz="1000" b="1" u="sng" dirty="0"/>
                        <a:t>A</a:t>
                      </a:r>
                      <a:r>
                        <a:rPr lang="en-GB" sz="1000" b="1" u="sng" dirty="0" err="1"/>
                        <a:t>esthetics</a:t>
                      </a:r>
                      <a:r>
                        <a:rPr lang="en-GB" sz="1000" b="1" u="none" dirty="0"/>
                        <a:t> </a:t>
                      </a:r>
                      <a:r>
                        <a:rPr lang="en-GB" sz="1000" dirty="0"/>
                        <a:t>– What a product looks like.</a:t>
                      </a:r>
                    </a:p>
                    <a:p>
                      <a:r>
                        <a:rPr lang="en-GB" sz="1000" b="1" u="sng" dirty="0"/>
                        <a:t>Cost</a:t>
                      </a:r>
                      <a:r>
                        <a:rPr lang="en-GB" sz="1000" dirty="0"/>
                        <a:t> – How much a product costs. </a:t>
                      </a:r>
                    </a:p>
                    <a:p>
                      <a:r>
                        <a:rPr lang="en-GB" sz="1000" b="1" u="sng" dirty="0"/>
                        <a:t>Customer</a:t>
                      </a:r>
                      <a:r>
                        <a:rPr lang="en-GB" sz="1000" dirty="0"/>
                        <a:t> – Who will buy/use the product.</a:t>
                      </a:r>
                    </a:p>
                    <a:p>
                      <a:r>
                        <a:rPr lang="en-GB" sz="1000" b="1" u="sng" dirty="0"/>
                        <a:t>Environment</a:t>
                      </a:r>
                      <a:r>
                        <a:rPr lang="en-GB" sz="1000" dirty="0"/>
                        <a:t> – Where the product will be used.</a:t>
                      </a:r>
                    </a:p>
                    <a:p>
                      <a:r>
                        <a:rPr lang="en-GB" sz="1000" b="1" u="sng" dirty="0"/>
                        <a:t>Safety</a:t>
                      </a:r>
                      <a:r>
                        <a:rPr lang="en-GB" sz="1000" dirty="0"/>
                        <a:t> – Are there any safety issues with the product?</a:t>
                      </a:r>
                    </a:p>
                    <a:p>
                      <a:r>
                        <a:rPr lang="en-GB" sz="1000" b="1" u="sng" dirty="0"/>
                        <a:t>Size</a:t>
                      </a:r>
                      <a:r>
                        <a:rPr lang="en-GB" sz="1000" dirty="0"/>
                        <a:t> – The measurements/size of the product.  </a:t>
                      </a:r>
                    </a:p>
                    <a:p>
                      <a:r>
                        <a:rPr lang="en-GB" sz="1000" b="1" u="sng" dirty="0"/>
                        <a:t>Function</a:t>
                      </a:r>
                      <a:r>
                        <a:rPr lang="en-GB" sz="1000" dirty="0"/>
                        <a:t> – What the product will do.</a:t>
                      </a:r>
                    </a:p>
                    <a:p>
                      <a:r>
                        <a:rPr lang="en-GB" sz="1000" b="1" u="sng" dirty="0"/>
                        <a:t>Materials</a:t>
                      </a:r>
                      <a:r>
                        <a:rPr lang="en-GB" sz="1000" dirty="0"/>
                        <a:t> – What the product is made from.</a:t>
                      </a:r>
                    </a:p>
                    <a:p>
                      <a:r>
                        <a:rPr lang="en-GB" sz="1000" b="1" u="sng" dirty="0"/>
                        <a:t>Manufacture</a:t>
                      </a:r>
                      <a:r>
                        <a:rPr lang="en-GB" sz="1000" dirty="0"/>
                        <a:t> – How the product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Texture</a:t>
                      </a:r>
                      <a:r>
                        <a:rPr lang="en-GB" sz="1000" dirty="0"/>
                        <a:t> – What the product feels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Flavour</a:t>
                      </a:r>
                      <a:r>
                        <a:rPr lang="en-GB" sz="1000" b="0" u="none" dirty="0"/>
                        <a:t> – What the product tastes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F</a:t>
                      </a:r>
                      <a:r>
                        <a:rPr lang="en-GB" sz="1000" b="1" u="sng" dirty="0" err="1"/>
                        <a:t>ood</a:t>
                      </a:r>
                      <a:r>
                        <a:rPr lang="en-GB" sz="1000" b="1" u="sng" dirty="0"/>
                        <a:t> Poisoning</a:t>
                      </a:r>
                      <a:r>
                        <a:rPr lang="en-GB" sz="1000" b="0" u="none" dirty="0"/>
                        <a:t> – The contamination of food that results in sickness.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H</a:t>
                      </a:r>
                      <a:r>
                        <a:rPr lang="en-GB" sz="1000" b="1" u="sng" dirty="0" err="1"/>
                        <a:t>ygiene</a:t>
                      </a:r>
                      <a:r>
                        <a:rPr lang="en-GB" sz="1000" b="0" u="none" dirty="0"/>
                        <a:t> – maintaining health and preventing disease </a:t>
                      </a:r>
                      <a:r>
                        <a:rPr lang="en-GB" sz="1000" b="0" u="none"/>
                        <a:t>through cleanliness.</a:t>
                      </a:r>
                      <a:endParaRPr lang="en-GB" sz="1000" b="1" u="sng" dirty="0"/>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786567EB-B4B6-421B-82AE-9366E05558F3}"/>
              </a:ext>
            </a:extLst>
          </p:cNvPr>
          <p:cNvGraphicFramePr>
            <a:graphicFrameLocks noGrp="1"/>
          </p:cNvGraphicFramePr>
          <p:nvPr>
            <p:extLst>
              <p:ext uri="{D42A27DB-BD31-4B8C-83A1-F6EECF244321}">
                <p14:modId xmlns:p14="http://schemas.microsoft.com/office/powerpoint/2010/main" val="1737444075"/>
              </p:ext>
            </p:extLst>
          </p:nvPr>
        </p:nvGraphicFramePr>
        <p:xfrm>
          <a:off x="104134" y="2806520"/>
          <a:ext cx="4839093" cy="3931920"/>
        </p:xfrm>
        <a:graphic>
          <a:graphicData uri="http://schemas.openxmlformats.org/drawingml/2006/table">
            <a:tbl>
              <a:tblPr firstRow="1" bandRow="1">
                <a:tableStyleId>{5940675A-B579-460E-94D1-54222C63F5DA}</a:tableStyleId>
              </a:tblPr>
              <a:tblGrid>
                <a:gridCol w="2910119">
                  <a:extLst>
                    <a:ext uri="{9D8B030D-6E8A-4147-A177-3AD203B41FA5}">
                      <a16:colId xmlns:a16="http://schemas.microsoft.com/office/drawing/2014/main" val="1686071732"/>
                    </a:ext>
                  </a:extLst>
                </a:gridCol>
                <a:gridCol w="310189">
                  <a:extLst>
                    <a:ext uri="{9D8B030D-6E8A-4147-A177-3AD203B41FA5}">
                      <a16:colId xmlns:a16="http://schemas.microsoft.com/office/drawing/2014/main" val="219079988"/>
                    </a:ext>
                  </a:extLst>
                </a:gridCol>
                <a:gridCol w="1618785">
                  <a:extLst>
                    <a:ext uri="{9D8B030D-6E8A-4147-A177-3AD203B41FA5}">
                      <a16:colId xmlns:a16="http://schemas.microsoft.com/office/drawing/2014/main" val="2722256488"/>
                    </a:ext>
                  </a:extLst>
                </a:gridCol>
              </a:tblGrid>
              <a:tr h="224952">
                <a:tc gridSpan="3">
                  <a:txBody>
                    <a:bodyPr/>
                    <a:lstStyle/>
                    <a:p>
                      <a:pPr algn="ctr"/>
                      <a:r>
                        <a:rPr lang="en-GB" b="1" dirty="0"/>
                        <a:t>Key skills</a:t>
                      </a: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524887">
                <a:tc gridSpan="3">
                  <a:txBody>
                    <a:bodyPr/>
                    <a:lstStyle/>
                    <a:p>
                      <a:pPr marL="0" marR="0" lvl="0" indent="0" algn="l" rtl="0" eaLnBrk="1" fontAlgn="auto" latinLnBrk="0" hangingPunct="1">
                        <a:lnSpc>
                          <a:spcPct val="100000"/>
                        </a:lnSpc>
                        <a:spcBef>
                          <a:spcPts val="0"/>
                        </a:spcBef>
                        <a:spcAft>
                          <a:spcPts val="0"/>
                        </a:spcAft>
                        <a:buFontTx/>
                        <a:buNone/>
                      </a:pPr>
                      <a:r>
                        <a:rPr lang="en-GB" sz="1000" b="1" dirty="0"/>
                        <a:t>Product Specification:  </a:t>
                      </a:r>
                      <a:r>
                        <a:rPr lang="en-US" sz="1000" dirty="0"/>
                        <a:t>The ‘specification’ is probably the most important part of the design process because it makes sure your product is going to do what it needs to do. It is a list of points which outline the design criteria for the product, with each point referring to research work you have done.  You can organize your points so you don’t miss anything using ACCESS FM and expand your writing using PEE chains.</a:t>
                      </a:r>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3566867"/>
                  </a:ext>
                </a:extLst>
              </a:tr>
              <a:tr h="712346">
                <a:tc gridSpan="2">
                  <a:txBody>
                    <a:bodyPr/>
                    <a:lstStyle/>
                    <a:p>
                      <a:r>
                        <a:rPr lang="en-GB" sz="1000" b="1" dirty="0">
                          <a:latin typeface="+mj-lt"/>
                        </a:rPr>
                        <a:t>Design idea development: </a:t>
                      </a:r>
                      <a:r>
                        <a:rPr lang="en-GB" sz="1000" b="0" dirty="0">
                          <a:latin typeface="+mj-lt"/>
                        </a:rPr>
                        <a:t>First develop a range of initial ideas and compare them with your specification.  You can then see any areas which are less good and look at how to improve them to produce a final idea.  Annotation helps explain designs fully and using 3D sketching and ACCESS FM for your annotation will make your ideas clear</a:t>
                      </a:r>
                      <a:r>
                        <a:rPr lang="en-GB" sz="1000" b="0" dirty="0">
                          <a:solidFill>
                            <a:schemeClr val="tx1"/>
                          </a:solidFill>
                          <a:latin typeface="+mj-lt"/>
                        </a:rPr>
                        <a:t>.</a:t>
                      </a:r>
                      <a:r>
                        <a:rPr lang="en-GB" sz="1000" b="0" baseline="0" dirty="0">
                          <a:solidFill>
                            <a:srgbClr val="FF0000"/>
                          </a:solidFill>
                          <a:latin typeface="+mj-lt"/>
                        </a:rPr>
                        <a:t> </a:t>
                      </a:r>
                      <a:r>
                        <a:rPr lang="en-GB" sz="1000" b="0" dirty="0">
                          <a:latin typeface="+mj-lt"/>
                        </a:rPr>
                        <a:t>Improving and developing designs based on feedback is called iterative design.</a:t>
                      </a:r>
                    </a:p>
                  </a:txBody>
                  <a:tcPr/>
                </a:tc>
                <a:tc hMerge="1">
                  <a:txBody>
                    <a:bodyPr/>
                    <a:lstStyle/>
                    <a:p>
                      <a:endParaRPr lang="en-GB"/>
                    </a:p>
                  </a:txBody>
                  <a:tcPr/>
                </a:tc>
                <a:tc>
                  <a:txBody>
                    <a:bodyPr/>
                    <a:lstStyle/>
                    <a:p>
                      <a:endParaRPr lang="en-GB" sz="1000" b="0">
                        <a:latin typeface="+mj-lt"/>
                      </a:endParaRPr>
                    </a:p>
                  </a:txBody>
                  <a:tcPr/>
                </a:tc>
                <a:extLst>
                  <a:ext uri="{0D108BD9-81ED-4DB2-BD59-A6C34878D82A}">
                    <a16:rowId xmlns:a16="http://schemas.microsoft.com/office/drawing/2014/main" val="3105584326"/>
                  </a:ext>
                </a:extLst>
              </a:tr>
              <a:tr h="618617">
                <a:tc>
                  <a:txBody>
                    <a:bodyPr/>
                    <a:lstStyle/>
                    <a:p>
                      <a:r>
                        <a:rPr lang="en-GB" sz="1000" b="1" dirty="0"/>
                        <a:t>Healthy diets: </a:t>
                      </a:r>
                      <a:r>
                        <a:rPr lang="en-GB" sz="1000" b="0" dirty="0"/>
                        <a:t>This is an eat well plate. </a:t>
                      </a:r>
                      <a:r>
                        <a:rPr lang="en-GB" sz="1000" b="0" i="0" u="none" strike="noStrike" noProof="0" dirty="0">
                          <a:latin typeface="Calibri"/>
                        </a:rPr>
                        <a:t>The Eatwell Plate is a pictorial summary of the main food groups and their recommended proportions for a healthy diet. It is the method for illustrating dietary advice by the Department of Health. </a:t>
                      </a:r>
                      <a:r>
                        <a:rPr lang="en-GB" sz="1000" dirty="0"/>
                        <a:t>Use the eat well plate to help balance your diet.</a:t>
                      </a:r>
                      <a:endParaRPr lang="en-GB" sz="1000" b="0" i="0" u="none" strike="noStrike" noProof="0" dirty="0">
                        <a:latin typeface="Calibri"/>
                      </a:endParaRPr>
                    </a:p>
                  </a:txBody>
                  <a:tcPr/>
                </a:tc>
                <a:tc rowSpan="2" gridSpan="2">
                  <a:txBody>
                    <a:bodyPr/>
                    <a:lstStyle/>
                    <a:p>
                      <a:endParaRPr lang="en-GB" sz="1000" b="0" i="0" u="none" strike="noStrike" noProof="0" dirty="0">
                        <a:latin typeface="Calibri"/>
                      </a:endParaRPr>
                    </a:p>
                  </a:txBody>
                  <a:tcPr/>
                </a:tc>
                <a:tc rowSpan="2" hMerge="1">
                  <a:txBody>
                    <a:bodyPr/>
                    <a:lstStyle/>
                    <a:p>
                      <a:endParaRPr lang="en-GB" sz="1000" dirty="0"/>
                    </a:p>
                  </a:txBody>
                  <a:tcPr/>
                </a:tc>
                <a:extLst>
                  <a:ext uri="{0D108BD9-81ED-4DB2-BD59-A6C34878D82A}">
                    <a16:rowId xmlns:a16="http://schemas.microsoft.com/office/drawing/2014/main" val="4177796044"/>
                  </a:ext>
                </a:extLst>
              </a:tr>
              <a:tr h="243697">
                <a:tc>
                  <a:txBody>
                    <a:bodyPr/>
                    <a:lstStyle/>
                    <a:p>
                      <a:r>
                        <a:rPr lang="en-GB" sz="1000" b="1" dirty="0"/>
                        <a:t>Practical</a:t>
                      </a:r>
                      <a:r>
                        <a:rPr lang="en-GB" sz="1000" dirty="0"/>
                        <a:t> Pizza is a dough base that uses yeast similar to bread.</a:t>
                      </a:r>
                    </a:p>
                  </a:txBody>
                  <a:tcPr/>
                </a:tc>
                <a:tc gridSpan="2" vMerge="1">
                  <a:txBody>
                    <a:bodyPr/>
                    <a:lstStyle/>
                    <a:p>
                      <a:endParaRPr lang="en-GB" dirty="0"/>
                    </a:p>
                  </a:txBody>
                  <a:tcPr/>
                </a:tc>
                <a:tc hMerge="1" vMerge="1">
                  <a:txBody>
                    <a:bodyPr/>
                    <a:lstStyle/>
                    <a:p>
                      <a:endParaRPr lang="en-GB" sz="1000" dirty="0"/>
                    </a:p>
                  </a:txBody>
                  <a:tcPr/>
                </a:tc>
                <a:extLst>
                  <a:ext uri="{0D108BD9-81ED-4DB2-BD59-A6C34878D82A}">
                    <a16:rowId xmlns:a16="http://schemas.microsoft.com/office/drawing/2014/main" val="1748243510"/>
                  </a:ext>
                </a:extLst>
              </a:tr>
            </a:tbl>
          </a:graphicData>
        </a:graphic>
      </p:graphicFrame>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ext uri="{D42A27DB-BD31-4B8C-83A1-F6EECF244321}">
                <p14:modId xmlns:p14="http://schemas.microsoft.com/office/powerpoint/2010/main" val="3622403959"/>
              </p:ext>
            </p:extLst>
          </p:nvPr>
        </p:nvGraphicFramePr>
        <p:xfrm>
          <a:off x="9273118" y="2427072"/>
          <a:ext cx="1295025" cy="4305378"/>
        </p:xfrm>
        <a:graphic>
          <a:graphicData uri="http://schemas.openxmlformats.org/drawingml/2006/table">
            <a:tbl>
              <a:tblPr firstRow="1" bandRow="1">
                <a:tableStyleId>{5940675A-B579-460E-94D1-54222C63F5DA}</a:tableStyleId>
              </a:tblPr>
              <a:tblGrid>
                <a:gridCol w="1295025">
                  <a:extLst>
                    <a:ext uri="{9D8B030D-6E8A-4147-A177-3AD203B41FA5}">
                      <a16:colId xmlns:a16="http://schemas.microsoft.com/office/drawing/2014/main" val="1686071732"/>
                    </a:ext>
                  </a:extLst>
                </a:gridCol>
              </a:tblGrid>
              <a:tr h="618772">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3686606">
                <a:tc>
                  <a:txBody>
                    <a:bodyPr/>
                    <a:lstStyle/>
                    <a:p>
                      <a:pPr lvl="0">
                        <a:buNone/>
                      </a:pPr>
                      <a:r>
                        <a:rPr lang="en-GB" sz="1000" b="1" dirty="0"/>
                        <a:t>Literacy: </a:t>
                      </a:r>
                      <a:r>
                        <a:rPr lang="en-GB" sz="1000" b="0" dirty="0"/>
                        <a:t>specification writing, design communication, key words.</a:t>
                      </a:r>
                      <a:endParaRPr lang="en-GB" sz="1000" b="1" dirty="0"/>
                    </a:p>
                    <a:p>
                      <a:pPr lvl="0">
                        <a:buNone/>
                      </a:pPr>
                      <a:r>
                        <a:rPr lang="en-GB" sz="1000" b="1" dirty="0"/>
                        <a:t>Numeracy: </a:t>
                      </a:r>
                      <a:r>
                        <a:rPr lang="en-GB" sz="1000" b="0" dirty="0"/>
                        <a:t>Portion control, weighing, measuring, budgeting,</a:t>
                      </a:r>
                      <a:endParaRPr lang="en-GB" sz="1000" b="1" dirty="0"/>
                    </a:p>
                    <a:p>
                      <a:pPr lvl="0">
                        <a:buNone/>
                      </a:pPr>
                      <a:r>
                        <a:rPr lang="en-GB" sz="1000" b="1" dirty="0"/>
                        <a:t>Careers/Cultural Capital: </a:t>
                      </a:r>
                      <a:r>
                        <a:rPr lang="en-GB" sz="1000" b="0" dirty="0"/>
                        <a:t>Looking at local and cultural foods, hospitality and catering skills.</a:t>
                      </a:r>
                    </a:p>
                    <a:p>
                      <a:r>
                        <a:rPr lang="en-GB" sz="1000" b="1" dirty="0"/>
                        <a:t>BBC Bitesize links</a:t>
                      </a:r>
                    </a:p>
                    <a:p>
                      <a:pPr lvl="0">
                        <a:buNone/>
                      </a:pPr>
                      <a:r>
                        <a:rPr lang="en-GB" sz="1000" b="1" dirty="0"/>
                        <a:t>Hygiene in pizza!</a:t>
                      </a:r>
                    </a:p>
                    <a:p>
                      <a:pPr lvl="0">
                        <a:buNone/>
                      </a:pPr>
                      <a:r>
                        <a:rPr lang="en-GB" sz="900" dirty="0">
                          <a:hlinkClick r:id="rId2"/>
                        </a:rPr>
                        <a:t>https://www.bbc.co.uk/bitesize/clips/zxfqxnb</a:t>
                      </a:r>
                    </a:p>
                    <a:p>
                      <a:pPr lvl="0">
                        <a:buNone/>
                      </a:pPr>
                      <a:r>
                        <a:rPr lang="en-GB" sz="1000" b="1" dirty="0"/>
                        <a:t>Pre cooked rice</a:t>
                      </a:r>
                    </a:p>
                    <a:p>
                      <a:pPr lvl="0">
                        <a:buNone/>
                      </a:pPr>
                      <a:r>
                        <a:rPr lang="en-GB" sz="900" dirty="0">
                          <a:hlinkClick r:id="rId3"/>
                        </a:rPr>
                        <a:t>https://www.bbc.co.uk/bitesize/clips/zh8fb9q</a:t>
                      </a:r>
                    </a:p>
                    <a:p>
                      <a:pPr lvl="0">
                        <a:buNone/>
                      </a:pPr>
                      <a:r>
                        <a:rPr lang="en-GB" sz="1000" b="1" dirty="0"/>
                        <a:t>Low Fat Mayonnaise</a:t>
                      </a:r>
                    </a:p>
                    <a:p>
                      <a:pPr lvl="0">
                        <a:buNone/>
                      </a:pPr>
                      <a:r>
                        <a:rPr lang="en-GB" sz="900" dirty="0">
                          <a:hlinkClick r:id="rId4"/>
                        </a:rPr>
                        <a:t>https://www.bbc.co.uk/bitesize/clips/zdy76sg</a:t>
                      </a:r>
                      <a:endParaRPr lang="en-GB" sz="900" dirty="0"/>
                    </a:p>
                  </a:txBody>
                  <a:tcPr/>
                </a:tc>
                <a:extLst>
                  <a:ext uri="{0D108BD9-81ED-4DB2-BD59-A6C34878D82A}">
                    <a16:rowId xmlns:a16="http://schemas.microsoft.com/office/drawing/2014/main" val="2693566867"/>
                  </a:ext>
                </a:extLst>
              </a:tr>
            </a:tbl>
          </a:graphicData>
        </a:graphic>
      </p:graphicFrame>
      <p:pic>
        <p:nvPicPr>
          <p:cNvPr id="9" name="Picture 2" descr="Food Cartoon Png - Food Png Emoji , Transparent Cartoon, Free ...">
            <a:extLst>
              <a:ext uri="{FF2B5EF4-FFF2-40B4-BE49-F238E27FC236}">
                <a16:creationId xmlns:a16="http://schemas.microsoft.com/office/drawing/2014/main" id="{2FDF7192-5B1E-453B-9BE2-92A336516653}"/>
              </a:ext>
            </a:extLst>
          </p:cNvPr>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21830" y="1994365"/>
            <a:ext cx="1750504" cy="6848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30B30F-99CE-42BB-99CD-11717C6322D4}"/>
              </a:ext>
            </a:extLst>
          </p:cNvPr>
          <p:cNvPicPr>
            <a:picLocks noChangeAspect="1"/>
          </p:cNvPicPr>
          <p:nvPr/>
        </p:nvPicPr>
        <p:blipFill>
          <a:blip r:embed="rId6"/>
          <a:stretch>
            <a:fillRect/>
          </a:stretch>
        </p:blipFill>
        <p:spPr>
          <a:xfrm>
            <a:off x="3441493" y="4156546"/>
            <a:ext cx="1395104" cy="1029712"/>
          </a:xfrm>
          <a:prstGeom prst="rect">
            <a:avLst/>
          </a:prstGeom>
        </p:spPr>
      </p:pic>
      <p:pic>
        <p:nvPicPr>
          <p:cNvPr id="11" name="Picture 10" descr="A picture containing plate, covered, table, food&#10;&#10;Description automatically generated">
            <a:extLst>
              <a:ext uri="{FF2B5EF4-FFF2-40B4-BE49-F238E27FC236}">
                <a16:creationId xmlns:a16="http://schemas.microsoft.com/office/drawing/2014/main" id="{C21BBD4F-1DA0-4439-AF6B-3E6B3A0D56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038227" y="5313610"/>
            <a:ext cx="1905000" cy="1297478"/>
          </a:xfrm>
          <a:prstGeom prst="rect">
            <a:avLst/>
          </a:prstGeom>
        </p:spPr>
      </p:pic>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ext uri="{D42A27DB-BD31-4B8C-83A1-F6EECF244321}">
                <p14:modId xmlns:p14="http://schemas.microsoft.com/office/powerpoint/2010/main" val="2340370536"/>
              </p:ext>
            </p:extLst>
          </p:nvPr>
        </p:nvGraphicFramePr>
        <p:xfrm>
          <a:off x="104134" y="153099"/>
          <a:ext cx="4818126" cy="18288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GB" sz="1600" dirty="0"/>
                        <a:t>1</a:t>
                      </a:r>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Food safety and hygiene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baseline="0" dirty="0">
                          <a:latin typeface="+mj-lt"/>
                        </a:rPr>
                        <a:t>Research and design specification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dirty="0">
                          <a:latin typeface="+mj-lt"/>
                        </a:rPr>
                        <a:t>Pizza practical</a:t>
                      </a:r>
                    </a:p>
                    <a:p>
                      <a:pPr marL="285750" indent="-285750">
                        <a:buFont typeface="Arial" pitchFamily="34" charset="0"/>
                        <a:buChar char="•"/>
                      </a:pPr>
                      <a:r>
                        <a:rPr lang="en-GB" sz="1000" b="0" i="0" u="none" dirty="0">
                          <a:latin typeface="+mj-lt"/>
                        </a:rPr>
                        <a:t>Design idea development</a:t>
                      </a:r>
                    </a:p>
                    <a:p>
                      <a:pPr marL="285750" indent="-285750">
                        <a:buFont typeface="Arial" pitchFamily="34" charset="0"/>
                        <a:buChar char="•"/>
                      </a:pPr>
                      <a:endParaRPr lang="en-GB" sz="1000" b="0" i="0" u="none" dirty="0">
                        <a:latin typeface="+mj-lt"/>
                      </a:endParaRPr>
                    </a:p>
                    <a:p>
                      <a:pPr marL="285750" indent="-285750">
                        <a:buFont typeface="Arial" pitchFamily="34" charset="0"/>
                        <a:buChar char="•"/>
                      </a:pPr>
                      <a:r>
                        <a:rPr lang="en-GB" sz="1000" b="0" i="0" u="none" dirty="0">
                          <a:latin typeface="+mj-lt"/>
                        </a:rPr>
                        <a:t>Pasta practical</a:t>
                      </a:r>
                    </a:p>
                    <a:p>
                      <a:pPr marL="285750" indent="-285750">
                        <a:buFont typeface="Arial" pitchFamily="34" charset="0"/>
                        <a:buChar char="•"/>
                      </a:pPr>
                      <a:r>
                        <a:rPr lang="en-GB" sz="1000" b="0" i="0" u="none" dirty="0">
                          <a:latin typeface="+mj-lt"/>
                        </a:rPr>
                        <a:t>Function of ingredients</a:t>
                      </a:r>
                    </a:p>
                    <a:p>
                      <a:pPr marL="0" indent="0">
                        <a:buFont typeface="Arial" pitchFamily="34" charset="0"/>
                        <a:buNone/>
                      </a:pPr>
                      <a:endParaRPr lang="en-GB" sz="1000" b="0" i="0" u="sng" dirty="0">
                        <a:latin typeface="+mj-lt"/>
                      </a:endParaRPr>
                    </a:p>
                  </a:txBody>
                  <a:tcPr/>
                </a:tc>
                <a:tc>
                  <a:txBody>
                    <a:bodyPr/>
                    <a:lstStyle/>
                    <a:p>
                      <a:pPr marL="285750" indent="-285750">
                        <a:buFont typeface="Arial" pitchFamily="34" charset="0"/>
                        <a:buChar char="•"/>
                      </a:pPr>
                      <a:r>
                        <a:rPr lang="en-GB" sz="1000" dirty="0"/>
                        <a:t>Food safety and hygiene</a:t>
                      </a:r>
                    </a:p>
                    <a:p>
                      <a:pPr marL="285750" indent="-285750">
                        <a:buFont typeface="Arial" pitchFamily="34" charset="0"/>
                        <a:buChar char="•"/>
                      </a:pPr>
                      <a:r>
                        <a:rPr lang="en-GB" sz="1000" dirty="0"/>
                        <a:t>Identifying</a:t>
                      </a:r>
                      <a:r>
                        <a:rPr lang="en-GB" sz="1000" baseline="0" dirty="0"/>
                        <a:t> user needs</a:t>
                      </a:r>
                    </a:p>
                    <a:p>
                      <a:pPr marL="285750" indent="-285750">
                        <a:buFont typeface="Arial" pitchFamily="34" charset="0"/>
                        <a:buChar char="•"/>
                      </a:pPr>
                      <a:endParaRPr lang="en-GB" sz="1000" baseline="0" dirty="0"/>
                    </a:p>
                    <a:p>
                      <a:pPr marL="285750" indent="-285750">
                        <a:buFont typeface="Arial" pitchFamily="34" charset="0"/>
                        <a:buChar char="•"/>
                      </a:pPr>
                      <a:r>
                        <a:rPr lang="en-GB" sz="1000" dirty="0"/>
                        <a:t>Using an oven</a:t>
                      </a:r>
                      <a:r>
                        <a:rPr lang="en-GB" sz="1000" baseline="0" dirty="0"/>
                        <a:t> safely</a:t>
                      </a:r>
                    </a:p>
                    <a:p>
                      <a:pPr marL="285750" indent="-285750">
                        <a:buFont typeface="Arial" pitchFamily="34" charset="0"/>
                        <a:buChar char="•"/>
                      </a:pPr>
                      <a:r>
                        <a:rPr lang="en-GB" sz="1000" baseline="0" dirty="0"/>
                        <a:t>Idea communication and development</a:t>
                      </a:r>
                    </a:p>
                    <a:p>
                      <a:pPr marL="285750" indent="-285750">
                        <a:buFont typeface="Arial" pitchFamily="34" charset="0"/>
                        <a:buChar char="•"/>
                      </a:pPr>
                      <a:r>
                        <a:rPr lang="en-US" sz="1000" baseline="0" dirty="0"/>
                        <a:t>U</a:t>
                      </a:r>
                      <a:r>
                        <a:rPr lang="en-GB" sz="1000" baseline="0" dirty="0"/>
                        <a:t>sing a hob safely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a:t>Pathogens and food preparation</a:t>
                      </a:r>
                    </a:p>
                    <a:p>
                      <a:pPr marL="0" indent="0">
                        <a:buFont typeface="Arial" pitchFamily="34" charset="0"/>
                        <a:buNone/>
                      </a:pPr>
                      <a:endParaRPr lang="en-GB" sz="1000" dirty="0"/>
                    </a:p>
                  </a:txBody>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6F79675B-286A-4227-9204-EE445A67698D}"/>
              </a:ext>
            </a:extLst>
          </p:cNvPr>
          <p:cNvGraphicFramePr>
            <a:graphicFrameLocks noGrp="1"/>
          </p:cNvGraphicFramePr>
          <p:nvPr>
            <p:extLst>
              <p:ext uri="{D42A27DB-BD31-4B8C-83A1-F6EECF244321}">
                <p14:modId xmlns:p14="http://schemas.microsoft.com/office/powerpoint/2010/main" val="2383927074"/>
              </p:ext>
            </p:extLst>
          </p:nvPr>
        </p:nvGraphicFramePr>
        <p:xfrm>
          <a:off x="5062572" y="782286"/>
          <a:ext cx="5505571" cy="1554480"/>
        </p:xfrm>
        <a:graphic>
          <a:graphicData uri="http://schemas.openxmlformats.org/drawingml/2006/table">
            <a:tbl>
              <a:tblPr firstRow="1" bandRow="1">
                <a:tableStyleId>{5940675A-B579-460E-94D1-54222C63F5DA}</a:tableStyleId>
              </a:tblPr>
              <a:tblGrid>
                <a:gridCol w="810878">
                  <a:extLst>
                    <a:ext uri="{9D8B030D-6E8A-4147-A177-3AD203B41FA5}">
                      <a16:colId xmlns:a16="http://schemas.microsoft.com/office/drawing/2014/main" val="1686071732"/>
                    </a:ext>
                  </a:extLst>
                </a:gridCol>
                <a:gridCol w="1425103">
                  <a:extLst>
                    <a:ext uri="{9D8B030D-6E8A-4147-A177-3AD203B41FA5}">
                      <a16:colId xmlns:a16="http://schemas.microsoft.com/office/drawing/2014/main" val="1412944532"/>
                    </a:ext>
                  </a:extLst>
                </a:gridCol>
                <a:gridCol w="1024292">
                  <a:extLst>
                    <a:ext uri="{9D8B030D-6E8A-4147-A177-3AD203B41FA5}">
                      <a16:colId xmlns:a16="http://schemas.microsoft.com/office/drawing/2014/main" val="1358608725"/>
                    </a:ext>
                  </a:extLst>
                </a:gridCol>
                <a:gridCol w="1013159">
                  <a:extLst>
                    <a:ext uri="{9D8B030D-6E8A-4147-A177-3AD203B41FA5}">
                      <a16:colId xmlns:a16="http://schemas.microsoft.com/office/drawing/2014/main" val="1930107822"/>
                    </a:ext>
                  </a:extLst>
                </a:gridCol>
                <a:gridCol w="1232139">
                  <a:extLst>
                    <a:ext uri="{9D8B030D-6E8A-4147-A177-3AD203B41FA5}">
                      <a16:colId xmlns:a16="http://schemas.microsoft.com/office/drawing/2014/main" val="2783652325"/>
                    </a:ext>
                  </a:extLst>
                </a:gridCol>
              </a:tblGrid>
              <a:tr h="183360">
                <a:tc gridSpan="5">
                  <a:txBody>
                    <a:bodyPr/>
                    <a:lstStyle/>
                    <a:p>
                      <a:pPr algn="ctr"/>
                      <a:r>
                        <a:rPr lang="en-GB" b="1" dirty="0"/>
                        <a:t>Key knowledge</a:t>
                      </a:r>
                    </a:p>
                  </a:txBody>
                  <a:tcP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188697">
                <a:tc gridSpan="5">
                  <a:txBody>
                    <a:bodyPr/>
                    <a:lstStyle/>
                    <a:p>
                      <a:pPr lvl="0">
                        <a:buNone/>
                      </a:pPr>
                      <a:r>
                        <a:rPr lang="en-GB" sz="1000" b="0" i="0" u="none" strike="noStrike" noProof="0" dirty="0">
                          <a:latin typeface="Calibri"/>
                        </a:rPr>
                        <a:t>Microbes are extremely tiny and are all around us. There are many different types, and some are </a:t>
                      </a:r>
                      <a:r>
                        <a:rPr lang="en-GB" sz="1000" b="1" i="0" u="none" strike="noStrike" noProof="0" dirty="0">
                          <a:latin typeface="Calibri"/>
                        </a:rPr>
                        <a:t>Good</a:t>
                      </a:r>
                      <a:r>
                        <a:rPr lang="en-GB" sz="1000" b="0" i="0" u="none" strike="noStrike" noProof="0" dirty="0">
                          <a:latin typeface="Calibri"/>
                        </a:rPr>
                        <a:t> and some are </a:t>
                      </a:r>
                      <a:r>
                        <a:rPr lang="en-GB" sz="1000" b="1" i="0" u="none" strike="noStrike" noProof="0" dirty="0">
                          <a:latin typeface="Calibri"/>
                        </a:rPr>
                        <a:t>Bad</a:t>
                      </a:r>
                      <a:r>
                        <a:rPr lang="en-GB" sz="1000" b="0" i="0" u="none" strike="noStrike" noProof="0" dirty="0">
                          <a:latin typeface="Calibri"/>
                        </a:rPr>
                        <a:t> for us. </a:t>
                      </a:r>
                      <a:endParaRPr lang="en-US" sz="1000" dirty="0"/>
                    </a:p>
                  </a:txBody>
                  <a:tcPr/>
                </a:tc>
                <a:tc hMerge="1">
                  <a:txBody>
                    <a:bodyPr/>
                    <a:lstStyle/>
                    <a:p>
                      <a:endParaRPr lang="en-GB"/>
                    </a:p>
                  </a:txBody>
                  <a:tcPr/>
                </a:tc>
                <a:tc hMerge="1">
                  <a:txBody>
                    <a:bodyPr/>
                    <a:lstStyle/>
                    <a:p>
                      <a:pPr lvl="0">
                        <a:buNone/>
                      </a:pPr>
                      <a:endParaRPr lang="en-GB" sz="1200" b="0" i="0" u="none" strike="noStrike" noProof="0" dirty="0">
                        <a:latin typeface="Calibri"/>
                      </a:endParaRPr>
                    </a:p>
                  </a:txBody>
                  <a:tcPr/>
                </a:tc>
                <a:tc hMerge="1">
                  <a:txBody>
                    <a:bodyPr/>
                    <a:lstStyle/>
                    <a:p>
                      <a:endParaRPr lang="en-GB"/>
                    </a:p>
                  </a:txBody>
                  <a:tcPr/>
                </a:tc>
                <a:tc hMerge="1">
                  <a:txBody>
                    <a:bodyPr/>
                    <a:lstStyle/>
                    <a:p>
                      <a:pPr lvl="0">
                        <a:buNone/>
                      </a:pPr>
                      <a:endParaRPr lang="en-GB" sz="1200" b="0" i="0" u="none" strike="noStrike" noProof="0" dirty="0">
                        <a:latin typeface="Calibri"/>
                      </a:endParaRPr>
                    </a:p>
                  </a:txBody>
                  <a:tcPr/>
                </a:tc>
                <a:extLst>
                  <a:ext uri="{0D108BD9-81ED-4DB2-BD59-A6C34878D82A}">
                    <a16:rowId xmlns:a16="http://schemas.microsoft.com/office/drawing/2014/main" val="2693566867"/>
                  </a:ext>
                </a:extLst>
              </a:tr>
              <a:tr h="188697">
                <a:tc>
                  <a:txBody>
                    <a:bodyPr/>
                    <a:lstStyle/>
                    <a:p>
                      <a:r>
                        <a:rPr lang="en-GB" sz="1000" b="1" dirty="0"/>
                        <a:t>Good Microbes</a:t>
                      </a:r>
                    </a:p>
                  </a:txBody>
                  <a:tcPr/>
                </a:tc>
                <a:tc>
                  <a:txBody>
                    <a:bodyPr/>
                    <a:lstStyle/>
                    <a:p>
                      <a:pPr lvl="0">
                        <a:buNone/>
                      </a:pPr>
                      <a:r>
                        <a:rPr lang="en-GB" sz="1000" b="0" i="0" u="none" strike="noStrike" noProof="0" dirty="0">
                          <a:latin typeface="Calibri"/>
                        </a:rPr>
                        <a:t>Live in yoghurts and probiotic foods</a:t>
                      </a:r>
                    </a:p>
                  </a:txBody>
                  <a:tcPr/>
                </a:tc>
                <a:tc>
                  <a:txBody>
                    <a:bodyPr/>
                    <a:lstStyle/>
                    <a:p>
                      <a:pPr lvl="0">
                        <a:buNone/>
                      </a:pPr>
                      <a:r>
                        <a:rPr lang="en-GB" sz="1000" b="0" i="0" u="none" strike="noStrike" noProof="0" dirty="0">
                          <a:latin typeface="Calibri"/>
                        </a:rPr>
                        <a:t>Live in our  intestines.</a:t>
                      </a:r>
                      <a:endParaRPr lang="en-US" sz="1000" dirty="0"/>
                    </a:p>
                  </a:txBody>
                  <a:tcPr/>
                </a:tc>
                <a:tc>
                  <a:txBody>
                    <a:bodyPr/>
                    <a:lstStyle/>
                    <a:p>
                      <a:pPr lvl="0">
                        <a:buNone/>
                      </a:pPr>
                      <a:r>
                        <a:rPr lang="en-GB" sz="1000" b="0" i="0" u="none" strike="noStrike" noProof="0">
                          <a:latin typeface="Calibri"/>
                        </a:rPr>
                        <a:t>Help us fight infections</a:t>
                      </a:r>
                      <a:endParaRPr lang="en-US" sz="1000"/>
                    </a:p>
                  </a:txBody>
                  <a:tcPr/>
                </a:tc>
                <a:tc>
                  <a:txBody>
                    <a:bodyPr/>
                    <a:lstStyle/>
                    <a:p>
                      <a:pPr lvl="0">
                        <a:buNone/>
                      </a:pPr>
                      <a:r>
                        <a:rPr lang="en-GB" sz="1000" b="0" i="0" u="none" strike="noStrike" noProof="0" dirty="0">
                          <a:latin typeface="Calibri"/>
                        </a:rPr>
                        <a:t>Help us digest our food properly.</a:t>
                      </a:r>
                      <a:endParaRPr lang="en-US" sz="1000" dirty="0"/>
                    </a:p>
                  </a:txBody>
                  <a:tcPr/>
                </a:tc>
                <a:extLst>
                  <a:ext uri="{0D108BD9-81ED-4DB2-BD59-A6C34878D82A}">
                    <a16:rowId xmlns:a16="http://schemas.microsoft.com/office/drawing/2014/main" val="2745978076"/>
                  </a:ext>
                </a:extLst>
              </a:tr>
              <a:tr h="188697">
                <a:tc>
                  <a:txBody>
                    <a:bodyPr/>
                    <a:lstStyle/>
                    <a:p>
                      <a:r>
                        <a:rPr lang="en-GB" sz="1000" b="1" dirty="0"/>
                        <a:t>Bad Microbes</a:t>
                      </a:r>
                    </a:p>
                  </a:txBody>
                  <a:tcPr/>
                </a:tc>
                <a:tc>
                  <a:txBody>
                    <a:bodyPr/>
                    <a:lstStyle/>
                    <a:p>
                      <a:pPr lvl="0">
                        <a:buNone/>
                      </a:pPr>
                      <a:r>
                        <a:rPr lang="en-GB" sz="1000" b="0" i="0" u="none" strike="noStrike" noProof="0" dirty="0">
                          <a:latin typeface="Calibri"/>
                        </a:rPr>
                        <a:t>Causes food </a:t>
                      </a:r>
                      <a:endParaRPr lang="en-US" sz="1000" dirty="0"/>
                    </a:p>
                    <a:p>
                      <a:pPr lvl="0">
                        <a:buNone/>
                      </a:pPr>
                      <a:r>
                        <a:rPr lang="en-GB" sz="1000" b="0" i="0" u="none" strike="noStrike" noProof="0" dirty="0">
                          <a:latin typeface="Calibri"/>
                        </a:rPr>
                        <a:t>poisoning.</a:t>
                      </a:r>
                      <a:endParaRPr lang="en-US" sz="1000" dirty="0"/>
                    </a:p>
                  </a:txBody>
                  <a:tcPr/>
                </a:tc>
                <a:tc>
                  <a:txBody>
                    <a:bodyPr/>
                    <a:lstStyle/>
                    <a:p>
                      <a:pPr lvl="0">
                        <a:buNone/>
                      </a:pPr>
                      <a:r>
                        <a:rPr lang="en-GB" sz="1000" b="0" i="0" u="none" strike="noStrike" noProof="0" dirty="0">
                          <a:latin typeface="Calibri"/>
                        </a:rPr>
                        <a:t>Grow on dirty surfaces.</a:t>
                      </a:r>
                      <a:endParaRPr lang="en-US" sz="1000" dirty="0"/>
                    </a:p>
                  </a:txBody>
                  <a:tcPr/>
                </a:tc>
                <a:tc>
                  <a:txBody>
                    <a:bodyPr/>
                    <a:lstStyle/>
                    <a:p>
                      <a:pPr lvl="0">
                        <a:buNone/>
                      </a:pPr>
                      <a:r>
                        <a:rPr lang="en-GB" sz="1000" b="0" i="0" u="none" strike="noStrike" noProof="0" dirty="0">
                          <a:latin typeface="Calibri"/>
                        </a:rPr>
                        <a:t>Found on raw meat.</a:t>
                      </a:r>
                      <a:endParaRPr lang="en-US" sz="1000" dirty="0"/>
                    </a:p>
                  </a:txBody>
                  <a:tcPr/>
                </a:tc>
                <a:tc>
                  <a:txBody>
                    <a:bodyPr/>
                    <a:lstStyle/>
                    <a:p>
                      <a:pPr lvl="0">
                        <a:buNone/>
                      </a:pPr>
                      <a:r>
                        <a:rPr lang="en-GB" sz="1000" b="0" i="0" u="none" strike="noStrike" noProof="0" dirty="0">
                          <a:latin typeface="Calibri"/>
                        </a:rPr>
                        <a:t>Make us ill -cause infections</a:t>
                      </a:r>
                    </a:p>
                  </a:txBody>
                  <a:tcPr/>
                </a:tc>
                <a:extLst>
                  <a:ext uri="{0D108BD9-81ED-4DB2-BD59-A6C34878D82A}">
                    <a16:rowId xmlns:a16="http://schemas.microsoft.com/office/drawing/2014/main" val="613044238"/>
                  </a:ext>
                </a:extLst>
              </a:tr>
            </a:tbl>
          </a:graphicData>
        </a:graphic>
      </p:graphicFrame>
      <p:graphicFrame>
        <p:nvGraphicFramePr>
          <p:cNvPr id="14" name="Table 13">
            <a:extLst>
              <a:ext uri="{FF2B5EF4-FFF2-40B4-BE49-F238E27FC236}">
                <a16:creationId xmlns:a16="http://schemas.microsoft.com/office/drawing/2014/main" id="{00A005F7-C783-48F9-8822-0D27AF8DD758}"/>
              </a:ext>
            </a:extLst>
          </p:cNvPr>
          <p:cNvGraphicFramePr>
            <a:graphicFrameLocks noGrp="1"/>
          </p:cNvGraphicFramePr>
          <p:nvPr>
            <p:extLst>
              <p:ext uri="{D42A27DB-BD31-4B8C-83A1-F6EECF244321}">
                <p14:modId xmlns:p14="http://schemas.microsoft.com/office/powerpoint/2010/main" val="3283739270"/>
              </p:ext>
            </p:extLst>
          </p:nvPr>
        </p:nvGraphicFramePr>
        <p:xfrm>
          <a:off x="5062572" y="2433062"/>
          <a:ext cx="4091201" cy="4305379"/>
        </p:xfrm>
        <a:graphic>
          <a:graphicData uri="http://schemas.openxmlformats.org/drawingml/2006/table">
            <a:tbl>
              <a:tblPr firstRow="1" bandRow="1">
                <a:tableStyleId>{5940675A-B579-460E-94D1-54222C63F5DA}</a:tableStyleId>
              </a:tblPr>
              <a:tblGrid>
                <a:gridCol w="553153">
                  <a:extLst>
                    <a:ext uri="{9D8B030D-6E8A-4147-A177-3AD203B41FA5}">
                      <a16:colId xmlns:a16="http://schemas.microsoft.com/office/drawing/2014/main" val="1686071732"/>
                    </a:ext>
                  </a:extLst>
                </a:gridCol>
                <a:gridCol w="3538048">
                  <a:extLst>
                    <a:ext uri="{9D8B030D-6E8A-4147-A177-3AD203B41FA5}">
                      <a16:colId xmlns:a16="http://schemas.microsoft.com/office/drawing/2014/main" val="477463532"/>
                    </a:ext>
                  </a:extLst>
                </a:gridCol>
              </a:tblGrid>
              <a:tr h="346626">
                <a:tc gridSpan="2">
                  <a:txBody>
                    <a:bodyPr/>
                    <a:lstStyle/>
                    <a:p>
                      <a:pPr lvl="0">
                        <a:buNone/>
                      </a:pPr>
                      <a:r>
                        <a:rPr lang="en-GB" sz="1000" b="0" i="0" u="none" strike="noStrike" noProof="0" dirty="0">
                          <a:latin typeface="Calibri"/>
                        </a:rPr>
                        <a:t>Function of ingredients </a:t>
                      </a:r>
                    </a:p>
                  </a:txBody>
                  <a:tcPr/>
                </a:tc>
                <a:tc hMerge="1">
                  <a:txBody>
                    <a:bodyPr/>
                    <a:lstStyle/>
                    <a:p>
                      <a:pPr lvl="0">
                        <a:buNone/>
                      </a:pPr>
                      <a:endParaRPr lang="en-GB" sz="1000" b="0" i="0" u="none" strike="noStrike" noProof="0" dirty="0">
                        <a:latin typeface="Calibri"/>
                      </a:endParaRPr>
                    </a:p>
                  </a:txBody>
                  <a:tcPr/>
                </a:tc>
                <a:extLst>
                  <a:ext uri="{0D108BD9-81ED-4DB2-BD59-A6C34878D82A}">
                    <a16:rowId xmlns:a16="http://schemas.microsoft.com/office/drawing/2014/main" val="2693566867"/>
                  </a:ext>
                </a:extLst>
              </a:tr>
              <a:tr h="563267">
                <a:tc>
                  <a:txBody>
                    <a:bodyPr/>
                    <a:lstStyle/>
                    <a:p>
                      <a:pPr algn="l" fontAlgn="base"/>
                      <a:r>
                        <a:rPr lang="en-GB" sz="1000" dirty="0">
                          <a:effectLst/>
                        </a:rPr>
                        <a:t>Oats​</a:t>
                      </a:r>
                    </a:p>
                  </a:txBody>
                  <a:tcPr/>
                </a:tc>
                <a:tc>
                  <a:txBody>
                    <a:bodyPr/>
                    <a:lstStyle/>
                    <a:p>
                      <a:pPr algn="l" fontAlgn="base"/>
                      <a:r>
                        <a:rPr lang="en-GB" sz="1000" dirty="0">
                          <a:effectLst/>
                        </a:rPr>
                        <a:t>Adds texture or crunchiness, bulks out the mixture, good source of carbohydrates and fibre, help to give a feeling of fullness, promote growth of good bacteria in gut.​</a:t>
                      </a:r>
                    </a:p>
                  </a:txBody>
                  <a:tcPr/>
                </a:tc>
                <a:extLst>
                  <a:ext uri="{0D108BD9-81ED-4DB2-BD59-A6C34878D82A}">
                    <a16:rowId xmlns:a16="http://schemas.microsoft.com/office/drawing/2014/main" val="3539538807"/>
                  </a:ext>
                </a:extLst>
              </a:tr>
              <a:tr h="779908">
                <a:tc>
                  <a:txBody>
                    <a:bodyPr/>
                    <a:lstStyle/>
                    <a:p>
                      <a:pPr algn="l" fontAlgn="base"/>
                      <a:r>
                        <a:rPr lang="en-GB" sz="1000" dirty="0">
                          <a:effectLst/>
                        </a:rPr>
                        <a:t>Butter​</a:t>
                      </a:r>
                    </a:p>
                  </a:txBody>
                  <a:tcPr/>
                </a:tc>
                <a:tc>
                  <a:txBody>
                    <a:bodyPr/>
                    <a:lstStyle/>
                    <a:p>
                      <a:pPr algn="l" fontAlgn="base"/>
                      <a:r>
                        <a:rPr lang="en-GB" sz="1000" u="none" strike="noStrike" dirty="0">
                          <a:effectLst/>
                        </a:rPr>
                        <a:t>Provides flavour, Keep products moist and extend shelf-life</a:t>
                      </a:r>
                      <a:r>
                        <a:rPr lang="en-GB" sz="1000" dirty="0">
                          <a:effectLst/>
                        </a:rPr>
                        <a:t>​</a:t>
                      </a:r>
                    </a:p>
                    <a:p>
                      <a:pPr algn="l" fontAlgn="base"/>
                      <a:r>
                        <a:rPr lang="en-GB" sz="1000" u="none" strike="noStrike" dirty="0">
                          <a:effectLst/>
                        </a:rPr>
                        <a:t>Add colour to foods</a:t>
                      </a:r>
                      <a:r>
                        <a:rPr lang="en-GB" sz="1000" dirty="0">
                          <a:effectLst/>
                        </a:rPr>
                        <a:t>​ and b</a:t>
                      </a:r>
                      <a:r>
                        <a:rPr lang="en-GB" sz="1000" u="none" strike="noStrike" dirty="0">
                          <a:effectLst/>
                        </a:rPr>
                        <a:t>inds mixture together</a:t>
                      </a:r>
                      <a:r>
                        <a:rPr lang="en-GB" sz="1000" dirty="0">
                          <a:effectLst/>
                        </a:rPr>
                        <a:t>​. </a:t>
                      </a:r>
                      <a:r>
                        <a:rPr lang="en-GB" sz="1000" u="none" strike="noStrike" dirty="0">
                          <a:effectLst/>
                        </a:rPr>
                        <a:t>Hold air when creamed with sugar</a:t>
                      </a:r>
                      <a:r>
                        <a:rPr lang="en-GB" sz="1000" dirty="0">
                          <a:effectLst/>
                        </a:rPr>
                        <a:t>​ and p</a:t>
                      </a:r>
                      <a:r>
                        <a:rPr lang="en-GB" sz="1000" u="none" strike="noStrike" dirty="0">
                          <a:effectLst/>
                        </a:rPr>
                        <a:t>rovide energy, Vitamins A and D.</a:t>
                      </a:r>
                      <a:r>
                        <a:rPr lang="en-GB" sz="1000" dirty="0">
                          <a:effectLst/>
                        </a:rPr>
                        <a:t>​</a:t>
                      </a:r>
                    </a:p>
                  </a:txBody>
                  <a:tcPr/>
                </a:tc>
                <a:extLst>
                  <a:ext uri="{0D108BD9-81ED-4DB2-BD59-A6C34878D82A}">
                    <a16:rowId xmlns:a16="http://schemas.microsoft.com/office/drawing/2014/main" val="487106155"/>
                  </a:ext>
                </a:extLst>
              </a:tr>
              <a:tr h="867469">
                <a:tc>
                  <a:txBody>
                    <a:bodyPr/>
                    <a:lstStyle/>
                    <a:p>
                      <a:pPr algn="l" fontAlgn="base"/>
                      <a:r>
                        <a:rPr lang="en-GB" sz="1000">
                          <a:effectLst/>
                        </a:rPr>
                        <a:t>Self raising Flour​</a:t>
                      </a:r>
                    </a:p>
                  </a:txBody>
                  <a:tcPr/>
                </a:tc>
                <a:tc>
                  <a:txBody>
                    <a:bodyPr/>
                    <a:lstStyle/>
                    <a:p>
                      <a:pPr algn="l" fontAlgn="base"/>
                      <a:r>
                        <a:rPr lang="en-GB" sz="1000" u="none" strike="noStrike" dirty="0">
                          <a:effectLst/>
                        </a:rPr>
                        <a:t>Provides fibre (especially if wholemeal), makes mixtures rise</a:t>
                      </a:r>
                      <a:r>
                        <a:rPr lang="en-GB" sz="1000" dirty="0">
                          <a:effectLst/>
                        </a:rPr>
                        <a:t>​. </a:t>
                      </a:r>
                      <a:r>
                        <a:rPr lang="en-GB" sz="1000" u="none" strike="noStrike" dirty="0">
                          <a:effectLst/>
                        </a:rPr>
                        <a:t>Thickens sauces, forms the bulk of bread, pastry and cake mixes</a:t>
                      </a:r>
                      <a:r>
                        <a:rPr lang="en-GB" sz="1000" dirty="0">
                          <a:effectLst/>
                        </a:rPr>
                        <a:t>​. </a:t>
                      </a:r>
                      <a:r>
                        <a:rPr lang="en-GB" sz="1000" u="none" strike="noStrike" dirty="0">
                          <a:effectLst/>
                        </a:rPr>
                        <a:t>If wholemeal, provides colour and texture, gluten in flour produces a stretchy dough, provides carbohydrate, vitamin B, calcium and iron.</a:t>
                      </a:r>
                      <a:r>
                        <a:rPr lang="en-GB" sz="1000" dirty="0">
                          <a:effectLst/>
                        </a:rPr>
                        <a:t>​</a:t>
                      </a:r>
                      <a:endParaRPr lang="en-GB" dirty="0"/>
                    </a:p>
                  </a:txBody>
                  <a:tcPr/>
                </a:tc>
                <a:extLst>
                  <a:ext uri="{0D108BD9-81ED-4DB2-BD59-A6C34878D82A}">
                    <a16:rowId xmlns:a16="http://schemas.microsoft.com/office/drawing/2014/main" val="1799474788"/>
                  </a:ext>
                </a:extLst>
              </a:tr>
              <a:tr h="563267">
                <a:tc>
                  <a:txBody>
                    <a:bodyPr/>
                    <a:lstStyle/>
                    <a:p>
                      <a:pPr algn="l" fontAlgn="base"/>
                      <a:r>
                        <a:rPr lang="en-GB" sz="1000">
                          <a:effectLst/>
                        </a:rPr>
                        <a:t>Brown sugar​</a:t>
                      </a:r>
                    </a:p>
                  </a:txBody>
                  <a:tcPr/>
                </a:tc>
                <a:tc>
                  <a:txBody>
                    <a:bodyPr/>
                    <a:lstStyle/>
                    <a:p>
                      <a:pPr algn="l" fontAlgn="base"/>
                      <a:r>
                        <a:rPr lang="en-GB" sz="1000" u="none" strike="noStrike" dirty="0">
                          <a:effectLst/>
                        </a:rPr>
                        <a:t>Provides sweetness,  provides colour and texture. Caramelises to produce a brown colour</a:t>
                      </a:r>
                      <a:r>
                        <a:rPr lang="en-GB" sz="1000" dirty="0">
                          <a:effectLst/>
                        </a:rPr>
                        <a:t>​. </a:t>
                      </a:r>
                      <a:r>
                        <a:rPr lang="en-GB" sz="1000" u="none" strike="noStrike" dirty="0">
                          <a:effectLst/>
                        </a:rPr>
                        <a:t>Retains moisture, Helps to trap air in cake mixtures, Provides carbohydrate.</a:t>
                      </a:r>
                      <a:r>
                        <a:rPr lang="en-GB" sz="1000" dirty="0">
                          <a:effectLst/>
                        </a:rPr>
                        <a:t>​</a:t>
                      </a:r>
                      <a:endParaRPr lang="en-US" dirty="0"/>
                    </a:p>
                  </a:txBody>
                  <a:tcPr/>
                </a:tc>
                <a:extLst>
                  <a:ext uri="{0D108BD9-81ED-4DB2-BD59-A6C34878D82A}">
                    <a16:rowId xmlns:a16="http://schemas.microsoft.com/office/drawing/2014/main" val="1291025951"/>
                  </a:ext>
                </a:extLst>
              </a:tr>
              <a:tr h="563267">
                <a:tc>
                  <a:txBody>
                    <a:bodyPr/>
                    <a:lstStyle/>
                    <a:p>
                      <a:pPr algn="l" fontAlgn="base"/>
                      <a:r>
                        <a:rPr lang="en-GB" sz="1000">
                          <a:effectLst/>
                        </a:rPr>
                        <a:t>Chocolate /fruit​</a:t>
                      </a:r>
                    </a:p>
                  </a:txBody>
                  <a:tcPr/>
                </a:tc>
                <a:tc>
                  <a:txBody>
                    <a:bodyPr/>
                    <a:lstStyle/>
                    <a:p>
                      <a:pPr algn="l" fontAlgn="base"/>
                      <a:r>
                        <a:rPr lang="en-GB" sz="1000" u="none" strike="noStrike" dirty="0">
                          <a:effectLst/>
                        </a:rPr>
                        <a:t>Provides sweetness, flavour,  provides colour and texture.</a:t>
                      </a:r>
                      <a:r>
                        <a:rPr lang="en-GB" sz="1000" dirty="0">
                          <a:effectLst/>
                        </a:rPr>
                        <a:t>​</a:t>
                      </a:r>
                    </a:p>
                    <a:p>
                      <a:pPr algn="l" fontAlgn="base"/>
                      <a:r>
                        <a:rPr lang="en-GB" sz="1000" dirty="0">
                          <a:effectLst/>
                        </a:rPr>
                        <a:t>​</a:t>
                      </a:r>
                    </a:p>
                  </a:txBody>
                  <a:tcPr/>
                </a:tc>
                <a:extLst>
                  <a:ext uri="{0D108BD9-81ED-4DB2-BD59-A6C34878D82A}">
                    <a16:rowId xmlns:a16="http://schemas.microsoft.com/office/drawing/2014/main" val="3766411071"/>
                  </a:ext>
                </a:extLst>
              </a:tr>
              <a:tr h="621575">
                <a:tc>
                  <a:txBody>
                    <a:bodyPr/>
                    <a:lstStyle/>
                    <a:p>
                      <a:pPr algn="l" fontAlgn="base"/>
                      <a:r>
                        <a:rPr lang="en-GB" sz="1000">
                          <a:effectLst/>
                        </a:rPr>
                        <a:t>Honey​</a:t>
                      </a:r>
                    </a:p>
                  </a:txBody>
                  <a:tcPr/>
                </a:tc>
                <a:tc>
                  <a:txBody>
                    <a:bodyPr/>
                    <a:lstStyle/>
                    <a:p>
                      <a:pPr algn="l" fontAlgn="base"/>
                      <a:r>
                        <a:rPr lang="en-GB" sz="1000" u="none" strike="noStrike" dirty="0">
                          <a:effectLst/>
                        </a:rPr>
                        <a:t>A natural sweetener, honey extends a product’s shelf life by keeping it moister longer, honey inhibits mould growth in baked products. Honey helps to bind the ingredients.</a:t>
                      </a:r>
                      <a:r>
                        <a:rPr lang="en-GB" sz="1000" dirty="0">
                          <a:effectLst/>
                        </a:rPr>
                        <a:t>​</a:t>
                      </a:r>
                    </a:p>
                  </a:txBody>
                  <a:tcPr/>
                </a:tc>
                <a:extLst>
                  <a:ext uri="{0D108BD9-81ED-4DB2-BD59-A6C34878D82A}">
                    <a16:rowId xmlns:a16="http://schemas.microsoft.com/office/drawing/2014/main" val="2497542913"/>
                  </a:ext>
                </a:extLst>
              </a:tr>
            </a:tbl>
          </a:graphicData>
        </a:graphic>
      </p:graphicFrame>
    </p:spTree>
    <p:extLst>
      <p:ext uri="{BB962C8B-B14F-4D97-AF65-F5344CB8AC3E}">
        <p14:creationId xmlns:p14="http://schemas.microsoft.com/office/powerpoint/2010/main" val="224584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a:t>
            </a:r>
            <a:r>
              <a:rPr lang="en-GB" sz="2400" b="1"/>
              <a:t>: Y7 </a:t>
            </a:r>
            <a:r>
              <a:rPr lang="en-GB" sz="2400" b="1" dirty="0"/>
              <a:t>Food Technology</a:t>
            </a:r>
            <a:endParaRPr lang="ru-RU" sz="2400" b="1" dirty="0"/>
          </a:p>
        </p:txBody>
      </p:sp>
      <p:graphicFrame>
        <p:nvGraphicFramePr>
          <p:cNvPr id="6" name="Table 5">
            <a:extLst>
              <a:ext uri="{FF2B5EF4-FFF2-40B4-BE49-F238E27FC236}">
                <a16:creationId xmlns:a16="http://schemas.microsoft.com/office/drawing/2014/main" id="{737172FE-1513-4254-A157-426712A463ED}"/>
              </a:ext>
            </a:extLst>
          </p:cNvPr>
          <p:cNvGraphicFramePr>
            <a:graphicFrameLocks noGrp="1"/>
          </p:cNvGraphicFramePr>
          <p:nvPr>
            <p:extLst/>
          </p:nvPr>
        </p:nvGraphicFramePr>
        <p:xfrm>
          <a:off x="10880974" y="794784"/>
          <a:ext cx="1206892" cy="5970246"/>
        </p:xfrm>
        <a:graphic>
          <a:graphicData uri="http://schemas.openxmlformats.org/drawingml/2006/table">
            <a:tbl>
              <a:tblPr firstRow="1" bandRow="1">
                <a:tableStyleId>{5940675A-B579-460E-94D1-54222C63F5DA}</a:tableStyleId>
              </a:tblPr>
              <a:tblGrid>
                <a:gridCol w="1206892">
                  <a:extLst>
                    <a:ext uri="{9D8B030D-6E8A-4147-A177-3AD203B41FA5}">
                      <a16:colId xmlns:a16="http://schemas.microsoft.com/office/drawing/2014/main" val="1686071732"/>
                    </a:ext>
                  </a:extLst>
                </a:gridCol>
              </a:tblGrid>
              <a:tr h="499086">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444569">
                <a:tc>
                  <a:txBody>
                    <a:bodyPr/>
                    <a:lstStyle/>
                    <a:p>
                      <a:pPr lvl="0">
                        <a:buNone/>
                      </a:pPr>
                      <a:r>
                        <a:rPr lang="en-GB" sz="1000" b="1" i="0" u="sng" dirty="0"/>
                        <a:t>Manufacture/ Production</a:t>
                      </a:r>
                      <a:r>
                        <a:rPr lang="en-GB" sz="1000" b="0" i="0" u="none" dirty="0"/>
                        <a:t> </a:t>
                      </a:r>
                      <a:r>
                        <a:rPr lang="en-GB" sz="1000" dirty="0"/>
                        <a:t>– To follow various steps to  make a product.</a:t>
                      </a:r>
                    </a:p>
                    <a:p>
                      <a:pPr lvl="0">
                        <a:buNone/>
                      </a:pPr>
                      <a:r>
                        <a:rPr lang="en-GB" sz="1000" b="1" u="sng" dirty="0"/>
                        <a:t>Production Line</a:t>
                      </a:r>
                      <a:r>
                        <a:rPr lang="en-GB" sz="1000" b="0" u="none" dirty="0"/>
                        <a:t> – An</a:t>
                      </a:r>
                      <a:r>
                        <a:rPr lang="en-US" sz="1000" b="0" i="0" kern="1200" dirty="0">
                          <a:solidFill>
                            <a:schemeClr val="tx1"/>
                          </a:solidFill>
                          <a:effectLst/>
                          <a:latin typeface="+mn-lt"/>
                          <a:ea typeface="+mn-ea"/>
                          <a:cs typeface="+mn-cs"/>
                        </a:rPr>
                        <a:t> arrangement in a </a:t>
                      </a:r>
                      <a:r>
                        <a:rPr lang="en-US" sz="1000" b="0" i="0" kern="1200">
                          <a:solidFill>
                            <a:schemeClr val="tx1"/>
                          </a:solidFill>
                          <a:effectLst/>
                          <a:latin typeface="+mn-lt"/>
                          <a:ea typeface="+mn-ea"/>
                          <a:cs typeface="+mn-cs"/>
                        </a:rPr>
                        <a:t>factory where </a:t>
                      </a:r>
                      <a:r>
                        <a:rPr lang="en-US" sz="1000" b="0" i="0" kern="1200" dirty="0">
                          <a:solidFill>
                            <a:schemeClr val="tx1"/>
                          </a:solidFill>
                          <a:effectLst/>
                          <a:latin typeface="+mn-lt"/>
                          <a:ea typeface="+mn-ea"/>
                          <a:cs typeface="+mn-cs"/>
                        </a:rPr>
                        <a:t>an item being manufactured is passed through a set linear sequence of mechanical or manual operations.</a:t>
                      </a:r>
                      <a:r>
                        <a:rPr lang="en-GB" sz="1000" b="0" u="none" dirty="0"/>
                        <a:t> </a:t>
                      </a:r>
                      <a:r>
                        <a:rPr lang="en-GB" sz="1000" dirty="0"/>
                        <a:t> </a:t>
                      </a:r>
                    </a:p>
                    <a:p>
                      <a:pPr lvl="0">
                        <a:buNone/>
                      </a:pPr>
                      <a:r>
                        <a:rPr lang="en-GB" sz="1000" b="1" u="sng" dirty="0"/>
                        <a:t>Quality</a:t>
                      </a:r>
                      <a:r>
                        <a:rPr lang="en-GB" sz="1000" dirty="0"/>
                        <a:t> – How well an item is made.</a:t>
                      </a:r>
                    </a:p>
                    <a:p>
                      <a:pPr lvl="0">
                        <a:buNone/>
                      </a:pPr>
                      <a:r>
                        <a:rPr lang="en-GB" sz="1000" b="1" u="sng" dirty="0"/>
                        <a:t>Pathogens</a:t>
                      </a:r>
                      <a:r>
                        <a:rPr lang="en-GB" sz="1000" dirty="0"/>
                        <a:t> – Organisms that can cause disease. </a:t>
                      </a:r>
                    </a:p>
                    <a:p>
                      <a:pPr lvl="0">
                        <a:buNone/>
                      </a:pPr>
                      <a:r>
                        <a:rPr lang="en-GB" sz="1000" b="1" u="sng" dirty="0"/>
                        <a:t>The 4 C’s</a:t>
                      </a:r>
                      <a:r>
                        <a:rPr lang="en-GB" sz="1000" b="0" u="none" dirty="0"/>
                        <a:t> </a:t>
                      </a:r>
                      <a:r>
                        <a:rPr lang="en-GB" sz="1000" dirty="0"/>
                        <a:t>-  </a:t>
                      </a:r>
                    </a:p>
                    <a:p>
                      <a:pPr lvl="0">
                        <a:buNone/>
                      </a:pPr>
                      <a:r>
                        <a:rPr lang="en-GB" sz="1000" b="1" u="sng" dirty="0"/>
                        <a:t>Chilling</a:t>
                      </a:r>
                      <a:r>
                        <a:rPr lang="en-GB" sz="1000" dirty="0"/>
                        <a:t> – To keep food chilled/refrigerate.</a:t>
                      </a:r>
                    </a:p>
                    <a:p>
                      <a:pPr lvl="0">
                        <a:buNone/>
                      </a:pPr>
                      <a:r>
                        <a:rPr lang="en-GB" sz="1000" b="1" u="sng" dirty="0"/>
                        <a:t>Cooking</a:t>
                      </a:r>
                      <a:r>
                        <a:rPr lang="en-GB" sz="1000" dirty="0"/>
                        <a:t> – To cook raw meat thoroughly.</a:t>
                      </a:r>
                    </a:p>
                    <a:p>
                      <a:pPr lvl="0">
                        <a:buNone/>
                      </a:pPr>
                      <a:r>
                        <a:rPr lang="en-GB" sz="1000" b="1" u="sng" dirty="0"/>
                        <a:t>Cleaning</a:t>
                      </a:r>
                      <a:r>
                        <a:rPr lang="en-GB" sz="1000" dirty="0"/>
                        <a:t> – To clean surfaces and equipment thoroughly.</a:t>
                      </a:r>
                    </a:p>
                    <a:p>
                      <a:pPr lvl="0">
                        <a:buNone/>
                      </a:pPr>
                      <a:r>
                        <a:rPr lang="en-GB" sz="1000" b="1" u="sng" dirty="0"/>
                        <a:t>Cross Contamination</a:t>
                      </a:r>
                      <a:r>
                        <a:rPr lang="en-GB" sz="1000" b="0" u="none" dirty="0"/>
                        <a:t> – Mixing raw and cooked foods on the same surface.</a:t>
                      </a:r>
                      <a:endParaRPr lang="en-GB" sz="1000" dirty="0"/>
                    </a:p>
                    <a:p>
                      <a:endParaRPr lang="en-GB" sz="1300" dirty="0"/>
                    </a:p>
                  </a:txBody>
                  <a:tcPr/>
                </a:tc>
                <a:extLst>
                  <a:ext uri="{0D108BD9-81ED-4DB2-BD59-A6C34878D82A}">
                    <a16:rowId xmlns:a16="http://schemas.microsoft.com/office/drawing/2014/main" val="2693566867"/>
                  </a:ext>
                </a:extLst>
              </a:tr>
            </a:tbl>
          </a:graphicData>
        </a:graphic>
      </p:graphicFrame>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nvPr>
        </p:nvGraphicFramePr>
        <p:xfrm>
          <a:off x="9547952" y="1456790"/>
          <a:ext cx="1206893" cy="5275720"/>
        </p:xfrm>
        <a:graphic>
          <a:graphicData uri="http://schemas.openxmlformats.org/drawingml/2006/table">
            <a:tbl>
              <a:tblPr firstRow="1" bandRow="1">
                <a:tableStyleId>{5940675A-B579-460E-94D1-54222C63F5DA}</a:tableStyleId>
              </a:tblPr>
              <a:tblGrid>
                <a:gridCol w="1206893">
                  <a:extLst>
                    <a:ext uri="{9D8B030D-6E8A-4147-A177-3AD203B41FA5}">
                      <a16:colId xmlns:a16="http://schemas.microsoft.com/office/drawing/2014/main" val="1686071732"/>
                    </a:ext>
                  </a:extLst>
                </a:gridCol>
              </a:tblGrid>
              <a:tr h="705669">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4570051">
                <a:tc>
                  <a:txBody>
                    <a:bodyPr/>
                    <a:lstStyle/>
                    <a:p>
                      <a:pPr lvl="0">
                        <a:buNone/>
                      </a:pPr>
                      <a:r>
                        <a:rPr lang="en-GB" sz="1000" b="1" dirty="0"/>
                        <a:t>Literacy: </a:t>
                      </a:r>
                      <a:r>
                        <a:rPr lang="en-GB" sz="1000" b="0" dirty="0"/>
                        <a:t>specification writing, design communication, key words.</a:t>
                      </a:r>
                      <a:endParaRPr lang="en-GB" sz="1000" b="1" dirty="0"/>
                    </a:p>
                    <a:p>
                      <a:pPr lvl="0">
                        <a:buNone/>
                      </a:pPr>
                      <a:r>
                        <a:rPr lang="en-GB" sz="1000" b="1" dirty="0"/>
                        <a:t>Numeracy: </a:t>
                      </a:r>
                      <a:r>
                        <a:rPr lang="en-GB" sz="1000" b="0" dirty="0"/>
                        <a:t>Portion control, weighing, measuring, budgeting,</a:t>
                      </a:r>
                      <a:endParaRPr lang="en-GB" sz="1000" b="1" dirty="0"/>
                    </a:p>
                    <a:p>
                      <a:pPr lvl="0">
                        <a:buNone/>
                      </a:pPr>
                      <a:r>
                        <a:rPr lang="en-GB" sz="1000" b="1" dirty="0"/>
                        <a:t>Careers/Cultural Capital: </a:t>
                      </a:r>
                      <a:r>
                        <a:rPr lang="en-GB" sz="1000" b="0" dirty="0"/>
                        <a:t>Looking at local and cultural foods, hospitality and catering skills.</a:t>
                      </a:r>
                    </a:p>
                    <a:p>
                      <a:pPr lvl="0">
                        <a:buNone/>
                      </a:pPr>
                      <a:endParaRPr lang="en-GB" sz="1000" b="0" dirty="0"/>
                    </a:p>
                    <a:p>
                      <a:pPr lvl="0">
                        <a:buNone/>
                      </a:pPr>
                      <a:r>
                        <a:rPr lang="en-GB" sz="1000" b="1" dirty="0"/>
                        <a:t>BBC bitesize links</a:t>
                      </a:r>
                    </a:p>
                    <a:p>
                      <a:pPr lvl="0">
                        <a:buNone/>
                      </a:pPr>
                      <a:r>
                        <a:rPr lang="en-GB" sz="1000" b="0" dirty="0"/>
                        <a:t>Automated production of bottles </a:t>
                      </a:r>
                    </a:p>
                    <a:p>
                      <a:pPr lvl="0">
                        <a:buNone/>
                      </a:pPr>
                      <a:r>
                        <a:rPr lang="en-GB" sz="1000" b="0" i="0" u="none" strike="noStrike" noProof="0" dirty="0">
                          <a:latin typeface="+mn-lt"/>
                          <a:hlinkClick r:id="rId2"/>
                        </a:rPr>
                        <a:t>https://www.bbc.co.uk/bitesize/clips/z2v2tfr</a:t>
                      </a:r>
                    </a:p>
                    <a:p>
                      <a:pPr lvl="0">
                        <a:buNone/>
                      </a:pPr>
                      <a:r>
                        <a:rPr lang="en-GB" sz="1000" b="0" i="0" u="none" strike="noStrike" noProof="0" dirty="0">
                          <a:latin typeface="+mn-lt"/>
                        </a:rPr>
                        <a:t>Chilling Broccoli</a:t>
                      </a:r>
                    </a:p>
                    <a:p>
                      <a:pPr lvl="0">
                        <a:buNone/>
                      </a:pPr>
                      <a:r>
                        <a:rPr lang="en-GB" sz="1000" b="0" i="0" u="none" strike="noStrike" noProof="0" dirty="0">
                          <a:hlinkClick r:id="rId3"/>
                        </a:rPr>
                        <a:t>https://www.bbc.co.uk/bitesize/clips/z4pd7ty</a:t>
                      </a:r>
                      <a:endParaRPr lang="en-GB" sz="1000" b="0" i="0" u="none" strike="noStrike" noProof="0" dirty="0"/>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nvPr>
        </p:nvGraphicFramePr>
        <p:xfrm>
          <a:off x="104134" y="153099"/>
          <a:ext cx="4818126" cy="15240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GB" sz="1600" dirty="0"/>
                        <a:t>2</a:t>
                      </a:r>
                    </a:p>
                  </a:txBody>
                  <a:tcPr>
                    <a:solidFill>
                      <a:schemeClr val="bg1">
                        <a:lumMod val="95000"/>
                      </a:schemeClr>
                    </a:solidFill>
                  </a:tcPr>
                </a:tc>
                <a:tc>
                  <a:txBody>
                    <a:bodyPr/>
                    <a:lstStyle/>
                    <a:p>
                      <a:pPr marL="285750" indent="-285750">
                        <a:buFont typeface="Arial" pitchFamily="34" charset="0"/>
                        <a:buChar char="•"/>
                      </a:pPr>
                      <a:r>
                        <a:rPr lang="en-GB" sz="1000" b="0" i="0" dirty="0" err="1"/>
                        <a:t>Oaty</a:t>
                      </a:r>
                      <a:r>
                        <a:rPr lang="en-GB" sz="1000" b="0" i="0" dirty="0"/>
                        <a:t> biscuits practical</a:t>
                      </a:r>
                    </a:p>
                    <a:p>
                      <a:pPr marL="285750" indent="-285750">
                        <a:buFont typeface="Arial" pitchFamily="34" charset="0"/>
                        <a:buChar char="•"/>
                      </a:pPr>
                      <a:r>
                        <a:rPr lang="en-US" sz="1000" b="0" i="0" dirty="0"/>
                        <a:t>H</a:t>
                      </a:r>
                      <a:r>
                        <a:rPr lang="en-GB" sz="1000" b="0" i="0" dirty="0" err="1"/>
                        <a:t>ealthy</a:t>
                      </a:r>
                      <a:r>
                        <a:rPr lang="en-GB" sz="1000" b="0" i="0" dirty="0"/>
                        <a:t> eating</a:t>
                      </a:r>
                    </a:p>
                    <a:p>
                      <a:pPr marL="285750" indent="-285750">
                        <a:buFont typeface="Arial" pitchFamily="34" charset="0"/>
                        <a:buChar char="•"/>
                      </a:pPr>
                      <a:r>
                        <a:rPr lang="en-GB" sz="1000" b="0" i="0" dirty="0"/>
                        <a:t>Mexican chicken practical</a:t>
                      </a:r>
                    </a:p>
                    <a:p>
                      <a:pPr marL="285750" indent="-285750">
                        <a:buFont typeface="Arial" pitchFamily="34" charset="0"/>
                        <a:buChar char="•"/>
                      </a:pPr>
                      <a:r>
                        <a:rPr lang="en-GB" sz="1000" b="0" i="0" dirty="0"/>
                        <a:t>Cooking chicken safely</a:t>
                      </a:r>
                    </a:p>
                    <a:p>
                      <a:pPr marL="285750" indent="-285750">
                        <a:buFont typeface="Arial" pitchFamily="34" charset="0"/>
                        <a:buChar char="•"/>
                      </a:pPr>
                      <a:r>
                        <a:rPr lang="en-GB" sz="1000" b="0" i="0" u="none" dirty="0"/>
                        <a:t>Commercial food production</a:t>
                      </a:r>
                    </a:p>
                    <a:p>
                      <a:pPr marL="285750" indent="-285750">
                        <a:buFont typeface="Arial" pitchFamily="34" charset="0"/>
                        <a:buChar char="•"/>
                      </a:pPr>
                      <a:r>
                        <a:rPr lang="en-GB" sz="1000" b="0" i="0" dirty="0"/>
                        <a:t>Chicken goujons practical</a:t>
                      </a:r>
                    </a:p>
                  </a:txBody>
                  <a:tcPr/>
                </a:tc>
                <a:tc>
                  <a:txBody>
                    <a:bodyPr/>
                    <a:lstStyle/>
                    <a:p>
                      <a:pPr marL="285750" indent="-285750">
                        <a:buFont typeface="Arial" pitchFamily="34" charset="0"/>
                        <a:buChar char="•"/>
                      </a:pPr>
                      <a:r>
                        <a:rPr lang="en-GB" sz="1000" dirty="0"/>
                        <a:t>The melting method of baking</a:t>
                      </a:r>
                    </a:p>
                    <a:p>
                      <a:pPr marL="285750" indent="-285750">
                        <a:buFont typeface="Arial" pitchFamily="34" charset="0"/>
                        <a:buChar char="•"/>
                      </a:pPr>
                      <a:r>
                        <a:rPr lang="en-GB" sz="1000" dirty="0"/>
                        <a:t>Food groups and examples</a:t>
                      </a:r>
                    </a:p>
                    <a:p>
                      <a:pPr marL="285750" indent="-285750">
                        <a:buFont typeface="Arial" pitchFamily="34" charset="0"/>
                        <a:buChar char="•"/>
                      </a:pPr>
                      <a:r>
                        <a:rPr lang="en-GB" sz="1000" dirty="0"/>
                        <a:t>Pathogens and food preparation</a:t>
                      </a:r>
                    </a:p>
                    <a:p>
                      <a:pPr marL="285750" indent="-285750">
                        <a:buFont typeface="Arial" pitchFamily="34" charset="0"/>
                        <a:buChar char="•"/>
                      </a:pPr>
                      <a:r>
                        <a:rPr lang="en-GB" sz="1000" dirty="0"/>
                        <a:t>Manufacturing and knife skills</a:t>
                      </a:r>
                      <a:endParaRPr lang="en-GB" sz="1000" baseline="0" dirty="0"/>
                    </a:p>
                    <a:p>
                      <a:pPr marL="285750" indent="-285750">
                        <a:buFont typeface="Arial" pitchFamily="34" charset="0"/>
                        <a:buChar char="•"/>
                      </a:pPr>
                      <a:r>
                        <a:rPr lang="en-GB" sz="1000" baseline="0" dirty="0"/>
                        <a:t>Batch food production</a:t>
                      </a:r>
                    </a:p>
                    <a:p>
                      <a:pPr marL="285750" indent="-285750">
                        <a:buFont typeface="Arial" pitchFamily="34" charset="0"/>
                        <a:buChar char="•"/>
                      </a:pPr>
                      <a:endParaRPr lang="en-GB" sz="1000" baseline="0" dirty="0"/>
                    </a:p>
                    <a:p>
                      <a:pPr marL="285750" indent="-285750">
                        <a:buFont typeface="Arial" pitchFamily="34" charset="0"/>
                        <a:buChar char="•"/>
                      </a:pPr>
                      <a:r>
                        <a:rPr lang="en-US" sz="1000" baseline="0" dirty="0"/>
                        <a:t>P</a:t>
                      </a:r>
                      <a:r>
                        <a:rPr lang="en-GB" sz="1000" baseline="0" dirty="0" err="1"/>
                        <a:t>roduction</a:t>
                      </a:r>
                      <a:r>
                        <a:rPr lang="en-GB" sz="1000" baseline="0" dirty="0"/>
                        <a:t> line organisation</a:t>
                      </a:r>
                      <a:endParaRPr lang="en-GB" sz="1000" dirty="0"/>
                    </a:p>
                  </a:txBody>
                  <a:tcPr/>
                </a:tc>
                <a:extLst>
                  <a:ext uri="{0D108BD9-81ED-4DB2-BD59-A6C34878D82A}">
                    <a16:rowId xmlns:a16="http://schemas.microsoft.com/office/drawing/2014/main" val="10001"/>
                  </a:ext>
                </a:extLst>
              </a:tr>
            </a:tbl>
          </a:graphicData>
        </a:graphic>
      </p:graphicFrame>
      <p:sp>
        <p:nvSpPr>
          <p:cNvPr id="15" name="Title 1">
            <a:extLst>
              <a:ext uri="{FF2B5EF4-FFF2-40B4-BE49-F238E27FC236}">
                <a16:creationId xmlns:a16="http://schemas.microsoft.com/office/drawing/2014/main" id="{0BC3848B-A500-498D-AA24-083AFE0CC85D}"/>
              </a:ext>
            </a:extLst>
          </p:cNvPr>
          <p:cNvSpPr txBox="1">
            <a:spLocks/>
          </p:cNvSpPr>
          <p:nvPr/>
        </p:nvSpPr>
        <p:spPr>
          <a:xfrm>
            <a:off x="5062570" y="800711"/>
            <a:ext cx="342900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Planning and Mass Production</a:t>
            </a:r>
          </a:p>
        </p:txBody>
      </p:sp>
      <p:graphicFrame>
        <p:nvGraphicFramePr>
          <p:cNvPr id="16" name="Table 15">
            <a:extLst>
              <a:ext uri="{FF2B5EF4-FFF2-40B4-BE49-F238E27FC236}">
                <a16:creationId xmlns:a16="http://schemas.microsoft.com/office/drawing/2014/main" id="{B6820230-565C-4C59-A83A-169234253EB9}"/>
              </a:ext>
            </a:extLst>
          </p:cNvPr>
          <p:cNvGraphicFramePr>
            <a:graphicFrameLocks noGrp="1"/>
          </p:cNvGraphicFramePr>
          <p:nvPr>
            <p:extLst/>
          </p:nvPr>
        </p:nvGraphicFramePr>
        <p:xfrm>
          <a:off x="5062944" y="1462718"/>
          <a:ext cx="4355210" cy="5269792"/>
        </p:xfrm>
        <a:graphic>
          <a:graphicData uri="http://schemas.openxmlformats.org/drawingml/2006/table">
            <a:tbl>
              <a:tblPr firstRow="1" bandRow="1">
                <a:tableStyleId>{5940675A-B579-460E-94D1-54222C63F5DA}</a:tableStyleId>
              </a:tblPr>
              <a:tblGrid>
                <a:gridCol w="2353022">
                  <a:extLst>
                    <a:ext uri="{9D8B030D-6E8A-4147-A177-3AD203B41FA5}">
                      <a16:colId xmlns:a16="http://schemas.microsoft.com/office/drawing/2014/main" val="1686071732"/>
                    </a:ext>
                  </a:extLst>
                </a:gridCol>
                <a:gridCol w="250727">
                  <a:extLst>
                    <a:ext uri="{9D8B030D-6E8A-4147-A177-3AD203B41FA5}">
                      <a16:colId xmlns:a16="http://schemas.microsoft.com/office/drawing/2014/main" val="2189671030"/>
                    </a:ext>
                  </a:extLst>
                </a:gridCol>
                <a:gridCol w="602750">
                  <a:extLst>
                    <a:ext uri="{9D8B030D-6E8A-4147-A177-3AD203B41FA5}">
                      <a16:colId xmlns:a16="http://schemas.microsoft.com/office/drawing/2014/main" val="2680373673"/>
                    </a:ext>
                  </a:extLst>
                </a:gridCol>
                <a:gridCol w="1148711">
                  <a:extLst>
                    <a:ext uri="{9D8B030D-6E8A-4147-A177-3AD203B41FA5}">
                      <a16:colId xmlns:a16="http://schemas.microsoft.com/office/drawing/2014/main" val="2825675703"/>
                    </a:ext>
                  </a:extLst>
                </a:gridCol>
              </a:tblGrid>
              <a:tr h="393097">
                <a:tc gridSpan="4">
                  <a:txBody>
                    <a:bodyPr/>
                    <a:lstStyle/>
                    <a:p>
                      <a:pPr algn="ctr"/>
                      <a:r>
                        <a:rPr lang="en-GB" sz="1700" b="1" dirty="0"/>
                        <a:t>Key skills</a:t>
                      </a:r>
                    </a:p>
                  </a:txBody>
                  <a:tcP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pPr algn="ctr"/>
                      <a:endParaRPr lang="en-GB" b="1"/>
                    </a:p>
                  </a:txBody>
                  <a:tcPr>
                    <a:solidFill>
                      <a:schemeClr val="bg1">
                        <a:lumMod val="95000"/>
                      </a:schemeClr>
                    </a:solidFill>
                  </a:tcPr>
                </a:tc>
                <a:extLst>
                  <a:ext uri="{0D108BD9-81ED-4DB2-BD59-A6C34878D82A}">
                    <a16:rowId xmlns:a16="http://schemas.microsoft.com/office/drawing/2014/main" val="548001888"/>
                  </a:ext>
                </a:extLst>
              </a:tr>
              <a:tr h="1160271">
                <a:tc gridSpan="3">
                  <a:txBody>
                    <a:bodyPr/>
                    <a:lstStyle/>
                    <a:p>
                      <a:r>
                        <a:rPr lang="en-GB" sz="1000" b="1" dirty="0"/>
                        <a:t>Manufacturing: </a:t>
                      </a:r>
                      <a:r>
                        <a:rPr lang="en-GB" sz="1000" b="0" dirty="0"/>
                        <a:t>Using key manufacturing skills safely and practicing to develop your skill and accuracy so that the products you make are high quality. In Food Technology this includes knife skills, using a range of heating equipment such as cookers, hobs and microwaves as well as measuring equipment to manufacture different recipes.</a:t>
                      </a:r>
                      <a:endParaRPr lang="en-GB" sz="1000" b="1" dirty="0"/>
                    </a:p>
                  </a:txBody>
                  <a:tcPr/>
                </a:tc>
                <a:tc hMerge="1">
                  <a:txBody>
                    <a:bodyPr/>
                    <a:lstStyle/>
                    <a:p>
                      <a:pPr lvl="0">
                        <a:buNone/>
                      </a:pPr>
                      <a:endParaRPr lang="en-GB" sz="1000" b="1" dirty="0"/>
                    </a:p>
                  </a:txBody>
                  <a:tcPr/>
                </a:tc>
                <a:tc hMerge="1">
                  <a:txBody>
                    <a:bodyPr/>
                    <a:lstStyle/>
                    <a:p>
                      <a:endParaRPr lang="en-GB" sz="1000" b="1" dirty="0"/>
                    </a:p>
                  </a:txBody>
                  <a:tcPr/>
                </a:tc>
                <a:tc>
                  <a:txBody>
                    <a:bodyPr/>
                    <a:lstStyle/>
                    <a:p>
                      <a:pPr lvl="0">
                        <a:buNone/>
                      </a:pPr>
                      <a:endParaRPr lang="en-GB" sz="1000" b="1" dirty="0"/>
                    </a:p>
                  </a:txBody>
                  <a:tcPr/>
                </a:tc>
                <a:extLst>
                  <a:ext uri="{0D108BD9-81ED-4DB2-BD59-A6C34878D82A}">
                    <a16:rowId xmlns:a16="http://schemas.microsoft.com/office/drawing/2014/main" val="2693566867"/>
                  </a:ext>
                </a:extLst>
              </a:tr>
              <a:tr h="619086">
                <a:tc gridSpan="4">
                  <a:txBody>
                    <a:bodyPr/>
                    <a:lstStyle/>
                    <a:p>
                      <a:pPr lvl="0">
                        <a:buNone/>
                      </a:pPr>
                      <a:r>
                        <a:rPr lang="en-GB" sz="1000" b="1" i="0" u="none" strike="noStrike" noProof="0" dirty="0">
                          <a:latin typeface="Calibri"/>
                        </a:rPr>
                        <a:t>Pathogens and food preparation: </a:t>
                      </a:r>
                      <a:r>
                        <a:rPr lang="en-GB" sz="1000" b="0" i="0" u="none" strike="noStrike" noProof="0" dirty="0"/>
                        <a:t> A pathogen in the oldest and broadest sense, is anything that can produce disease. A pathogen may also be referred to as an infectious agent, or simply a germ. The 4 C's can help to minimise pathogens.</a:t>
                      </a:r>
                    </a:p>
                  </a:txBody>
                  <a:tcPr/>
                </a:tc>
                <a:tc hMerge="1">
                  <a:txBody>
                    <a:bodyPr/>
                    <a:lstStyle/>
                    <a:p>
                      <a:endParaRPr lang="en-GB"/>
                    </a:p>
                  </a:txBody>
                  <a:tcPr/>
                </a:tc>
                <a:tc hMerge="1">
                  <a:txBody>
                    <a:bodyPr/>
                    <a:lstStyle/>
                    <a:p>
                      <a:endParaRPr lang="en-GB"/>
                    </a:p>
                  </a:txBody>
                  <a:tcPr/>
                </a:tc>
                <a:tc hMerge="1">
                  <a:txBody>
                    <a:bodyPr/>
                    <a:lstStyle/>
                    <a:p>
                      <a:pPr lvl="0">
                        <a:buNone/>
                      </a:pPr>
                      <a:endParaRPr lang="en-GB" sz="1000" b="0" i="0" u="none" strike="noStrike" noProof="0" dirty="0"/>
                    </a:p>
                  </a:txBody>
                  <a:tcPr/>
                </a:tc>
                <a:extLst>
                  <a:ext uri="{0D108BD9-81ED-4DB2-BD59-A6C34878D82A}">
                    <a16:rowId xmlns:a16="http://schemas.microsoft.com/office/drawing/2014/main" val="3215626732"/>
                  </a:ext>
                </a:extLst>
              </a:tr>
              <a:tr h="871649">
                <a:tc>
                  <a:txBody>
                    <a:bodyPr/>
                    <a:lstStyle/>
                    <a:p>
                      <a:pPr fontAlgn="base"/>
                      <a:r>
                        <a:rPr lang="en-US" sz="900" b="1" dirty="0">
                          <a:effectLst/>
                        </a:rPr>
                        <a:t>Chilling:</a:t>
                      </a:r>
                      <a:r>
                        <a:rPr lang="en-US" sz="900" dirty="0">
                          <a:effectLst/>
                        </a:rPr>
                        <a:t> Leftover food needs to be handled and stored safely so that it does not pose a food safety risk, if there are leftovers after serving, place on a clean plate, cover and refrigerate within two hours.​</a:t>
                      </a:r>
                    </a:p>
                  </a:txBody>
                  <a:tcPr/>
                </a:tc>
                <a:tc gridSpan="3">
                  <a:txBody>
                    <a:bodyPr/>
                    <a:lstStyle/>
                    <a:p>
                      <a:pPr fontAlgn="base"/>
                      <a:r>
                        <a:rPr lang="en-US" sz="900" b="1" dirty="0">
                          <a:effectLst/>
                        </a:rPr>
                        <a:t>Cooking:</a:t>
                      </a:r>
                      <a:r>
                        <a:rPr lang="en-US" sz="900" dirty="0">
                          <a:effectLst/>
                        </a:rPr>
                        <a:t> As all raw meats can carry harmful bacteria on the outside, it is important to cook all meat properly to kill the bacteria that can cause food poisoning.​</a:t>
                      </a:r>
                    </a:p>
                  </a:txBody>
                  <a:tcPr/>
                </a:tc>
                <a:tc hMerge="1">
                  <a:txBody>
                    <a:bodyPr/>
                    <a:lstStyle/>
                    <a:p>
                      <a:endParaRPr lang="en-GB"/>
                    </a:p>
                  </a:txBody>
                  <a:tcPr/>
                </a:tc>
                <a:tc hMerge="1">
                  <a:txBody>
                    <a:bodyPr/>
                    <a:lstStyle/>
                    <a:p>
                      <a:pPr fontAlgn="base"/>
                      <a:endParaRPr lang="en-US" sz="900" dirty="0">
                        <a:effectLst/>
                      </a:endParaRPr>
                    </a:p>
                  </a:txBody>
                  <a:tcPr/>
                </a:tc>
                <a:extLst>
                  <a:ext uri="{0D108BD9-81ED-4DB2-BD59-A6C34878D82A}">
                    <a16:rowId xmlns:a16="http://schemas.microsoft.com/office/drawing/2014/main" val="603629732"/>
                  </a:ext>
                </a:extLst>
              </a:tr>
              <a:tr h="871649">
                <a:tc>
                  <a:txBody>
                    <a:bodyPr/>
                    <a:lstStyle/>
                    <a:p>
                      <a:pPr fontAlgn="base"/>
                      <a:r>
                        <a:rPr lang="en-US" sz="900" b="1" dirty="0">
                          <a:effectLst/>
                        </a:rPr>
                        <a:t>Cleaning:</a:t>
                      </a:r>
                      <a:r>
                        <a:rPr lang="en-US" sz="900" dirty="0">
                          <a:effectLst/>
                        </a:rPr>
                        <a:t> Regular cleaning of worktops, chopping boards and any surfaces that come into contact with food is important to prevent the spread of bacteria. Proper cleaning requires hot soapy water and a good scrub.​</a:t>
                      </a:r>
                    </a:p>
                  </a:txBody>
                  <a:tcPr/>
                </a:tc>
                <a:tc gridSpan="3">
                  <a:txBody>
                    <a:bodyPr/>
                    <a:lstStyle/>
                    <a:p>
                      <a:pPr fontAlgn="base"/>
                      <a:r>
                        <a:rPr lang="en-US" sz="900" b="1" dirty="0">
                          <a:effectLst/>
                        </a:rPr>
                        <a:t>Cross contamination: </a:t>
                      </a:r>
                      <a:r>
                        <a:rPr lang="en-US" sz="900" dirty="0">
                          <a:effectLst/>
                        </a:rPr>
                        <a:t>When bacteria is spread by other foods or dirty hands from one surface to another.​</a:t>
                      </a:r>
                    </a:p>
                  </a:txBody>
                  <a:tcPr/>
                </a:tc>
                <a:tc hMerge="1">
                  <a:txBody>
                    <a:bodyPr/>
                    <a:lstStyle/>
                    <a:p>
                      <a:endParaRPr lang="en-GB"/>
                    </a:p>
                  </a:txBody>
                  <a:tcPr/>
                </a:tc>
                <a:tc hMerge="1">
                  <a:txBody>
                    <a:bodyPr/>
                    <a:lstStyle/>
                    <a:p>
                      <a:pPr fontAlgn="base"/>
                      <a:endParaRPr lang="en-US" sz="900" dirty="0">
                        <a:effectLst/>
                      </a:endParaRPr>
                    </a:p>
                  </a:txBody>
                  <a:tcPr/>
                </a:tc>
                <a:extLst>
                  <a:ext uri="{0D108BD9-81ED-4DB2-BD59-A6C34878D82A}">
                    <a16:rowId xmlns:a16="http://schemas.microsoft.com/office/drawing/2014/main" val="3365596260"/>
                  </a:ext>
                </a:extLst>
              </a:tr>
              <a:tr h="957105">
                <a:tc gridSpan="2">
                  <a:txBody>
                    <a:bodyPr/>
                    <a:lstStyle/>
                    <a:p>
                      <a:r>
                        <a:rPr lang="en-GB" sz="1000" b="1" dirty="0"/>
                        <a:t>Production </a:t>
                      </a:r>
                      <a:r>
                        <a:rPr lang="en-GB" sz="1000" b="1" dirty="0">
                          <a:solidFill>
                            <a:schemeClr val="tx1"/>
                          </a:solidFill>
                        </a:rPr>
                        <a:t>lines: </a:t>
                      </a:r>
                      <a:r>
                        <a:rPr lang="en-GB" sz="1000" b="0" i="0" u="none" strike="noStrike" noProof="0" dirty="0">
                          <a:solidFill>
                            <a:schemeClr val="tx1"/>
                          </a:solidFill>
                          <a:latin typeface="Calibri"/>
                        </a:rPr>
                        <a:t>A</a:t>
                      </a:r>
                      <a:r>
                        <a:rPr lang="en-GB" sz="1000" b="0" i="0" u="none" strike="noStrike" noProof="0" dirty="0">
                          <a:latin typeface="Calibri"/>
                        </a:rPr>
                        <a:t> production line is a set of sequential operations in a factory where components are assembled to make a finished product that is suitable for onward consumption.</a:t>
                      </a:r>
                      <a:endParaRPr lang="en-GB" sz="1000" b="0" dirty="0"/>
                    </a:p>
                  </a:txBody>
                  <a:tcPr/>
                </a:tc>
                <a:tc hMerge="1">
                  <a:txBody>
                    <a:bodyPr/>
                    <a:lstStyle/>
                    <a:p>
                      <a:endParaRPr lang="en-GB"/>
                    </a:p>
                  </a:txBody>
                  <a:tcPr/>
                </a:tc>
                <a:tc rowSpan="2" gridSpan="2">
                  <a:txBody>
                    <a:bodyPr/>
                    <a:lstStyle/>
                    <a:p>
                      <a:endParaRPr lang="en-GB" sz="1000" b="0" dirty="0"/>
                    </a:p>
                  </a:txBody>
                  <a:tcPr/>
                </a:tc>
                <a:tc rowSpan="2" hMerge="1">
                  <a:txBody>
                    <a:bodyPr/>
                    <a:lstStyle/>
                    <a:p>
                      <a:pPr lvl="0">
                        <a:buNone/>
                      </a:pPr>
                      <a:endParaRPr lang="en-GB" sz="1000" b="0" dirty="0"/>
                    </a:p>
                  </a:txBody>
                  <a:tcPr/>
                </a:tc>
                <a:extLst>
                  <a:ext uri="{0D108BD9-81ED-4DB2-BD59-A6C34878D82A}">
                    <a16:rowId xmlns:a16="http://schemas.microsoft.com/office/drawing/2014/main" val="4239935393"/>
                  </a:ext>
                </a:extLst>
              </a:tr>
              <a:tr h="396935">
                <a:tc gridSpan="2">
                  <a:txBody>
                    <a:bodyPr/>
                    <a:lstStyle/>
                    <a:p>
                      <a:r>
                        <a:rPr lang="en-GB" sz="1000" b="1" dirty="0"/>
                        <a:t>Practical: </a:t>
                      </a:r>
                      <a:r>
                        <a:rPr lang="en-GB" sz="1000" b="0" dirty="0"/>
                        <a:t>Chicken should be white in the middle when fully cooked. </a:t>
                      </a:r>
                      <a:r>
                        <a:rPr lang="en-GB" sz="1000" dirty="0"/>
                        <a:t> </a:t>
                      </a:r>
                    </a:p>
                  </a:txBody>
                  <a:tcPr/>
                </a:tc>
                <a:tc hMerge="1">
                  <a:txBody>
                    <a:bodyPr/>
                    <a:lstStyle/>
                    <a:p>
                      <a:endParaRPr lang="en-GB"/>
                    </a:p>
                  </a:txBody>
                  <a:tcPr/>
                </a:tc>
                <a:tc gridSpan="2" vMerge="1">
                  <a:txBody>
                    <a:bodyPr/>
                    <a:lstStyle/>
                    <a:p>
                      <a:endParaRPr lang="en-GB" sz="1000" dirty="0"/>
                    </a:p>
                  </a:txBody>
                  <a:tcPr/>
                </a:tc>
                <a:tc hMerge="1" vMerge="1">
                  <a:txBody>
                    <a:bodyPr/>
                    <a:lstStyle/>
                    <a:p>
                      <a:endParaRPr lang="en-GB" sz="1000" dirty="0"/>
                    </a:p>
                  </a:txBody>
                  <a:tcPr/>
                </a:tc>
                <a:extLst>
                  <a:ext uri="{0D108BD9-81ED-4DB2-BD59-A6C34878D82A}">
                    <a16:rowId xmlns:a16="http://schemas.microsoft.com/office/drawing/2014/main" val="3874957272"/>
                  </a:ext>
                </a:extLst>
              </a:tr>
            </a:tbl>
          </a:graphicData>
        </a:graphic>
      </p:graphicFrame>
      <p:pic>
        <p:nvPicPr>
          <p:cNvPr id="17" name="Picture 2" descr="5 Simple Tips and Tricks for Meal Planning | dLife">
            <a:extLst>
              <a:ext uri="{FF2B5EF4-FFF2-40B4-BE49-F238E27FC236}">
                <a16:creationId xmlns:a16="http://schemas.microsoft.com/office/drawing/2014/main" id="{A0A5A6B5-5CFC-41BA-868B-A4894AAA95D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4057"/>
          <a:stretch/>
        </p:blipFill>
        <p:spPr bwMode="auto">
          <a:xfrm>
            <a:off x="8870401" y="794784"/>
            <a:ext cx="1447699" cy="5395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D82A17B-BBE3-4F1E-8150-25EC9AED86B3}"/>
              </a:ext>
            </a:extLst>
          </p:cNvPr>
          <p:cNvPicPr>
            <a:picLocks noChangeAspect="1"/>
          </p:cNvPicPr>
          <p:nvPr/>
        </p:nvPicPr>
        <p:blipFill>
          <a:blip r:embed="rId5"/>
          <a:stretch>
            <a:fillRect/>
          </a:stretch>
        </p:blipFill>
        <p:spPr>
          <a:xfrm>
            <a:off x="8305633" y="2124724"/>
            <a:ext cx="1076268" cy="602710"/>
          </a:xfrm>
          <a:prstGeom prst="rect">
            <a:avLst/>
          </a:prstGeom>
        </p:spPr>
      </p:pic>
      <p:pic>
        <p:nvPicPr>
          <p:cNvPr id="19" name="Picture 17" descr="A picture containing doughnut, indoor, donut, machine&#10;&#10;Description automatically generated">
            <a:extLst>
              <a:ext uri="{FF2B5EF4-FFF2-40B4-BE49-F238E27FC236}">
                <a16:creationId xmlns:a16="http://schemas.microsoft.com/office/drawing/2014/main" id="{33CBB68B-54DC-48EE-AB14-E0F82A7D68D2}"/>
              </a:ext>
            </a:extLst>
          </p:cNvPr>
          <p:cNvPicPr>
            <a:picLocks noChangeAspect="1"/>
          </p:cNvPicPr>
          <p:nvPr/>
        </p:nvPicPr>
        <p:blipFill>
          <a:blip r:embed="rId6"/>
          <a:stretch>
            <a:fillRect/>
          </a:stretch>
        </p:blipFill>
        <p:spPr>
          <a:xfrm>
            <a:off x="7760116" y="5468948"/>
            <a:ext cx="1550923" cy="1163192"/>
          </a:xfrm>
          <a:prstGeom prst="rect">
            <a:avLst/>
          </a:prstGeom>
        </p:spPr>
      </p:pic>
      <p:graphicFrame>
        <p:nvGraphicFramePr>
          <p:cNvPr id="20" name="Table 19">
            <a:extLst>
              <a:ext uri="{FF2B5EF4-FFF2-40B4-BE49-F238E27FC236}">
                <a16:creationId xmlns:a16="http://schemas.microsoft.com/office/drawing/2014/main" id="{3F2EB2AB-7C41-4EC3-B318-AB9CBEE6F357}"/>
              </a:ext>
            </a:extLst>
          </p:cNvPr>
          <p:cNvGraphicFramePr>
            <a:graphicFrameLocks noGrp="1"/>
          </p:cNvGraphicFramePr>
          <p:nvPr>
            <p:extLst/>
          </p:nvPr>
        </p:nvGraphicFramePr>
        <p:xfrm>
          <a:off x="104134" y="1799553"/>
          <a:ext cx="4818126" cy="2743200"/>
        </p:xfrm>
        <a:graphic>
          <a:graphicData uri="http://schemas.openxmlformats.org/drawingml/2006/table">
            <a:tbl>
              <a:tblPr firstRow="1" bandRow="1">
                <a:tableStyleId>{5940675A-B579-460E-94D1-54222C63F5DA}</a:tableStyleId>
              </a:tblPr>
              <a:tblGrid>
                <a:gridCol w="4818126">
                  <a:extLst>
                    <a:ext uri="{9D8B030D-6E8A-4147-A177-3AD203B41FA5}">
                      <a16:colId xmlns:a16="http://schemas.microsoft.com/office/drawing/2014/main" val="1686071732"/>
                    </a:ext>
                  </a:extLst>
                </a:gridCol>
              </a:tblGrid>
              <a:tr h="183360">
                <a:tc>
                  <a:txBody>
                    <a:bodyPr/>
                    <a:lstStyle/>
                    <a:p>
                      <a:pPr algn="ctr"/>
                      <a:r>
                        <a:rPr lang="en-GB" b="1" dirty="0"/>
                        <a:t>Key knowledge</a:t>
                      </a:r>
                    </a:p>
                  </a:txBody>
                  <a:tcPr>
                    <a:solidFill>
                      <a:schemeClr val="bg1">
                        <a:lumMod val="95000"/>
                      </a:schemeClr>
                    </a:solidFill>
                  </a:tcPr>
                </a:tc>
                <a:extLst>
                  <a:ext uri="{0D108BD9-81ED-4DB2-BD59-A6C34878D82A}">
                    <a16:rowId xmlns:a16="http://schemas.microsoft.com/office/drawing/2014/main" val="548001888"/>
                  </a:ext>
                </a:extLst>
              </a:tr>
              <a:tr h="391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Carbohydrates</a:t>
                      </a:r>
                      <a:r>
                        <a:rPr lang="en-GB" sz="1000" dirty="0">
                          <a:effectLst/>
                        </a:rPr>
                        <a:t> are starchy or sugary foods which give lots of energy.  Examples of this</a:t>
                      </a:r>
                      <a:r>
                        <a:rPr lang="en-GB" sz="1000" baseline="0" dirty="0">
                          <a:effectLst/>
                        </a:rPr>
                        <a:t> </a:t>
                      </a:r>
                      <a:r>
                        <a:rPr lang="en-GB" sz="1000" dirty="0">
                          <a:effectLst/>
                        </a:rPr>
                        <a:t>food type are bread, potatoes and pasta.  Try to eat more starchy foods than sugary ones!​</a:t>
                      </a:r>
                    </a:p>
                  </a:txBody>
                  <a:tcPr/>
                </a:tc>
                <a:extLst>
                  <a:ext uri="{0D108BD9-81ED-4DB2-BD59-A6C34878D82A}">
                    <a16:rowId xmlns:a16="http://schemas.microsoft.com/office/drawing/2014/main" val="558402255"/>
                  </a:ext>
                </a:extLst>
              </a:tr>
              <a:tr h="34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Proteins</a:t>
                      </a:r>
                      <a:r>
                        <a:rPr lang="en-GB" sz="1000" dirty="0">
                          <a:effectLst/>
                        </a:rPr>
                        <a:t> help the body to make and repair muscle.  Too little of this food group can cause slow growth. Examples of this food type are meat and fish.​</a:t>
                      </a:r>
                    </a:p>
                  </a:txBody>
                  <a:tcPr/>
                </a:tc>
                <a:extLst>
                  <a:ext uri="{0D108BD9-81ED-4DB2-BD59-A6C34878D82A}">
                    <a16:rowId xmlns:a16="http://schemas.microsoft.com/office/drawing/2014/main" val="2629295820"/>
                  </a:ext>
                </a:extLst>
              </a:tr>
              <a:tr h="34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Water</a:t>
                      </a:r>
                      <a:r>
                        <a:rPr lang="en-GB" sz="1000" dirty="0">
                          <a:effectLst/>
                        </a:rPr>
                        <a:t> is vital to keep our bodies hydrated. Recommended you drink 8 glasses a day! Its also in fruit juices.​</a:t>
                      </a:r>
                      <a:endParaRPr lang="en-US" sz="1000" dirty="0"/>
                    </a:p>
                  </a:txBody>
                  <a:tcPr/>
                </a:tc>
                <a:extLst>
                  <a:ext uri="{0D108BD9-81ED-4DB2-BD59-A6C34878D82A}">
                    <a16:rowId xmlns:a16="http://schemas.microsoft.com/office/drawing/2014/main" val="2508446635"/>
                  </a:ext>
                </a:extLst>
              </a:tr>
              <a:tr h="34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Fats</a:t>
                      </a:r>
                      <a:r>
                        <a:rPr lang="en-GB" sz="1000" dirty="0">
                          <a:effectLst/>
                        </a:rPr>
                        <a:t> give some energy but less than carbohydrates.  They are used to keep the body warm.  Examples of this food type are butter and oil.​</a:t>
                      </a:r>
                    </a:p>
                  </a:txBody>
                  <a:tcPr/>
                </a:tc>
                <a:extLst>
                  <a:ext uri="{0D108BD9-81ED-4DB2-BD59-A6C34878D82A}">
                    <a16:rowId xmlns:a16="http://schemas.microsoft.com/office/drawing/2014/main" val="3799386773"/>
                  </a:ext>
                </a:extLst>
              </a:tr>
              <a:tr h="34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Vitamins and Minerals</a:t>
                      </a:r>
                      <a:r>
                        <a:rPr lang="en-GB" sz="1000" dirty="0">
                          <a:effectLst/>
                        </a:rPr>
                        <a:t> keep our bodies healthy and protect us from illness.  Lots of these are found in fruit and vegetables or you can take them as a tablet too!​</a:t>
                      </a:r>
                    </a:p>
                  </a:txBody>
                  <a:tcPr/>
                </a:tc>
                <a:extLst>
                  <a:ext uri="{0D108BD9-81ED-4DB2-BD59-A6C34878D82A}">
                    <a16:rowId xmlns:a16="http://schemas.microsoft.com/office/drawing/2014/main" val="1332681616"/>
                  </a:ext>
                </a:extLst>
              </a:tr>
              <a:tr h="341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Fibre</a:t>
                      </a:r>
                      <a:r>
                        <a:rPr lang="en-GB" sz="1000" dirty="0">
                          <a:effectLst/>
                        </a:rPr>
                        <a:t> helps to keep your gut healthy and make sure you absorb the nutrients in your food.  You can get lots of Fibre from foods such as cereal and brown pasta.​</a:t>
                      </a:r>
                    </a:p>
                  </a:txBody>
                  <a:tcPr/>
                </a:tc>
                <a:extLst>
                  <a:ext uri="{0D108BD9-81ED-4DB2-BD59-A6C34878D82A}">
                    <a16:rowId xmlns:a16="http://schemas.microsoft.com/office/drawing/2014/main" val="2695757334"/>
                  </a:ext>
                </a:extLst>
              </a:tr>
            </a:tbl>
          </a:graphicData>
        </a:graphic>
      </p:graphicFrame>
      <p:graphicFrame>
        <p:nvGraphicFramePr>
          <p:cNvPr id="21" name="Table 20">
            <a:extLst>
              <a:ext uri="{FF2B5EF4-FFF2-40B4-BE49-F238E27FC236}">
                <a16:creationId xmlns:a16="http://schemas.microsoft.com/office/drawing/2014/main" id="{10FFAF6B-6CE0-4CC9-9F20-01A8E4A470C0}"/>
              </a:ext>
            </a:extLst>
          </p:cNvPr>
          <p:cNvGraphicFramePr>
            <a:graphicFrameLocks noGrp="1"/>
          </p:cNvGraphicFramePr>
          <p:nvPr>
            <p:extLst/>
          </p:nvPr>
        </p:nvGraphicFramePr>
        <p:xfrm>
          <a:off x="104134" y="4691216"/>
          <a:ext cx="2349254" cy="2047224"/>
        </p:xfrm>
        <a:graphic>
          <a:graphicData uri="http://schemas.openxmlformats.org/drawingml/2006/table">
            <a:tbl>
              <a:tblPr firstRow="1" bandRow="1">
                <a:tableStyleId>{5940675A-B579-460E-94D1-54222C63F5DA}</a:tableStyleId>
              </a:tblPr>
              <a:tblGrid>
                <a:gridCol w="623925">
                  <a:extLst>
                    <a:ext uri="{9D8B030D-6E8A-4147-A177-3AD203B41FA5}">
                      <a16:colId xmlns:a16="http://schemas.microsoft.com/office/drawing/2014/main" val="20000"/>
                    </a:ext>
                  </a:extLst>
                </a:gridCol>
                <a:gridCol w="802683">
                  <a:extLst>
                    <a:ext uri="{9D8B030D-6E8A-4147-A177-3AD203B41FA5}">
                      <a16:colId xmlns:a16="http://schemas.microsoft.com/office/drawing/2014/main" val="20001"/>
                    </a:ext>
                  </a:extLst>
                </a:gridCol>
                <a:gridCol w="922646">
                  <a:extLst>
                    <a:ext uri="{9D8B030D-6E8A-4147-A177-3AD203B41FA5}">
                      <a16:colId xmlns:a16="http://schemas.microsoft.com/office/drawing/2014/main" val="20002"/>
                    </a:ext>
                  </a:extLst>
                </a:gridCol>
              </a:tblGrid>
              <a:tr h="131252">
                <a:tc>
                  <a:txBody>
                    <a:bodyPr/>
                    <a:lstStyle/>
                    <a:p>
                      <a:r>
                        <a:rPr lang="en-GB" sz="1000" dirty="0"/>
                        <a:t>Picture</a:t>
                      </a:r>
                    </a:p>
                  </a:txBody>
                  <a:tcPr marL="54606" marR="54606" marT="27303" marB="273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What is it called?</a:t>
                      </a:r>
                    </a:p>
                  </a:txBody>
                  <a:tcPr marL="54606" marR="54606" marT="27303" marB="27303"/>
                </a:tc>
                <a:tc>
                  <a:txBody>
                    <a:bodyPr/>
                    <a:lstStyle/>
                    <a:p>
                      <a:r>
                        <a:rPr lang="en-GB" sz="1000" dirty="0"/>
                        <a:t>When is it used?</a:t>
                      </a:r>
                    </a:p>
                  </a:txBody>
                  <a:tcPr marL="54606" marR="54606" marT="27303" marB="27303"/>
                </a:tc>
                <a:extLst>
                  <a:ext uri="{0D108BD9-81ED-4DB2-BD59-A6C34878D82A}">
                    <a16:rowId xmlns:a16="http://schemas.microsoft.com/office/drawing/2014/main" val="10000"/>
                  </a:ext>
                </a:extLst>
              </a:tr>
              <a:tr h="311604">
                <a:tc>
                  <a:txBody>
                    <a:bodyPr/>
                    <a:lstStyle/>
                    <a:p>
                      <a:endParaRPr lang="en-GB" sz="700" dirty="0"/>
                    </a:p>
                    <a:p>
                      <a:endParaRPr lang="en-GB" sz="700" dirty="0"/>
                    </a:p>
                    <a:p>
                      <a:endParaRPr lang="en-GB" sz="700" dirty="0"/>
                    </a:p>
                    <a:p>
                      <a:endParaRPr lang="en-GB" sz="700" dirty="0"/>
                    </a:p>
                  </a:txBody>
                  <a:tcPr marL="54606" marR="54606" marT="27303" marB="27303"/>
                </a:tc>
                <a:tc>
                  <a:txBody>
                    <a:bodyPr/>
                    <a:lstStyle/>
                    <a:p>
                      <a:r>
                        <a:rPr lang="en-GB" sz="800" dirty="0">
                          <a:solidFill>
                            <a:schemeClr val="tx1"/>
                          </a:solidFill>
                        </a:rPr>
                        <a:t>Knife and Chopping Board</a:t>
                      </a:r>
                    </a:p>
                  </a:txBody>
                  <a:tcPr marL="54606" marR="54606" marT="27303" marB="27303"/>
                </a:tc>
                <a:tc>
                  <a:txBody>
                    <a:bodyPr/>
                    <a:lstStyle/>
                    <a:p>
                      <a:r>
                        <a:rPr lang="en-GB" sz="800">
                          <a:solidFill>
                            <a:schemeClr val="tx1"/>
                          </a:solidFill>
                        </a:rPr>
                        <a:t>It is used to cut up food for cooking.</a:t>
                      </a:r>
                      <a:endParaRPr lang="en-GB" sz="800" dirty="0">
                        <a:solidFill>
                          <a:schemeClr val="tx1"/>
                        </a:solidFill>
                      </a:endParaRPr>
                    </a:p>
                  </a:txBody>
                  <a:tcPr marL="54606" marR="54606" marT="27303" marB="27303"/>
                </a:tc>
                <a:extLst>
                  <a:ext uri="{0D108BD9-81ED-4DB2-BD59-A6C34878D82A}">
                    <a16:rowId xmlns:a16="http://schemas.microsoft.com/office/drawing/2014/main" val="10001"/>
                  </a:ext>
                </a:extLst>
              </a:tr>
              <a:tr h="311604">
                <a:tc>
                  <a:txBody>
                    <a:bodyPr/>
                    <a:lstStyle/>
                    <a:p>
                      <a:endParaRPr lang="en-GB" sz="700" dirty="0"/>
                    </a:p>
                    <a:p>
                      <a:endParaRPr lang="en-GB" sz="700" dirty="0"/>
                    </a:p>
                    <a:p>
                      <a:endParaRPr lang="en-GB" sz="700" dirty="0"/>
                    </a:p>
                    <a:p>
                      <a:endParaRPr lang="en-GB" sz="700" dirty="0"/>
                    </a:p>
                  </a:txBody>
                  <a:tcPr marL="54606" marR="54606" marT="27303" marB="27303"/>
                </a:tc>
                <a:tc>
                  <a:txBody>
                    <a:bodyPr/>
                    <a:lstStyle/>
                    <a:p>
                      <a:r>
                        <a:rPr lang="en-GB" sz="800" dirty="0">
                          <a:solidFill>
                            <a:schemeClr val="tx1"/>
                          </a:solidFill>
                        </a:rPr>
                        <a:t>Scales</a:t>
                      </a:r>
                    </a:p>
                  </a:txBody>
                  <a:tcPr marL="54606" marR="54606" marT="27303" marB="27303"/>
                </a:tc>
                <a:tc>
                  <a:txBody>
                    <a:bodyPr/>
                    <a:lstStyle/>
                    <a:p>
                      <a:r>
                        <a:rPr lang="en-GB" sz="800" dirty="0">
                          <a:solidFill>
                            <a:schemeClr val="tx1"/>
                          </a:solidFill>
                        </a:rPr>
                        <a:t>It is used to measure out ingredients that you are cooking with.</a:t>
                      </a:r>
                    </a:p>
                  </a:txBody>
                  <a:tcPr marL="54606" marR="54606" marT="27303" marB="27303"/>
                </a:tc>
                <a:extLst>
                  <a:ext uri="{0D108BD9-81ED-4DB2-BD59-A6C34878D82A}">
                    <a16:rowId xmlns:a16="http://schemas.microsoft.com/office/drawing/2014/main" val="10002"/>
                  </a:ext>
                </a:extLst>
              </a:tr>
              <a:tr h="311604">
                <a:tc>
                  <a:txBody>
                    <a:bodyPr/>
                    <a:lstStyle/>
                    <a:p>
                      <a:endParaRPr lang="en-GB" sz="700" dirty="0"/>
                    </a:p>
                    <a:p>
                      <a:endParaRPr lang="en-GB" sz="700" dirty="0"/>
                    </a:p>
                    <a:p>
                      <a:endParaRPr lang="en-GB" sz="700" dirty="0"/>
                    </a:p>
                    <a:p>
                      <a:endParaRPr lang="en-GB" sz="700" dirty="0"/>
                    </a:p>
                  </a:txBody>
                  <a:tcPr marL="54606" marR="54606" marT="27303" marB="27303"/>
                </a:tc>
                <a:tc>
                  <a:txBody>
                    <a:bodyPr/>
                    <a:lstStyle/>
                    <a:p>
                      <a:r>
                        <a:rPr lang="en-GB" sz="800" dirty="0">
                          <a:solidFill>
                            <a:schemeClr val="tx1"/>
                          </a:solidFill>
                        </a:rPr>
                        <a:t>Saucepan</a:t>
                      </a:r>
                    </a:p>
                  </a:txBody>
                  <a:tcPr marL="54606" marR="54606" marT="27303" marB="27303"/>
                </a:tc>
                <a:tc>
                  <a:txBody>
                    <a:bodyPr/>
                    <a:lstStyle/>
                    <a:p>
                      <a:r>
                        <a:rPr lang="en-GB" sz="800" dirty="0">
                          <a:solidFill>
                            <a:schemeClr val="tx1"/>
                          </a:solidFill>
                        </a:rPr>
                        <a:t>This is used to boil water which you will then cook your food in.</a:t>
                      </a:r>
                    </a:p>
                  </a:txBody>
                  <a:tcPr marL="54606" marR="54606" marT="27303" marB="27303"/>
                </a:tc>
                <a:extLst>
                  <a:ext uri="{0D108BD9-81ED-4DB2-BD59-A6C34878D82A}">
                    <a16:rowId xmlns:a16="http://schemas.microsoft.com/office/drawing/2014/main" val="10003"/>
                  </a:ext>
                </a:extLst>
              </a:tr>
            </a:tbl>
          </a:graphicData>
        </a:graphic>
      </p:graphicFrame>
      <p:pic>
        <p:nvPicPr>
          <p:cNvPr id="22" name="Picture 21">
            <a:extLst>
              <a:ext uri="{FF2B5EF4-FFF2-40B4-BE49-F238E27FC236}">
                <a16:creationId xmlns:a16="http://schemas.microsoft.com/office/drawing/2014/main" id="{3D9212AE-7DDC-47FC-BCB1-7E48943F49C6}"/>
              </a:ext>
            </a:extLst>
          </p:cNvPr>
          <p:cNvPicPr>
            <a:picLocks noChangeAspect="1"/>
          </p:cNvPicPr>
          <p:nvPr/>
        </p:nvPicPr>
        <p:blipFill rotWithShape="1">
          <a:blip r:embed="rId7"/>
          <a:srcRect t="12145" b="13370"/>
          <a:stretch/>
        </p:blipFill>
        <p:spPr>
          <a:xfrm>
            <a:off x="120176" y="5640867"/>
            <a:ext cx="573362" cy="425443"/>
          </a:xfrm>
          <a:prstGeom prst="rect">
            <a:avLst/>
          </a:prstGeom>
        </p:spPr>
      </p:pic>
      <p:pic>
        <p:nvPicPr>
          <p:cNvPr id="23" name="Picture 2" descr="Image result for tea towel image">
            <a:extLst>
              <a:ext uri="{FF2B5EF4-FFF2-40B4-BE49-F238E27FC236}">
                <a16:creationId xmlns:a16="http://schemas.microsoft.com/office/drawing/2014/main" id="{96789B64-EB04-4AE4-82EA-CC6F515AFC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1414" y="5072746"/>
            <a:ext cx="573362" cy="4429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sauscepan image">
            <a:extLst>
              <a:ext uri="{FF2B5EF4-FFF2-40B4-BE49-F238E27FC236}">
                <a16:creationId xmlns:a16="http://schemas.microsoft.com/office/drawing/2014/main" id="{13BFA18F-D569-4867-BB47-6B47F95D66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135" b="11474"/>
          <a:stretch/>
        </p:blipFill>
        <p:spPr bwMode="auto">
          <a:xfrm>
            <a:off x="145656" y="6257016"/>
            <a:ext cx="522402" cy="4461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83C6FF93-E962-4A41-8EB6-77E654691862}"/>
              </a:ext>
            </a:extLst>
          </p:cNvPr>
          <p:cNvPicPr>
            <a:picLocks noChangeAspect="1"/>
          </p:cNvPicPr>
          <p:nvPr/>
        </p:nvPicPr>
        <p:blipFill>
          <a:blip r:embed="rId10"/>
          <a:stretch>
            <a:fillRect/>
          </a:stretch>
        </p:blipFill>
        <p:spPr>
          <a:xfrm>
            <a:off x="2601414" y="6288531"/>
            <a:ext cx="573362" cy="349848"/>
          </a:xfrm>
          <a:prstGeom prst="rect">
            <a:avLst/>
          </a:prstGeom>
        </p:spPr>
      </p:pic>
      <p:pic>
        <p:nvPicPr>
          <p:cNvPr id="26" name="Picture 2" descr="Image result for whisk image">
            <a:extLst>
              <a:ext uri="{FF2B5EF4-FFF2-40B4-BE49-F238E27FC236}">
                <a16:creationId xmlns:a16="http://schemas.microsoft.com/office/drawing/2014/main" id="{9F624DE9-CDFC-44CF-8069-DE3CBDC454C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6527" y="5665412"/>
            <a:ext cx="442940" cy="442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a:extLst>
              <a:ext uri="{FF2B5EF4-FFF2-40B4-BE49-F238E27FC236}">
                <a16:creationId xmlns:a16="http://schemas.microsoft.com/office/drawing/2014/main" id="{01F4DC90-FDE4-457A-B6B6-F5455D604460}"/>
              </a:ext>
            </a:extLst>
          </p:cNvPr>
          <p:cNvGraphicFramePr>
            <a:graphicFrameLocks noGrp="1"/>
          </p:cNvGraphicFramePr>
          <p:nvPr>
            <p:extLst/>
          </p:nvPr>
        </p:nvGraphicFramePr>
        <p:xfrm>
          <a:off x="2573006" y="4692479"/>
          <a:ext cx="2349254" cy="2045961"/>
        </p:xfrm>
        <a:graphic>
          <a:graphicData uri="http://schemas.openxmlformats.org/drawingml/2006/table">
            <a:tbl>
              <a:tblPr firstRow="1" bandRow="1">
                <a:tableStyleId>{5940675A-B579-460E-94D1-54222C63F5DA}</a:tableStyleId>
              </a:tblPr>
              <a:tblGrid>
                <a:gridCol w="623925">
                  <a:extLst>
                    <a:ext uri="{9D8B030D-6E8A-4147-A177-3AD203B41FA5}">
                      <a16:colId xmlns:a16="http://schemas.microsoft.com/office/drawing/2014/main" val="20000"/>
                    </a:ext>
                  </a:extLst>
                </a:gridCol>
                <a:gridCol w="802683">
                  <a:extLst>
                    <a:ext uri="{9D8B030D-6E8A-4147-A177-3AD203B41FA5}">
                      <a16:colId xmlns:a16="http://schemas.microsoft.com/office/drawing/2014/main" val="20001"/>
                    </a:ext>
                  </a:extLst>
                </a:gridCol>
                <a:gridCol w="922646">
                  <a:extLst>
                    <a:ext uri="{9D8B030D-6E8A-4147-A177-3AD203B41FA5}">
                      <a16:colId xmlns:a16="http://schemas.microsoft.com/office/drawing/2014/main" val="20002"/>
                    </a:ext>
                  </a:extLst>
                </a:gridCol>
              </a:tblGrid>
              <a:tr h="381930">
                <a:tc>
                  <a:txBody>
                    <a:bodyPr/>
                    <a:lstStyle/>
                    <a:p>
                      <a:r>
                        <a:rPr lang="en-GB" sz="1000" dirty="0"/>
                        <a:t>Picture</a:t>
                      </a:r>
                    </a:p>
                  </a:txBody>
                  <a:tcPr marL="54606" marR="54606" marT="27303" marB="273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What is it called?</a:t>
                      </a:r>
                    </a:p>
                  </a:txBody>
                  <a:tcPr marL="54606" marR="54606" marT="27303" marB="27303"/>
                </a:tc>
                <a:tc>
                  <a:txBody>
                    <a:bodyPr/>
                    <a:lstStyle/>
                    <a:p>
                      <a:r>
                        <a:rPr lang="en-GB" sz="1000" dirty="0"/>
                        <a:t>When is it used?</a:t>
                      </a:r>
                    </a:p>
                  </a:txBody>
                  <a:tcPr marL="54606" marR="54606" marT="27303" marB="27303"/>
                </a:tc>
                <a:extLst>
                  <a:ext uri="{0D108BD9-81ED-4DB2-BD59-A6C34878D82A}">
                    <a16:rowId xmlns:a16="http://schemas.microsoft.com/office/drawing/2014/main" val="10000"/>
                  </a:ext>
                </a:extLst>
              </a:tr>
              <a:tr h="511491">
                <a:tc>
                  <a:txBody>
                    <a:bodyPr/>
                    <a:lstStyle/>
                    <a:p>
                      <a:endParaRPr lang="en-GB" sz="700" dirty="0"/>
                    </a:p>
                    <a:p>
                      <a:endParaRPr lang="en-GB" sz="700" dirty="0"/>
                    </a:p>
                    <a:p>
                      <a:endParaRPr lang="en-GB" sz="700" dirty="0"/>
                    </a:p>
                    <a:p>
                      <a:endParaRPr lang="en-GB" sz="700" dirty="0"/>
                    </a:p>
                  </a:txBody>
                  <a:tcPr marL="54606" marR="54606" marT="27303" marB="27303"/>
                </a:tc>
                <a:tc>
                  <a:txBody>
                    <a:bodyPr/>
                    <a:lstStyle/>
                    <a:p>
                      <a:r>
                        <a:rPr lang="en-GB" sz="800" dirty="0">
                          <a:solidFill>
                            <a:schemeClr val="tx1"/>
                          </a:solidFill>
                        </a:rPr>
                        <a:t>Tea Towel</a:t>
                      </a:r>
                    </a:p>
                  </a:txBody>
                  <a:tcPr marL="54606" marR="54606" marT="27303" marB="27303"/>
                </a:tc>
                <a:tc>
                  <a:txBody>
                    <a:bodyPr/>
                    <a:lstStyle/>
                    <a:p>
                      <a:r>
                        <a:rPr lang="en-GB" sz="800" dirty="0">
                          <a:solidFill>
                            <a:schemeClr val="tx1"/>
                          </a:solidFill>
                        </a:rPr>
                        <a:t>It is used</a:t>
                      </a:r>
                      <a:r>
                        <a:rPr lang="en-GB" sz="800" baseline="0" dirty="0">
                          <a:solidFill>
                            <a:schemeClr val="tx1"/>
                          </a:solidFill>
                        </a:rPr>
                        <a:t> to dry equipment when it has been washed.</a:t>
                      </a:r>
                      <a:endParaRPr lang="en-GB" sz="800" dirty="0">
                        <a:solidFill>
                          <a:schemeClr val="tx1"/>
                        </a:solidFill>
                      </a:endParaRPr>
                    </a:p>
                  </a:txBody>
                  <a:tcPr marL="54606" marR="54606" marT="27303" marB="27303"/>
                </a:tc>
                <a:extLst>
                  <a:ext uri="{0D108BD9-81ED-4DB2-BD59-A6C34878D82A}">
                    <a16:rowId xmlns:a16="http://schemas.microsoft.com/office/drawing/2014/main" val="10004"/>
                  </a:ext>
                </a:extLst>
              </a:tr>
              <a:tr h="576270">
                <a:tc>
                  <a:txBody>
                    <a:bodyPr/>
                    <a:lstStyle/>
                    <a:p>
                      <a:endParaRPr lang="en-GB" sz="700" dirty="0"/>
                    </a:p>
                    <a:p>
                      <a:endParaRPr lang="en-GB" sz="700" dirty="0"/>
                    </a:p>
                    <a:p>
                      <a:endParaRPr lang="en-GB" sz="700" dirty="0"/>
                    </a:p>
                    <a:p>
                      <a:endParaRPr lang="en-GB" sz="700" dirty="0"/>
                    </a:p>
                  </a:txBody>
                  <a:tcPr marL="54606" marR="54606" marT="27303" marB="27303"/>
                </a:tc>
                <a:tc>
                  <a:txBody>
                    <a:bodyPr/>
                    <a:lstStyle/>
                    <a:p>
                      <a:r>
                        <a:rPr lang="en-US" sz="800" dirty="0">
                          <a:solidFill>
                            <a:schemeClr val="tx1"/>
                          </a:solidFill>
                        </a:rPr>
                        <a:t>Whisk</a:t>
                      </a:r>
                      <a:endParaRPr lang="en-GB" sz="800" dirty="0">
                        <a:solidFill>
                          <a:schemeClr val="tx1"/>
                        </a:solidFill>
                      </a:endParaRPr>
                    </a:p>
                  </a:txBody>
                  <a:tcPr marL="54606" marR="54606" marT="27303" marB="27303"/>
                </a:tc>
                <a:tc>
                  <a:txBody>
                    <a:bodyPr/>
                    <a:lstStyle/>
                    <a:p>
                      <a:r>
                        <a:rPr lang="en-US" sz="800" dirty="0">
                          <a:solidFill>
                            <a:schemeClr val="tx1"/>
                          </a:solidFill>
                        </a:rPr>
                        <a:t>This is used to mix ingredients together when cooking.</a:t>
                      </a:r>
                      <a:endParaRPr lang="en-GB" sz="800" dirty="0">
                        <a:solidFill>
                          <a:schemeClr val="tx1"/>
                        </a:solidFill>
                      </a:endParaRPr>
                    </a:p>
                  </a:txBody>
                  <a:tcPr marL="54606" marR="54606" marT="27303" marB="27303"/>
                </a:tc>
                <a:extLst>
                  <a:ext uri="{0D108BD9-81ED-4DB2-BD59-A6C34878D82A}">
                    <a16:rowId xmlns:a16="http://schemas.microsoft.com/office/drawing/2014/main" val="2917456830"/>
                  </a:ext>
                </a:extLst>
              </a:tr>
              <a:tr h="576270">
                <a:tc>
                  <a:txBody>
                    <a:bodyPr/>
                    <a:lstStyle/>
                    <a:p>
                      <a:endParaRPr lang="en-GB" sz="700" dirty="0"/>
                    </a:p>
                    <a:p>
                      <a:endParaRPr lang="en-GB" sz="700" dirty="0"/>
                    </a:p>
                    <a:p>
                      <a:endParaRPr lang="en-GB" sz="700" dirty="0"/>
                    </a:p>
                    <a:p>
                      <a:endParaRPr lang="en-GB" sz="700" dirty="0"/>
                    </a:p>
                  </a:txBody>
                  <a:tcPr marL="54606" marR="54606" marT="27303" marB="27303"/>
                </a:tc>
                <a:tc>
                  <a:txBody>
                    <a:bodyPr/>
                    <a:lstStyle/>
                    <a:p>
                      <a:r>
                        <a:rPr lang="en-US" sz="800" dirty="0">
                          <a:solidFill>
                            <a:schemeClr val="tx1"/>
                          </a:solidFill>
                        </a:rPr>
                        <a:t>Wooden Spoon</a:t>
                      </a:r>
                      <a:endParaRPr lang="en-GB" sz="800" dirty="0">
                        <a:solidFill>
                          <a:schemeClr val="tx1"/>
                        </a:solidFill>
                      </a:endParaRPr>
                    </a:p>
                  </a:txBody>
                  <a:tcPr marL="54606" marR="54606" marT="27303" marB="27303"/>
                </a:tc>
                <a:tc>
                  <a:txBody>
                    <a:bodyPr/>
                    <a:lstStyle/>
                    <a:p>
                      <a:r>
                        <a:rPr lang="en-US" sz="800" dirty="0">
                          <a:solidFill>
                            <a:schemeClr val="tx1"/>
                          </a:solidFill>
                        </a:rPr>
                        <a:t>This is used to mix ingredients together when cooking.</a:t>
                      </a:r>
                      <a:endParaRPr lang="en-GB" sz="800" dirty="0">
                        <a:solidFill>
                          <a:schemeClr val="tx1"/>
                        </a:solidFill>
                      </a:endParaRPr>
                    </a:p>
                  </a:txBody>
                  <a:tcPr marL="54606" marR="54606" marT="27303" marB="27303"/>
                </a:tc>
                <a:extLst>
                  <a:ext uri="{0D108BD9-81ED-4DB2-BD59-A6C34878D82A}">
                    <a16:rowId xmlns:a16="http://schemas.microsoft.com/office/drawing/2014/main" val="2068358921"/>
                  </a:ext>
                </a:extLst>
              </a:tr>
            </a:tbl>
          </a:graphicData>
        </a:graphic>
      </p:graphicFrame>
      <p:pic>
        <p:nvPicPr>
          <p:cNvPr id="28" name="Picture 27">
            <a:extLst>
              <a:ext uri="{FF2B5EF4-FFF2-40B4-BE49-F238E27FC236}">
                <a16:creationId xmlns:a16="http://schemas.microsoft.com/office/drawing/2014/main" id="{76779739-51EC-47DE-96AA-85287F0A9370}"/>
              </a:ext>
            </a:extLst>
          </p:cNvPr>
          <p:cNvPicPr>
            <a:picLocks noChangeAspect="1"/>
          </p:cNvPicPr>
          <p:nvPr/>
        </p:nvPicPr>
        <p:blipFill rotWithShape="1">
          <a:blip r:embed="rId12"/>
          <a:srcRect l="3845" r="1" b="6800"/>
          <a:stretch/>
        </p:blipFill>
        <p:spPr>
          <a:xfrm rot="5400000">
            <a:off x="223999" y="5081492"/>
            <a:ext cx="434537" cy="453579"/>
          </a:xfrm>
          <a:prstGeom prst="rect">
            <a:avLst/>
          </a:prstGeom>
        </p:spPr>
      </p:pic>
    </p:spTree>
    <p:extLst>
      <p:ext uri="{BB962C8B-B14F-4D97-AF65-F5344CB8AC3E}">
        <p14:creationId xmlns:p14="http://schemas.microsoft.com/office/powerpoint/2010/main" val="88172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69F4353-141B-4725-8351-944EDD58CA8A}"/>
              </a:ext>
            </a:extLst>
          </p:cNvPr>
          <p:cNvSpPr txBox="1">
            <a:spLocks/>
          </p:cNvSpPr>
          <p:nvPr/>
        </p:nvSpPr>
        <p:spPr>
          <a:xfrm>
            <a:off x="4922261" y="132778"/>
            <a:ext cx="7165605"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KS3 Knowledge Organiser</a:t>
            </a:r>
            <a:r>
              <a:rPr lang="en-GB" sz="2400" b="1"/>
              <a:t>: Y7 </a:t>
            </a:r>
            <a:r>
              <a:rPr lang="en-GB" sz="2400" b="1" dirty="0"/>
              <a:t>Food Technology</a:t>
            </a:r>
            <a:endParaRPr lang="ru-RU" sz="2400" b="1" dirty="0"/>
          </a:p>
        </p:txBody>
      </p:sp>
      <p:graphicFrame>
        <p:nvGraphicFramePr>
          <p:cNvPr id="6" name="Table 5">
            <a:extLst>
              <a:ext uri="{FF2B5EF4-FFF2-40B4-BE49-F238E27FC236}">
                <a16:creationId xmlns:a16="http://schemas.microsoft.com/office/drawing/2014/main" id="{737172FE-1513-4254-A157-426712A463ED}"/>
              </a:ext>
            </a:extLst>
          </p:cNvPr>
          <p:cNvGraphicFramePr>
            <a:graphicFrameLocks noGrp="1"/>
          </p:cNvGraphicFramePr>
          <p:nvPr>
            <p:extLst/>
          </p:nvPr>
        </p:nvGraphicFramePr>
        <p:xfrm>
          <a:off x="10644258" y="863254"/>
          <a:ext cx="1443608" cy="5883423"/>
        </p:xfrm>
        <a:graphic>
          <a:graphicData uri="http://schemas.openxmlformats.org/drawingml/2006/table">
            <a:tbl>
              <a:tblPr firstRow="1" bandRow="1">
                <a:tableStyleId>{5940675A-B579-460E-94D1-54222C63F5DA}</a:tableStyleId>
              </a:tblPr>
              <a:tblGrid>
                <a:gridCol w="1443608">
                  <a:extLst>
                    <a:ext uri="{9D8B030D-6E8A-4147-A177-3AD203B41FA5}">
                      <a16:colId xmlns:a16="http://schemas.microsoft.com/office/drawing/2014/main" val="1686071732"/>
                    </a:ext>
                  </a:extLst>
                </a:gridCol>
              </a:tblGrid>
              <a:tr h="424627">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5458796">
                <a:tc>
                  <a:txBody>
                    <a:bodyPr/>
                    <a:lstStyle/>
                    <a:p>
                      <a:r>
                        <a:rPr lang="en-GB" sz="1000" b="1" u="sng" dirty="0"/>
                        <a:t>Cultures</a:t>
                      </a:r>
                      <a:r>
                        <a:rPr lang="en-GB" sz="1000" dirty="0"/>
                        <a:t> – A persons belief, </a:t>
                      </a:r>
                      <a:r>
                        <a:rPr lang="en-US" sz="1000" b="0" i="0" kern="1200" dirty="0">
                          <a:solidFill>
                            <a:schemeClr val="tx1"/>
                          </a:solidFill>
                          <a:effectLst/>
                          <a:latin typeface="+mn-lt"/>
                          <a:ea typeface="+mn-ea"/>
                          <a:cs typeface="+mn-cs"/>
                        </a:rPr>
                        <a:t>knowledge, art, morals, law, custom.</a:t>
                      </a:r>
                    </a:p>
                    <a:p>
                      <a:r>
                        <a:rPr lang="en-GB" sz="1000" b="1" u="sng" dirty="0"/>
                        <a:t>Testing</a:t>
                      </a:r>
                      <a:r>
                        <a:rPr lang="en-GB" sz="1000" dirty="0"/>
                        <a:t> – To test an item after it has been made.</a:t>
                      </a:r>
                    </a:p>
                    <a:p>
                      <a:r>
                        <a:rPr lang="en-GB" sz="1000" b="1" u="sng" dirty="0"/>
                        <a:t>Evaluating</a:t>
                      </a:r>
                      <a:r>
                        <a:rPr lang="en-GB" sz="1000" dirty="0"/>
                        <a:t> – To give positives, negatives and a summary about a product.</a:t>
                      </a:r>
                    </a:p>
                    <a:p>
                      <a:r>
                        <a:rPr lang="en-GB" sz="1000" b="1" u="sng" dirty="0"/>
                        <a:t>Feedback</a:t>
                      </a:r>
                      <a:r>
                        <a:rPr lang="en-GB" sz="1000" dirty="0"/>
                        <a:t> – To give another opinion about a product.</a:t>
                      </a:r>
                    </a:p>
                    <a:p>
                      <a:r>
                        <a:rPr lang="en-GB" sz="1000" b="1" u="sng" dirty="0"/>
                        <a:t>Reflecting</a:t>
                      </a:r>
                      <a:r>
                        <a:rPr lang="en-GB" sz="1000" dirty="0"/>
                        <a:t> – To review a product or situation to see if it can be improved. </a:t>
                      </a:r>
                    </a:p>
                    <a:p>
                      <a:r>
                        <a:rPr lang="en-GB" sz="1000" b="1" u="sng" dirty="0"/>
                        <a:t>Food Miles</a:t>
                      </a:r>
                      <a:r>
                        <a:rPr lang="en-GB" sz="1000" b="0" u="none" dirty="0"/>
                        <a:t> </a:t>
                      </a:r>
                      <a:r>
                        <a:rPr lang="en-GB" sz="1000" dirty="0"/>
                        <a:t>– How far food has travelled before getting to the supplier or customer.</a:t>
                      </a:r>
                    </a:p>
                    <a:p>
                      <a:r>
                        <a:rPr lang="en-GB" sz="1000" b="1" u="sng" dirty="0"/>
                        <a:t>Savoury</a:t>
                      </a:r>
                      <a:r>
                        <a:rPr lang="en-GB" sz="1000" dirty="0"/>
                        <a:t> – A food that is salty or spicy. </a:t>
                      </a:r>
                    </a:p>
                    <a:p>
                      <a:r>
                        <a:rPr lang="en-GB" sz="1000" b="1" u="sng" dirty="0"/>
                        <a:t>Sweet</a:t>
                      </a:r>
                      <a:r>
                        <a:rPr lang="en-GB" sz="1000" dirty="0"/>
                        <a:t> – A food that contains sugars or sweeteners.</a:t>
                      </a:r>
                    </a:p>
                    <a:p>
                      <a:r>
                        <a:rPr lang="en-GB" sz="1000" b="1" u="sng" dirty="0"/>
                        <a:t>Taste</a:t>
                      </a:r>
                      <a:r>
                        <a:rPr lang="en-GB" sz="1000" dirty="0"/>
                        <a:t> – How a food tastes.</a:t>
                      </a:r>
                    </a:p>
                    <a:p>
                      <a:r>
                        <a:rPr lang="en-GB" sz="1000" b="1" u="sng" dirty="0"/>
                        <a:t>Texture</a:t>
                      </a:r>
                      <a:r>
                        <a:rPr lang="en-GB" sz="1000" dirty="0"/>
                        <a:t> – How a </a:t>
                      </a:r>
                      <a:r>
                        <a:rPr lang="en-GB" sz="1000"/>
                        <a:t>food feels.</a:t>
                      </a:r>
                      <a:endParaRPr lang="en-GB" sz="1000" dirty="0"/>
                    </a:p>
                    <a:p>
                      <a:endParaRPr lang="en-GB" sz="1000" dirty="0"/>
                    </a:p>
                  </a:txBody>
                  <a:tcPr/>
                </a:tc>
                <a:extLst>
                  <a:ext uri="{0D108BD9-81ED-4DB2-BD59-A6C34878D82A}">
                    <a16:rowId xmlns:a16="http://schemas.microsoft.com/office/drawing/2014/main" val="2693566867"/>
                  </a:ext>
                </a:extLst>
              </a:tr>
            </a:tbl>
          </a:graphicData>
        </a:graphic>
      </p:graphicFrame>
      <p:graphicFrame>
        <p:nvGraphicFramePr>
          <p:cNvPr id="8" name="Table 7">
            <a:extLst>
              <a:ext uri="{FF2B5EF4-FFF2-40B4-BE49-F238E27FC236}">
                <a16:creationId xmlns:a16="http://schemas.microsoft.com/office/drawing/2014/main" id="{96E24695-CE14-45C8-9638-43439EDE5E6A}"/>
              </a:ext>
            </a:extLst>
          </p:cNvPr>
          <p:cNvGraphicFramePr>
            <a:graphicFrameLocks noGrp="1"/>
          </p:cNvGraphicFramePr>
          <p:nvPr>
            <p:extLst/>
          </p:nvPr>
        </p:nvGraphicFramePr>
        <p:xfrm>
          <a:off x="9268544" y="1579622"/>
          <a:ext cx="1235404" cy="5168019"/>
        </p:xfrm>
        <a:graphic>
          <a:graphicData uri="http://schemas.openxmlformats.org/drawingml/2006/table">
            <a:tbl>
              <a:tblPr firstRow="1" bandRow="1">
                <a:tableStyleId>{5940675A-B579-460E-94D1-54222C63F5DA}</a:tableStyleId>
              </a:tblPr>
              <a:tblGrid>
                <a:gridCol w="1235404">
                  <a:extLst>
                    <a:ext uri="{9D8B030D-6E8A-4147-A177-3AD203B41FA5}">
                      <a16:colId xmlns:a16="http://schemas.microsoft.com/office/drawing/2014/main" val="1686071732"/>
                    </a:ext>
                  </a:extLst>
                </a:gridCol>
              </a:tblGrid>
              <a:tr h="696557">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4471462">
                <a:tc>
                  <a:txBody>
                    <a:bodyPr/>
                    <a:lstStyle/>
                    <a:p>
                      <a:pPr lvl="0">
                        <a:buNone/>
                      </a:pPr>
                      <a:r>
                        <a:rPr lang="en-GB" sz="1000" b="1" dirty="0"/>
                        <a:t>Literacy: </a:t>
                      </a:r>
                      <a:r>
                        <a:rPr lang="en-GB" sz="1000" b="0" dirty="0"/>
                        <a:t>specification writing, design communication, key words.</a:t>
                      </a:r>
                      <a:endParaRPr lang="en-GB" sz="1000" b="1" dirty="0"/>
                    </a:p>
                    <a:p>
                      <a:pPr lvl="0">
                        <a:buNone/>
                      </a:pPr>
                      <a:r>
                        <a:rPr lang="en-GB" sz="1000" b="1" dirty="0"/>
                        <a:t>Numeracy: </a:t>
                      </a:r>
                      <a:r>
                        <a:rPr lang="en-GB" sz="1000" b="0" dirty="0"/>
                        <a:t>Portion control, weighing, measuring, budgeting,</a:t>
                      </a:r>
                      <a:endParaRPr lang="en-GB" sz="1000" b="1" dirty="0"/>
                    </a:p>
                    <a:p>
                      <a:pPr lvl="0">
                        <a:buNone/>
                      </a:pPr>
                      <a:r>
                        <a:rPr lang="en-GB" sz="1000" b="1" dirty="0"/>
                        <a:t>Careers/Cultural Capital: </a:t>
                      </a:r>
                      <a:r>
                        <a:rPr lang="en-GB" sz="1000" b="0" dirty="0"/>
                        <a:t>Looking at local and cultural foods, hospitality and catering skills.</a:t>
                      </a:r>
                    </a:p>
                    <a:p>
                      <a:r>
                        <a:rPr lang="en-GB" sz="1000" b="1" dirty="0"/>
                        <a:t>BBC bitesize links</a:t>
                      </a:r>
                    </a:p>
                    <a:p>
                      <a:pPr lvl="0">
                        <a:buNone/>
                      </a:pPr>
                      <a:r>
                        <a:rPr lang="en-GB" sz="1000" b="0" dirty="0"/>
                        <a:t>How noodles are made.</a:t>
                      </a:r>
                      <a:r>
                        <a:rPr lang="en-GB" sz="1000" b="0" i="0" u="none" strike="noStrike" noProof="0" dirty="0">
                          <a:latin typeface="+mn-lt"/>
                          <a:hlinkClick r:id="rId2"/>
                        </a:rPr>
                        <a:t>https://www.bbc.co.uk/bitesize/clips/zjbxpv4</a:t>
                      </a:r>
                    </a:p>
                    <a:p>
                      <a:pPr lvl="0">
                        <a:buNone/>
                      </a:pPr>
                      <a:r>
                        <a:rPr lang="en-GB" sz="1000" b="0" i="0" u="none" strike="noStrike" noProof="0" dirty="0">
                          <a:latin typeface="+mn-lt"/>
                        </a:rPr>
                        <a:t>How prawn crackers are made.</a:t>
                      </a:r>
                    </a:p>
                    <a:p>
                      <a:pPr lvl="0">
                        <a:buNone/>
                      </a:pPr>
                      <a:r>
                        <a:rPr lang="en-GB" sz="1000" b="0" i="0" u="none" strike="noStrike" noProof="0" dirty="0">
                          <a:hlinkClick r:id="rId3"/>
                        </a:rPr>
                        <a:t>https://www.bbc.co.uk/bitesize/clips/zmchfg8</a:t>
                      </a:r>
                      <a:endParaRPr lang="en-GB" sz="1000" dirty="0"/>
                    </a:p>
                  </a:txBody>
                  <a:tcPr/>
                </a:tc>
                <a:extLst>
                  <a:ext uri="{0D108BD9-81ED-4DB2-BD59-A6C34878D82A}">
                    <a16:rowId xmlns:a16="http://schemas.microsoft.com/office/drawing/2014/main" val="2693566867"/>
                  </a:ext>
                </a:extLst>
              </a:tr>
            </a:tbl>
          </a:graphicData>
        </a:graphic>
      </p:graphicFrame>
      <p:graphicFrame>
        <p:nvGraphicFramePr>
          <p:cNvPr id="12" name="Table 11">
            <a:extLst>
              <a:ext uri="{FF2B5EF4-FFF2-40B4-BE49-F238E27FC236}">
                <a16:creationId xmlns:a16="http://schemas.microsoft.com/office/drawing/2014/main" id="{AACBA022-0086-4542-A270-20470701F3CA}"/>
              </a:ext>
            </a:extLst>
          </p:cNvPr>
          <p:cNvGraphicFramePr>
            <a:graphicFrameLocks noGrp="1"/>
          </p:cNvGraphicFramePr>
          <p:nvPr>
            <p:extLst/>
          </p:nvPr>
        </p:nvGraphicFramePr>
        <p:xfrm>
          <a:off x="104134" y="153099"/>
          <a:ext cx="4818126" cy="1828800"/>
        </p:xfrm>
        <a:graphic>
          <a:graphicData uri="http://schemas.openxmlformats.org/drawingml/2006/table">
            <a:tbl>
              <a:tblPr firstRow="1" bandRow="1">
                <a:tableStyleId>{5940675A-B579-460E-94D1-54222C63F5DA}</a:tableStyleId>
              </a:tblPr>
              <a:tblGrid>
                <a:gridCol w="703771">
                  <a:extLst>
                    <a:ext uri="{9D8B030D-6E8A-4147-A177-3AD203B41FA5}">
                      <a16:colId xmlns:a16="http://schemas.microsoft.com/office/drawing/2014/main" val="20000"/>
                    </a:ext>
                  </a:extLst>
                </a:gridCol>
                <a:gridCol w="1948905">
                  <a:extLst>
                    <a:ext uri="{9D8B030D-6E8A-4147-A177-3AD203B41FA5}">
                      <a16:colId xmlns:a16="http://schemas.microsoft.com/office/drawing/2014/main" val="20001"/>
                    </a:ext>
                  </a:extLst>
                </a:gridCol>
                <a:gridCol w="2165450">
                  <a:extLst>
                    <a:ext uri="{9D8B030D-6E8A-4147-A177-3AD203B41FA5}">
                      <a16:colId xmlns:a16="http://schemas.microsoft.com/office/drawing/2014/main" val="20002"/>
                    </a:ext>
                  </a:extLst>
                </a:gridCol>
              </a:tblGrid>
              <a:tr h="0">
                <a:tc>
                  <a:txBody>
                    <a:bodyPr/>
                    <a:lstStyle/>
                    <a:p>
                      <a:r>
                        <a:rPr lang="en-GB" dirty="0"/>
                        <a:t>Cycle</a:t>
                      </a:r>
                    </a:p>
                  </a:txBody>
                  <a:tcPr>
                    <a:solidFill>
                      <a:schemeClr val="bg1">
                        <a:lumMod val="85000"/>
                      </a:schemeClr>
                    </a:solidFill>
                  </a:tcPr>
                </a:tc>
                <a:tc>
                  <a:txBody>
                    <a:bodyPr/>
                    <a:lstStyle/>
                    <a:p>
                      <a:r>
                        <a:rPr lang="en-GB"/>
                        <a:t>Content</a:t>
                      </a:r>
                    </a:p>
                  </a:txBody>
                  <a:tcPr>
                    <a:solidFill>
                      <a:schemeClr val="bg1">
                        <a:lumMod val="85000"/>
                      </a:schemeClr>
                    </a:solidFill>
                  </a:tcPr>
                </a:tc>
                <a:tc>
                  <a:txBody>
                    <a:bodyPr/>
                    <a:lstStyle/>
                    <a:p>
                      <a:r>
                        <a:rPr lang="en-GB" dirty="0"/>
                        <a:t>Skills</a:t>
                      </a:r>
                    </a:p>
                  </a:txBody>
                  <a:tcPr>
                    <a:solidFill>
                      <a:schemeClr val="bg1">
                        <a:lumMod val="85000"/>
                      </a:schemeClr>
                    </a:solidFill>
                  </a:tcPr>
                </a:tc>
                <a:extLst>
                  <a:ext uri="{0D108BD9-81ED-4DB2-BD59-A6C34878D82A}">
                    <a16:rowId xmlns:a16="http://schemas.microsoft.com/office/drawing/2014/main" val="10000"/>
                  </a:ext>
                </a:extLst>
              </a:tr>
              <a:tr h="1038684">
                <a:tc>
                  <a:txBody>
                    <a:bodyPr/>
                    <a:lstStyle/>
                    <a:p>
                      <a:r>
                        <a:rPr lang="en-US" sz="1600" dirty="0"/>
                        <a:t>3</a:t>
                      </a:r>
                      <a:endParaRPr lang="en-GB" sz="1600" dirty="0"/>
                    </a:p>
                  </a:txBody>
                  <a:tcPr>
                    <a:solidFill>
                      <a:schemeClr val="bg1">
                        <a:lumMod val="95000"/>
                      </a:schemeClr>
                    </a:solidFill>
                  </a:tcPr>
                </a:tc>
                <a:tc>
                  <a:txBody>
                    <a:bodyPr/>
                    <a:lstStyle/>
                    <a:p>
                      <a:pPr marL="285750" indent="-285750">
                        <a:buFont typeface="Arial" pitchFamily="34" charset="0"/>
                        <a:buChar char="•"/>
                      </a:pPr>
                      <a:r>
                        <a:rPr lang="en-GB" sz="1000" b="0" i="0" dirty="0"/>
                        <a:t>Curry practical</a:t>
                      </a:r>
                    </a:p>
                    <a:p>
                      <a:pPr marL="285750" indent="-285750">
                        <a:buFont typeface="Arial" pitchFamily="34" charset="0"/>
                        <a:buChar char="•"/>
                      </a:pPr>
                      <a:r>
                        <a:rPr lang="en-GB" sz="1000" b="0" i="0" dirty="0"/>
                        <a:t>Testing and evaluating Curry</a:t>
                      </a:r>
                      <a:r>
                        <a:rPr lang="en-GB" sz="1000" b="0" i="0" baseline="0" dirty="0"/>
                        <a:t> practical</a:t>
                      </a:r>
                    </a:p>
                    <a:p>
                      <a:pPr marL="285750" indent="-285750">
                        <a:buFont typeface="Arial" pitchFamily="34" charset="0"/>
                        <a:buChar char="•"/>
                      </a:pPr>
                      <a:r>
                        <a:rPr lang="en-GB" sz="1000" b="0" i="0" baseline="0" dirty="0"/>
                        <a:t>Bolognese practical</a:t>
                      </a:r>
                      <a:endParaRPr lang="en-GB" sz="1000" b="0" i="0" dirty="0"/>
                    </a:p>
                    <a:p>
                      <a:pPr marL="285750" indent="-285750">
                        <a:buFont typeface="Arial" pitchFamily="34" charset="0"/>
                        <a:buChar char="•"/>
                      </a:pPr>
                      <a:r>
                        <a:rPr lang="en-GB" sz="1000" b="0" i="0" dirty="0"/>
                        <a:t>Meal planning and budgeting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dirty="0"/>
                        <a:t>End of</a:t>
                      </a:r>
                      <a:r>
                        <a:rPr lang="en-GB" sz="1000" b="0" i="0" baseline="0" dirty="0"/>
                        <a:t> year assessment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b="0" i="0" u="sng" baseline="0" dirty="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b="0" i="0" u="sng" baseline="0" dirty="0"/>
                    </a:p>
                  </a:txBody>
                  <a:tcPr/>
                </a:tc>
                <a:tc>
                  <a:txBody>
                    <a:bodyPr/>
                    <a:lstStyle/>
                    <a:p>
                      <a:pPr marL="285750" indent="-285750">
                        <a:buFont typeface="Arial" pitchFamily="34" charset="0"/>
                        <a:buChar char="•"/>
                      </a:pPr>
                      <a:r>
                        <a:rPr lang="en-GB" sz="1000" dirty="0"/>
                        <a:t>Appreciating cultural foods</a:t>
                      </a:r>
                    </a:p>
                    <a:p>
                      <a:pPr marL="285750" indent="-285750">
                        <a:buFont typeface="Arial" pitchFamily="34" charset="0"/>
                        <a:buChar char="•"/>
                      </a:pPr>
                      <a:r>
                        <a:rPr lang="en-GB" sz="1000" dirty="0"/>
                        <a:t>Analysing and evaluating</a:t>
                      </a:r>
                      <a:endParaRPr lang="en-GB" sz="1000" baseline="0" dirty="0"/>
                    </a:p>
                    <a:p>
                      <a:pPr marL="285750" indent="-285750">
                        <a:buFont typeface="Arial" pitchFamily="34" charset="0"/>
                        <a:buChar char="•"/>
                      </a:pPr>
                      <a:endParaRPr lang="en-GB" sz="1000" baseline="0" dirty="0"/>
                    </a:p>
                    <a:p>
                      <a:pPr marL="285750" indent="-285750">
                        <a:buFont typeface="Arial" pitchFamily="34" charset="0"/>
                        <a:buChar char="•"/>
                      </a:pPr>
                      <a:r>
                        <a:rPr lang="en-GB" sz="1000" baseline="0" dirty="0"/>
                        <a:t>Recognising cultural foods</a:t>
                      </a:r>
                    </a:p>
                    <a:p>
                      <a:pPr marL="285750" indent="-285750">
                        <a:buFont typeface="Arial" pitchFamily="34" charset="0"/>
                        <a:buChar char="•"/>
                      </a:pPr>
                      <a:r>
                        <a:rPr lang="en-GB" sz="1000" baseline="0" dirty="0"/>
                        <a:t>Cost analysis/Rationing and portion control</a:t>
                      </a:r>
                    </a:p>
                    <a:p>
                      <a:pPr marL="285750" indent="-285750">
                        <a:buFont typeface="Arial" pitchFamily="34" charset="0"/>
                        <a:buChar char="•"/>
                      </a:pPr>
                      <a:r>
                        <a:rPr lang="en-GB" sz="1000" baseline="0" dirty="0"/>
                        <a:t>Retention of key knowledge</a:t>
                      </a:r>
                      <a:endParaRPr lang="en-GB" sz="1000" dirty="0"/>
                    </a:p>
                  </a:txBody>
                  <a:tcPr/>
                </a:tc>
                <a:extLst>
                  <a:ext uri="{0D108BD9-81ED-4DB2-BD59-A6C34878D82A}">
                    <a16:rowId xmlns:a16="http://schemas.microsoft.com/office/drawing/2014/main" val="10001"/>
                  </a:ext>
                </a:extLst>
              </a:tr>
            </a:tbl>
          </a:graphicData>
        </a:graphic>
      </p:graphicFrame>
      <p:graphicFrame>
        <p:nvGraphicFramePr>
          <p:cNvPr id="29" name="Table 28">
            <a:extLst>
              <a:ext uri="{FF2B5EF4-FFF2-40B4-BE49-F238E27FC236}">
                <a16:creationId xmlns:a16="http://schemas.microsoft.com/office/drawing/2014/main" id="{75CF2D1F-A849-45D4-B8A4-674954A53465}"/>
              </a:ext>
            </a:extLst>
          </p:cNvPr>
          <p:cNvGraphicFramePr>
            <a:graphicFrameLocks noGrp="1"/>
          </p:cNvGraphicFramePr>
          <p:nvPr>
            <p:extLst/>
          </p:nvPr>
        </p:nvGraphicFramePr>
        <p:xfrm>
          <a:off x="5062570" y="1579622"/>
          <a:ext cx="4065664" cy="5154169"/>
        </p:xfrm>
        <a:graphic>
          <a:graphicData uri="http://schemas.openxmlformats.org/drawingml/2006/table">
            <a:tbl>
              <a:tblPr firstRow="1" bandRow="1">
                <a:tableStyleId>{5940675A-B579-460E-94D1-54222C63F5DA}</a:tableStyleId>
              </a:tblPr>
              <a:tblGrid>
                <a:gridCol w="2819938">
                  <a:extLst>
                    <a:ext uri="{9D8B030D-6E8A-4147-A177-3AD203B41FA5}">
                      <a16:colId xmlns:a16="http://schemas.microsoft.com/office/drawing/2014/main" val="1686071732"/>
                    </a:ext>
                  </a:extLst>
                </a:gridCol>
                <a:gridCol w="1245726">
                  <a:extLst>
                    <a:ext uri="{9D8B030D-6E8A-4147-A177-3AD203B41FA5}">
                      <a16:colId xmlns:a16="http://schemas.microsoft.com/office/drawing/2014/main" val="3030106284"/>
                    </a:ext>
                  </a:extLst>
                </a:gridCol>
              </a:tblGrid>
              <a:tr h="352975">
                <a:tc gridSpan="2">
                  <a:txBody>
                    <a:bodyPr/>
                    <a:lstStyle/>
                    <a:p>
                      <a:pPr algn="ctr"/>
                      <a:r>
                        <a:rPr lang="en-GB" b="1" dirty="0"/>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823609">
                <a:tc>
                  <a:txBody>
                    <a:bodyPr/>
                    <a:lstStyle/>
                    <a:p>
                      <a:r>
                        <a:rPr lang="en-GB" sz="1000" b="1" dirty="0"/>
                        <a:t>Testing and Evaluating: </a:t>
                      </a:r>
                      <a:r>
                        <a:rPr lang="en-GB" sz="1000" b="0" dirty="0"/>
                        <a:t>By comparing your finished product with the specification and also by asking for 3</a:t>
                      </a:r>
                      <a:r>
                        <a:rPr lang="en-GB" sz="1000" b="0" baseline="30000" dirty="0"/>
                        <a:t>rd</a:t>
                      </a:r>
                      <a:r>
                        <a:rPr lang="en-GB" sz="1000" b="0" dirty="0"/>
                        <a:t> party feedback, you can identify strengths and weaknesses with the design and manufacture of the item.  You can use this information to suggest ways it could be improved or developed in the future.</a:t>
                      </a:r>
                    </a:p>
                  </a:txBody>
                  <a:tcPr/>
                </a:tc>
                <a:tc>
                  <a:txBody>
                    <a:bodyPr/>
                    <a:lstStyle/>
                    <a:p>
                      <a:endParaRPr lang="en-GB" sz="1000" b="0"/>
                    </a:p>
                  </a:txBody>
                  <a:tcPr/>
                </a:tc>
                <a:extLst>
                  <a:ext uri="{0D108BD9-81ED-4DB2-BD59-A6C34878D82A}">
                    <a16:rowId xmlns:a16="http://schemas.microsoft.com/office/drawing/2014/main" val="2693566867"/>
                  </a:ext>
                </a:extLst>
              </a:tr>
              <a:tr h="1117755">
                <a:tc>
                  <a:txBody>
                    <a:bodyPr/>
                    <a:lstStyle/>
                    <a:p>
                      <a:pPr marL="0" lvl="0" indent="0">
                        <a:buNone/>
                      </a:pPr>
                      <a:r>
                        <a:rPr lang="en-GB" sz="1000" b="1" i="0" u="none" strike="noStrike" noProof="0" dirty="0">
                          <a:latin typeface="Calibri"/>
                        </a:rPr>
                        <a:t>Appreciating cultural foods.</a:t>
                      </a:r>
                      <a:endParaRPr lang="en-GB" sz="1000" b="0" dirty="0"/>
                    </a:p>
                    <a:p>
                      <a:pPr marL="0" lvl="0" indent="0">
                        <a:buNone/>
                      </a:pPr>
                      <a:r>
                        <a:rPr lang="en-GB" sz="1000" b="0" i="0" u="none" strike="noStrike" noProof="0" dirty="0"/>
                        <a:t>Some of the UKs favourite food comes from all over the world</a:t>
                      </a:r>
                      <a:endParaRPr lang="en-GB" sz="1000" b="0" dirty="0"/>
                    </a:p>
                    <a:p>
                      <a:pPr marL="0" lvl="0" indent="0">
                        <a:buNone/>
                      </a:pPr>
                      <a:r>
                        <a:rPr lang="en-GB" sz="1000" b="1" i="0" u="none" strike="noStrike" noProof="0" dirty="0"/>
                        <a:t>Italy </a:t>
                      </a:r>
                      <a:r>
                        <a:rPr lang="en-GB" sz="1000" b="0" i="0" u="none" strike="noStrike" noProof="0" dirty="0"/>
                        <a:t>– pizza , pasta and coffee. </a:t>
                      </a:r>
                      <a:r>
                        <a:rPr lang="en-GB" sz="1000" b="1" i="0" u="none" strike="noStrike" noProof="0" dirty="0">
                          <a:solidFill>
                            <a:schemeClr val="tx1"/>
                          </a:solidFill>
                        </a:rPr>
                        <a:t>China </a:t>
                      </a:r>
                      <a:r>
                        <a:rPr lang="en-GB" sz="1000" b="0" i="0" u="none" strike="noStrike" noProof="0" dirty="0"/>
                        <a:t>– </a:t>
                      </a:r>
                      <a:r>
                        <a:rPr lang="en-GB" sz="1000" b="0" i="0" u="none" strike="noStrike" noProof="0" dirty="0" err="1"/>
                        <a:t>peking</a:t>
                      </a:r>
                      <a:r>
                        <a:rPr lang="en-GB" sz="1000" b="0" i="0" u="none" strike="noStrike" noProof="0" dirty="0"/>
                        <a:t> duck, prawn crackers and sweet and sour. </a:t>
                      </a:r>
                      <a:r>
                        <a:rPr lang="en-GB" sz="1000" b="1" i="0" u="none" strike="noStrike" noProof="0" dirty="0"/>
                        <a:t> France</a:t>
                      </a:r>
                      <a:r>
                        <a:rPr lang="en-GB" sz="1000" b="0" i="0" u="none" strike="noStrike" noProof="0" dirty="0"/>
                        <a:t> – macarons , cakes and </a:t>
                      </a:r>
                      <a:r>
                        <a:rPr lang="en-GB" sz="1000" b="0" i="0" u="none" strike="noStrike" noProof="0" dirty="0">
                          <a:solidFill>
                            <a:schemeClr val="tx1"/>
                          </a:solidFill>
                        </a:rPr>
                        <a:t>baguette</a:t>
                      </a:r>
                      <a:r>
                        <a:rPr lang="en-GB" sz="1000" b="1" i="0" u="none" strike="noStrike" noProof="0" dirty="0">
                          <a:solidFill>
                            <a:schemeClr val="tx1"/>
                          </a:solidFill>
                        </a:rPr>
                        <a:t>.</a:t>
                      </a:r>
                      <a:r>
                        <a:rPr lang="en-GB" sz="1000" b="1" i="0" u="none" strike="noStrike" noProof="0" dirty="0">
                          <a:solidFill>
                            <a:srgbClr val="FF0000"/>
                          </a:solidFill>
                        </a:rPr>
                        <a:t> </a:t>
                      </a:r>
                      <a:r>
                        <a:rPr lang="en-GB" sz="1000" b="1" i="0" u="none" strike="noStrike" noProof="0" dirty="0"/>
                        <a:t>India </a:t>
                      </a:r>
                      <a:r>
                        <a:rPr lang="en-GB" sz="1000" b="0" i="0" u="none" strike="noStrike" noProof="0" dirty="0"/>
                        <a:t>- curry, nan bread and dal. </a:t>
                      </a:r>
                      <a:r>
                        <a:rPr lang="en-GB" sz="1000" b="1" i="0" u="none" strike="noStrike" noProof="0" dirty="0"/>
                        <a:t>America </a:t>
                      </a:r>
                      <a:r>
                        <a:rPr lang="en-GB" sz="1000" b="0" i="0" u="none" strike="noStrike" noProof="0" dirty="0"/>
                        <a:t>– burgers, fries and BBQs. Imagine how boring our food choices would be without the </a:t>
                      </a:r>
                      <a:r>
                        <a:rPr lang="en-GB" sz="1000" b="0" i="0" u="none" strike="noStrike" noProof="0" dirty="0">
                          <a:solidFill>
                            <a:schemeClr val="tx1"/>
                          </a:solidFill>
                        </a:rPr>
                        <a:t>influences</a:t>
                      </a:r>
                      <a:r>
                        <a:rPr lang="en-GB" sz="1000" b="0" i="0" u="none" strike="noStrike" noProof="0" dirty="0"/>
                        <a:t> we take from other </a:t>
                      </a:r>
                      <a:r>
                        <a:rPr lang="en-GB" sz="1000" b="0" i="0" u="none" strike="noStrike" noProof="0" dirty="0">
                          <a:solidFill>
                            <a:schemeClr val="tx1"/>
                          </a:solidFill>
                        </a:rPr>
                        <a:t>cultures. </a:t>
                      </a:r>
                    </a:p>
                  </a:txBody>
                  <a:tcPr/>
                </a:tc>
                <a:tc>
                  <a:txBody>
                    <a:bodyPr/>
                    <a:lstStyle/>
                    <a:p>
                      <a:endParaRPr lang="en-GB"/>
                    </a:p>
                  </a:txBody>
                  <a:tcPr/>
                </a:tc>
                <a:extLst>
                  <a:ext uri="{0D108BD9-81ED-4DB2-BD59-A6C34878D82A}">
                    <a16:rowId xmlns:a16="http://schemas.microsoft.com/office/drawing/2014/main" val="1157769464"/>
                  </a:ext>
                </a:extLst>
              </a:tr>
              <a:tr h="1117755">
                <a:tc>
                  <a:txBody>
                    <a:bodyPr/>
                    <a:lstStyle/>
                    <a:p>
                      <a:pPr lvl="0">
                        <a:buNone/>
                      </a:pPr>
                      <a:r>
                        <a:rPr lang="en-GB" sz="1000" b="1" i="0" u="none" strike="noStrike" noProof="0" dirty="0">
                          <a:latin typeface="Calibri"/>
                        </a:rPr>
                        <a:t>Cost analysis </a:t>
                      </a:r>
                    </a:p>
                    <a:p>
                      <a:pPr lvl="0">
                        <a:buNone/>
                      </a:pPr>
                      <a:r>
                        <a:rPr lang="en-GB" sz="1000" b="0" i="0" u="none" strike="noStrike" noProof="0" dirty="0"/>
                        <a:t>The weekly food allowance for a single person in their latest report is £46.31. I try and budget for around £40 per week, out of a total household allowance of £60.</a:t>
                      </a:r>
                    </a:p>
                    <a:p>
                      <a:pPr lvl="0">
                        <a:buNone/>
                      </a:pPr>
                      <a:r>
                        <a:rPr lang="en-GB" sz="1000" b="0" i="0" u="none" strike="noStrike" noProof="0" dirty="0">
                          <a:latin typeface="Calibri"/>
                        </a:rPr>
                        <a:t>Portion control is important because it allows you to have a tight handle on how many calories you are consuming. This way, you eat what your body needs, instead of mindlessly overindulging.</a:t>
                      </a:r>
                      <a:endParaRPr lang="en-GB" dirty="0"/>
                    </a:p>
                  </a:txBody>
                  <a:tcPr/>
                </a:tc>
                <a:tc>
                  <a:txBody>
                    <a:bodyPr/>
                    <a:lstStyle/>
                    <a:p>
                      <a:pPr marL="0" lvl="0" indent="0" algn="l">
                        <a:lnSpc>
                          <a:spcPct val="100000"/>
                        </a:lnSpc>
                        <a:spcBef>
                          <a:spcPts val="0"/>
                        </a:spcBef>
                        <a:spcAft>
                          <a:spcPts val="0"/>
                        </a:spcAft>
                        <a:buNone/>
                      </a:pPr>
                      <a:r>
                        <a:rPr lang="en-GB" sz="1000" b="1" i="0" u="none" strike="noStrike" noProof="0" dirty="0">
                          <a:latin typeface="Calibri"/>
                        </a:rPr>
                        <a:t>PRICE FLUCTUATIONS.</a:t>
                      </a:r>
                      <a:endParaRPr lang="en-US" sz="1000" b="1" dirty="0"/>
                    </a:p>
                    <a:p>
                      <a:pPr marL="0" lvl="0" indent="0" algn="l">
                        <a:lnSpc>
                          <a:spcPct val="100000"/>
                        </a:lnSpc>
                        <a:spcBef>
                          <a:spcPts val="0"/>
                        </a:spcBef>
                        <a:spcAft>
                          <a:spcPts val="0"/>
                        </a:spcAft>
                        <a:buNone/>
                      </a:pPr>
                      <a:r>
                        <a:rPr lang="en-GB" sz="1000" b="1" i="0" u="none" strike="noStrike" noProof="0" dirty="0">
                          <a:latin typeface="Calibri"/>
                        </a:rPr>
                        <a:t>SEASONALITY.</a:t>
                      </a:r>
                      <a:endParaRPr lang="en-GB" sz="1000" b="1" dirty="0"/>
                    </a:p>
                    <a:p>
                      <a:pPr marL="0" lvl="0" indent="0" algn="l">
                        <a:lnSpc>
                          <a:spcPct val="100000"/>
                        </a:lnSpc>
                        <a:spcBef>
                          <a:spcPts val="0"/>
                        </a:spcBef>
                        <a:spcAft>
                          <a:spcPts val="0"/>
                        </a:spcAft>
                        <a:buNone/>
                      </a:pPr>
                      <a:r>
                        <a:rPr lang="en-GB" sz="1000" b="1" i="0" u="none" strike="noStrike" noProof="0" dirty="0">
                          <a:latin typeface="Calibri"/>
                        </a:rPr>
                        <a:t>CONTAINER SIZE.</a:t>
                      </a:r>
                      <a:endParaRPr lang="en-GB" sz="1000" b="1" dirty="0"/>
                    </a:p>
                    <a:p>
                      <a:pPr marL="0" lvl="0" indent="0" algn="l">
                        <a:lnSpc>
                          <a:spcPct val="100000"/>
                        </a:lnSpc>
                        <a:spcBef>
                          <a:spcPts val="0"/>
                        </a:spcBef>
                        <a:spcAft>
                          <a:spcPts val="0"/>
                        </a:spcAft>
                        <a:buNone/>
                      </a:pPr>
                      <a:r>
                        <a:rPr lang="en-GB" sz="1000" b="1" i="0" u="none" strike="noStrike" noProof="0" dirty="0">
                          <a:latin typeface="Calibri"/>
                        </a:rPr>
                        <a:t>STORAGE TEMPERATURE.</a:t>
                      </a:r>
                      <a:endParaRPr lang="en-GB" sz="1000" b="1" dirty="0"/>
                    </a:p>
                    <a:p>
                      <a:pPr marL="0" lvl="0" indent="0" algn="l">
                        <a:lnSpc>
                          <a:spcPct val="100000"/>
                        </a:lnSpc>
                        <a:spcBef>
                          <a:spcPts val="0"/>
                        </a:spcBef>
                        <a:spcAft>
                          <a:spcPts val="0"/>
                        </a:spcAft>
                        <a:buNone/>
                      </a:pPr>
                      <a:r>
                        <a:rPr lang="en-GB" sz="1000" b="1" i="0" u="none" strike="noStrike" noProof="0" dirty="0">
                          <a:latin typeface="Calibri"/>
                        </a:rPr>
                        <a:t>TRANSPORT COSTS.</a:t>
                      </a:r>
                      <a:endParaRPr lang="en-GB" sz="1000" b="1" dirty="0"/>
                    </a:p>
                    <a:p>
                      <a:pPr marL="0" lvl="0" indent="0" algn="l">
                        <a:lnSpc>
                          <a:spcPct val="100000"/>
                        </a:lnSpc>
                        <a:spcBef>
                          <a:spcPts val="0"/>
                        </a:spcBef>
                        <a:spcAft>
                          <a:spcPts val="0"/>
                        </a:spcAft>
                        <a:buNone/>
                      </a:pPr>
                      <a:r>
                        <a:rPr lang="en-GB" sz="1000" b="1" i="0" u="none" strike="noStrike" noProof="0" dirty="0">
                          <a:latin typeface="Calibri"/>
                        </a:rPr>
                        <a:t>FUEL COSTS.</a:t>
                      </a:r>
                      <a:endParaRPr lang="en-GB" sz="1000" b="1" dirty="0"/>
                    </a:p>
                    <a:p>
                      <a:pPr marL="0" lvl="0" indent="0" algn="l">
                        <a:lnSpc>
                          <a:spcPct val="100000"/>
                        </a:lnSpc>
                        <a:spcBef>
                          <a:spcPts val="0"/>
                        </a:spcBef>
                        <a:spcAft>
                          <a:spcPts val="0"/>
                        </a:spcAft>
                        <a:buNone/>
                      </a:pPr>
                      <a:r>
                        <a:rPr lang="en-GB" sz="1000" b="1" i="0" u="none" strike="noStrike" noProof="0" dirty="0">
                          <a:latin typeface="Calibri"/>
                        </a:rPr>
                        <a:t>LOCATION OF FOOD</a:t>
                      </a:r>
                      <a:r>
                        <a:rPr lang="en-GB" sz="1000" b="0" i="0" u="none" strike="noStrike" noProof="0" dirty="0">
                          <a:latin typeface="Calibri"/>
                        </a:rPr>
                        <a:t>.</a:t>
                      </a:r>
                      <a:endParaRPr lang="en-GB" sz="1000" dirty="0"/>
                    </a:p>
                  </a:txBody>
                  <a:tcPr/>
                </a:tc>
                <a:extLst>
                  <a:ext uri="{0D108BD9-81ED-4DB2-BD59-A6C34878D82A}">
                    <a16:rowId xmlns:a16="http://schemas.microsoft.com/office/drawing/2014/main" val="1375966541"/>
                  </a:ext>
                </a:extLst>
              </a:tr>
              <a:tr h="399289">
                <a:tc gridSpan="2">
                  <a:txBody>
                    <a:bodyPr/>
                    <a:lstStyle/>
                    <a:p>
                      <a:pPr lvl="0" algn="l">
                        <a:lnSpc>
                          <a:spcPct val="100000"/>
                        </a:lnSpc>
                        <a:spcBef>
                          <a:spcPts val="0"/>
                        </a:spcBef>
                        <a:spcAft>
                          <a:spcPts val="0"/>
                        </a:spcAft>
                        <a:buNone/>
                      </a:pPr>
                      <a:r>
                        <a:rPr lang="en-GB" sz="1000" b="1" i="0" u="none" strike="noStrike" noProof="0" dirty="0">
                          <a:latin typeface="Calibri"/>
                        </a:rPr>
                        <a:t>Practical  </a:t>
                      </a:r>
                      <a:r>
                        <a:rPr lang="en-GB" sz="1000" b="0" i="0" u="none" strike="noStrike" noProof="0" dirty="0">
                          <a:latin typeface="Calibri"/>
                        </a:rPr>
                        <a:t>When cooking curry the spice content can be altered to taste as well as the thickness of sauce by adding cream. </a:t>
                      </a:r>
                    </a:p>
                  </a:txBody>
                  <a:tcPr/>
                </a:tc>
                <a:tc hMerge="1">
                  <a:txBody>
                    <a:bodyPr/>
                    <a:lstStyle/>
                    <a:p>
                      <a:endParaRPr lang="en-GB" sz="1000" dirty="0"/>
                    </a:p>
                  </a:txBody>
                  <a:tcPr/>
                </a:tc>
                <a:extLst>
                  <a:ext uri="{0D108BD9-81ED-4DB2-BD59-A6C34878D82A}">
                    <a16:rowId xmlns:a16="http://schemas.microsoft.com/office/drawing/2014/main" val="348908205"/>
                  </a:ext>
                </a:extLst>
              </a:tr>
            </a:tbl>
          </a:graphicData>
        </a:graphic>
      </p:graphicFrame>
      <p:pic>
        <p:nvPicPr>
          <p:cNvPr id="30" name="Picture 29">
            <a:extLst>
              <a:ext uri="{FF2B5EF4-FFF2-40B4-BE49-F238E27FC236}">
                <a16:creationId xmlns:a16="http://schemas.microsoft.com/office/drawing/2014/main" id="{428BF4CF-1770-475E-83EE-129499A9C174}"/>
              </a:ext>
            </a:extLst>
          </p:cNvPr>
          <p:cNvPicPr>
            <a:picLocks noChangeAspect="1"/>
          </p:cNvPicPr>
          <p:nvPr/>
        </p:nvPicPr>
        <p:blipFill rotWithShape="1">
          <a:blip r:embed="rId4"/>
          <a:srcRect b="10712"/>
          <a:stretch/>
        </p:blipFill>
        <p:spPr>
          <a:xfrm>
            <a:off x="7996523" y="2176041"/>
            <a:ext cx="1032527" cy="569388"/>
          </a:xfrm>
          <a:prstGeom prst="rect">
            <a:avLst/>
          </a:prstGeom>
        </p:spPr>
      </p:pic>
      <p:pic>
        <p:nvPicPr>
          <p:cNvPr id="31" name="Picture 9" descr="A picture containing cake, photo, food, table&#10;&#10;Description automatically generated">
            <a:extLst>
              <a:ext uri="{FF2B5EF4-FFF2-40B4-BE49-F238E27FC236}">
                <a16:creationId xmlns:a16="http://schemas.microsoft.com/office/drawing/2014/main" id="{C22FD46B-32C6-42DB-A946-9F339D4DF681}"/>
              </a:ext>
            </a:extLst>
          </p:cNvPr>
          <p:cNvPicPr>
            <a:picLocks noChangeAspect="1"/>
          </p:cNvPicPr>
          <p:nvPr/>
        </p:nvPicPr>
        <p:blipFill>
          <a:blip r:embed="rId5"/>
          <a:stretch>
            <a:fillRect/>
          </a:stretch>
        </p:blipFill>
        <p:spPr>
          <a:xfrm>
            <a:off x="7963536" y="3341848"/>
            <a:ext cx="1065514" cy="861461"/>
          </a:xfrm>
          <a:prstGeom prst="rect">
            <a:avLst/>
          </a:prstGeom>
        </p:spPr>
      </p:pic>
      <p:sp>
        <p:nvSpPr>
          <p:cNvPr id="32" name="Title 1">
            <a:extLst>
              <a:ext uri="{FF2B5EF4-FFF2-40B4-BE49-F238E27FC236}">
                <a16:creationId xmlns:a16="http://schemas.microsoft.com/office/drawing/2014/main" id="{8A229B53-13E1-4E66-99AD-A56BB5D072B3}"/>
              </a:ext>
            </a:extLst>
          </p:cNvPr>
          <p:cNvSpPr txBox="1">
            <a:spLocks/>
          </p:cNvSpPr>
          <p:nvPr/>
        </p:nvSpPr>
        <p:spPr>
          <a:xfrm>
            <a:off x="5074067" y="863255"/>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t>Designing and Evaluating</a:t>
            </a:r>
          </a:p>
        </p:txBody>
      </p:sp>
      <p:pic>
        <p:nvPicPr>
          <p:cNvPr id="33" name="Picture 2" descr="10 Tips for Designing Healthy Food Logos • Online Logo Maker's Blog">
            <a:extLst>
              <a:ext uri="{FF2B5EF4-FFF2-40B4-BE49-F238E27FC236}">
                <a16:creationId xmlns:a16="http://schemas.microsoft.com/office/drawing/2014/main" id="{076F8582-2C0B-4EC9-ACEB-C2A72B9F53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125" b="38309"/>
          <a:stretch/>
        </p:blipFill>
        <p:spPr bwMode="auto">
          <a:xfrm>
            <a:off x="8197719" y="858541"/>
            <a:ext cx="2089281" cy="5918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Table 33">
            <a:extLst>
              <a:ext uri="{FF2B5EF4-FFF2-40B4-BE49-F238E27FC236}">
                <a16:creationId xmlns:a16="http://schemas.microsoft.com/office/drawing/2014/main" id="{E94D84FD-9F49-4A64-9C72-AB2B8AC620BD}"/>
              </a:ext>
            </a:extLst>
          </p:cNvPr>
          <p:cNvGraphicFramePr>
            <a:graphicFrameLocks noGrp="1"/>
          </p:cNvGraphicFramePr>
          <p:nvPr>
            <p:extLst/>
          </p:nvPr>
        </p:nvGraphicFramePr>
        <p:xfrm>
          <a:off x="104134" y="2228361"/>
          <a:ext cx="4818126" cy="4518316"/>
        </p:xfrm>
        <a:graphic>
          <a:graphicData uri="http://schemas.openxmlformats.org/drawingml/2006/table">
            <a:tbl>
              <a:tblPr firstRow="1" bandRow="1">
                <a:tableStyleId>{5940675A-B579-460E-94D1-54222C63F5DA}</a:tableStyleId>
              </a:tblPr>
              <a:tblGrid>
                <a:gridCol w="2409063">
                  <a:extLst>
                    <a:ext uri="{9D8B030D-6E8A-4147-A177-3AD203B41FA5}">
                      <a16:colId xmlns:a16="http://schemas.microsoft.com/office/drawing/2014/main" val="1686071732"/>
                    </a:ext>
                  </a:extLst>
                </a:gridCol>
                <a:gridCol w="2409063">
                  <a:extLst>
                    <a:ext uri="{9D8B030D-6E8A-4147-A177-3AD203B41FA5}">
                      <a16:colId xmlns:a16="http://schemas.microsoft.com/office/drawing/2014/main" val="3063924583"/>
                    </a:ext>
                  </a:extLst>
                </a:gridCol>
              </a:tblGrid>
              <a:tr h="373036">
                <a:tc gridSpan="2">
                  <a:txBody>
                    <a:bodyPr/>
                    <a:lstStyle/>
                    <a:p>
                      <a:pPr algn="ctr"/>
                      <a:r>
                        <a:rPr lang="en-GB" b="1" dirty="0"/>
                        <a:t>Key knowledge</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1336713">
                <a:tc gridSpan="2">
                  <a:txBody>
                    <a:bodyPr/>
                    <a:lstStyle/>
                    <a:p>
                      <a:r>
                        <a:rPr lang="en-GB" sz="1000" b="1" dirty="0"/>
                        <a:t>Being able to describe the taste and texture of food is very important. Here are some examples. </a:t>
                      </a:r>
                    </a:p>
                    <a:p>
                      <a:endParaRPr lang="en-GB" sz="1000" b="1" dirty="0"/>
                    </a:p>
                    <a:p>
                      <a:pPr lvl="0">
                        <a:buNone/>
                      </a:pPr>
                      <a:r>
                        <a:rPr lang="en-GB" sz="1000" b="1" i="0" u="none" strike="noStrike" noProof="0" dirty="0">
                          <a:latin typeface="Calibri"/>
                        </a:rPr>
                        <a:t>Bitter</a:t>
                      </a:r>
                      <a:r>
                        <a:rPr lang="en-GB" sz="1000" b="0" i="0" u="none" strike="noStrike" noProof="0" dirty="0">
                          <a:latin typeface="Calibri"/>
                        </a:rPr>
                        <a:t> - Having a strong, often unpleasant taste e.g. coffee, dark chocolate.  </a:t>
                      </a:r>
                      <a:r>
                        <a:rPr lang="en-GB" sz="1000" b="1" i="0" u="none" strike="noStrike" noProof="0" dirty="0">
                          <a:latin typeface="Calibri"/>
                        </a:rPr>
                        <a:t>Sweet</a:t>
                      </a:r>
                      <a:r>
                        <a:rPr lang="en-GB" sz="1000" b="0" i="0" u="none" strike="noStrike" noProof="0" dirty="0">
                          <a:latin typeface="Calibri"/>
                        </a:rPr>
                        <a:t> - Usually an enjoyable taste of sugar, </a:t>
                      </a:r>
                      <a:r>
                        <a:rPr lang="en-GB" sz="1000" b="1" i="0" u="none" strike="noStrike" noProof="0" dirty="0">
                          <a:latin typeface="Calibri"/>
                        </a:rPr>
                        <a:t>Dry </a:t>
                      </a:r>
                      <a:r>
                        <a:rPr lang="en-GB" sz="1000" b="0" i="0" u="none" strike="noStrike" noProof="0" dirty="0">
                          <a:latin typeface="Calibri"/>
                        </a:rPr>
                        <a:t>- Not wet. </a:t>
                      </a:r>
                      <a:r>
                        <a:rPr lang="en-GB" sz="1000" b="1" i="0" u="none" strike="noStrike" noProof="0" dirty="0">
                          <a:latin typeface="Calibri"/>
                        </a:rPr>
                        <a:t>Moist</a:t>
                      </a:r>
                      <a:r>
                        <a:rPr lang="en-GB" sz="1000" b="0" i="0" u="none" strike="noStrike" noProof="0" dirty="0">
                          <a:latin typeface="Calibri"/>
                        </a:rPr>
                        <a:t> - A little wet. </a:t>
                      </a:r>
                      <a:r>
                        <a:rPr lang="en-GB" sz="1000" b="1" i="0" u="none" strike="noStrike" noProof="0" dirty="0">
                          <a:latin typeface="Calibri"/>
                        </a:rPr>
                        <a:t>Bland</a:t>
                      </a:r>
                      <a:r>
                        <a:rPr lang="en-GB" sz="1000" b="0" i="0" u="none" strike="noStrike" noProof="0" dirty="0">
                          <a:latin typeface="Calibri"/>
                        </a:rPr>
                        <a:t> - Boring, not interesting. </a:t>
                      </a:r>
                      <a:r>
                        <a:rPr lang="en-GB" sz="1000" b="1" i="0" u="none" strike="noStrike" noProof="0" dirty="0">
                          <a:latin typeface="Calibri"/>
                        </a:rPr>
                        <a:t>Spicy</a:t>
                      </a:r>
                      <a:r>
                        <a:rPr lang="en-GB" sz="1000" b="0" i="0" u="none" strike="noStrike" noProof="0" dirty="0">
                          <a:latin typeface="Calibri"/>
                        </a:rPr>
                        <a:t> - Having strong flavours from spice. </a:t>
                      </a:r>
                      <a:r>
                        <a:rPr lang="en-GB" sz="1000" b="1" i="0" u="none" strike="noStrike" noProof="0" dirty="0">
                          <a:latin typeface="Calibri"/>
                        </a:rPr>
                        <a:t>Savoury</a:t>
                      </a:r>
                      <a:r>
                        <a:rPr lang="en-GB" sz="1000" b="0" i="0" u="none" strike="noStrike" noProof="0" dirty="0">
                          <a:latin typeface="Calibri"/>
                        </a:rPr>
                        <a:t> - Not sweet e.g. bread.  </a:t>
                      </a:r>
                      <a:r>
                        <a:rPr lang="en-GB" sz="1000" b="1" i="0" u="none" strike="noStrike" noProof="0" dirty="0">
                          <a:latin typeface="Calibri"/>
                        </a:rPr>
                        <a:t>Rich </a:t>
                      </a:r>
                      <a:r>
                        <a:rPr lang="en-GB" sz="1000" b="0" i="0" u="none" strike="noStrike" noProof="0" dirty="0">
                          <a:latin typeface="Calibri"/>
                        </a:rPr>
                        <a:t>- Rich food has a lot of butter, cream, or eggs in it. </a:t>
                      </a:r>
                      <a:r>
                        <a:rPr lang="en-GB" sz="1000" b="1" i="0" u="none" strike="noStrike" noProof="0" dirty="0">
                          <a:latin typeface="Calibri"/>
                        </a:rPr>
                        <a:t>Salty</a:t>
                      </a:r>
                      <a:r>
                        <a:rPr lang="en-GB" sz="1000" b="0" i="0" u="none" strike="noStrike" noProof="0" dirty="0">
                          <a:latin typeface="Calibri"/>
                        </a:rPr>
                        <a:t> - Tastes of salt. </a:t>
                      </a:r>
                      <a:r>
                        <a:rPr lang="en-GB" sz="1000" b="1" i="0" u="none" strike="noStrike" noProof="0" dirty="0">
                          <a:latin typeface="Calibri"/>
                        </a:rPr>
                        <a:t>Tasty</a:t>
                      </a:r>
                      <a:r>
                        <a:rPr lang="en-GB" sz="1000" b="0" i="0" u="none" strike="noStrike" noProof="0" dirty="0">
                          <a:latin typeface="Calibri"/>
                        </a:rPr>
                        <a:t> - Good flavour and is nice to eat. </a:t>
                      </a:r>
                      <a:r>
                        <a:rPr lang="en-GB" sz="1000" b="1" i="0" u="none" strike="noStrike" noProof="0" dirty="0">
                          <a:latin typeface="Calibri"/>
                        </a:rPr>
                        <a:t>Sugary </a:t>
                      </a:r>
                      <a:r>
                        <a:rPr lang="en-GB" sz="1000" b="0" i="0" u="none" strike="noStrike" noProof="0" dirty="0">
                          <a:latin typeface="Calibri"/>
                        </a:rPr>
                        <a:t>- Tastes of sugar. </a:t>
                      </a:r>
                      <a:r>
                        <a:rPr lang="en-GB" sz="1000" b="1" i="0" u="none" strike="noStrike" noProof="0" dirty="0">
                          <a:latin typeface="Calibri"/>
                        </a:rPr>
                        <a:t>Greasy</a:t>
                      </a:r>
                      <a:r>
                        <a:rPr lang="en-GB" sz="1000" b="0" i="0" u="none" strike="noStrike" noProof="0" dirty="0">
                          <a:latin typeface="Calibri"/>
                        </a:rPr>
                        <a:t> - Containing or covered with fat or oil. </a:t>
                      </a:r>
                      <a:r>
                        <a:rPr lang="en-GB" sz="1000" b="1" i="0" u="none" strike="noStrike" noProof="0" dirty="0">
                          <a:latin typeface="Calibri"/>
                        </a:rPr>
                        <a:t>Scrumptious</a:t>
                      </a:r>
                      <a:r>
                        <a:rPr lang="en-GB" sz="1000" b="0" i="0" u="none" strike="noStrike" noProof="0" dirty="0">
                          <a:latin typeface="Calibri"/>
                        </a:rPr>
                        <a:t> - delicious. </a:t>
                      </a:r>
                      <a:r>
                        <a:rPr lang="en-GB" sz="1000" b="1" i="0" u="none" strike="noStrike" noProof="0" dirty="0">
                          <a:latin typeface="Calibri"/>
                        </a:rPr>
                        <a:t>Sour</a:t>
                      </a:r>
                      <a:r>
                        <a:rPr lang="en-GB" sz="1000" b="0" i="0" u="none" strike="noStrike" noProof="0" dirty="0">
                          <a:latin typeface="Calibri"/>
                        </a:rPr>
                        <a:t> - Having a sharp taste </a:t>
                      </a:r>
                      <a:r>
                        <a:rPr lang="en-GB" sz="1000" b="0" i="0" u="none" strike="noStrike" noProof="0" dirty="0">
                          <a:solidFill>
                            <a:schemeClr val="tx1"/>
                          </a:solidFill>
                          <a:latin typeface="Calibri"/>
                        </a:rPr>
                        <a:t>e.g.</a:t>
                      </a:r>
                      <a:r>
                        <a:rPr lang="en-GB" sz="1000" b="1" i="0" u="none" strike="noStrike" noProof="0" dirty="0">
                          <a:solidFill>
                            <a:srgbClr val="FF0000"/>
                          </a:solidFill>
                          <a:latin typeface="Calibri"/>
                        </a:rPr>
                        <a:t> </a:t>
                      </a:r>
                      <a:r>
                        <a:rPr lang="en-GB" sz="1000" b="0" i="0" u="none" strike="noStrike" noProof="0" dirty="0">
                          <a:latin typeface="Calibri"/>
                        </a:rPr>
                        <a:t>yogurt, lemon. </a:t>
                      </a:r>
                      <a:r>
                        <a:rPr lang="en-GB" sz="1000" b="1" i="0" u="none" strike="noStrike" noProof="0" dirty="0">
                          <a:latin typeface="Calibri"/>
                        </a:rPr>
                        <a:t>Piping hot</a:t>
                      </a:r>
                      <a:r>
                        <a:rPr lang="en-GB" sz="1000" b="0" i="0" u="none" strike="noStrike" noProof="0" dirty="0">
                          <a:latin typeface="Calibri"/>
                        </a:rPr>
                        <a:t> -Very hot. </a:t>
                      </a:r>
                      <a:r>
                        <a:rPr lang="en-GB" sz="1000" b="1" i="0" u="none" strike="noStrike" noProof="0" dirty="0">
                          <a:latin typeface="Calibri"/>
                        </a:rPr>
                        <a:t>Crunchy</a:t>
                      </a:r>
                      <a:r>
                        <a:rPr lang="en-GB" sz="1000" b="0" i="0" u="none" strike="noStrike" noProof="0" dirty="0">
                          <a:latin typeface="Calibri"/>
                        </a:rPr>
                        <a:t> - Firm and making a loud noise when it is eaten. </a:t>
                      </a:r>
                    </a:p>
                    <a:p>
                      <a:pPr lvl="0">
                        <a:buNone/>
                      </a:pPr>
                      <a:endParaRPr lang="en-GB" sz="1000" b="0" i="0" u="none" strike="noStrike" noProof="0" dirty="0">
                        <a:latin typeface="Calibri"/>
                      </a:endParaRPr>
                    </a:p>
                  </a:txBody>
                  <a:tcPr/>
                </a:tc>
                <a:tc hMerge="1">
                  <a:txBody>
                    <a:bodyPr/>
                    <a:lstStyle/>
                    <a:p>
                      <a:endParaRPr lang="en-GB"/>
                    </a:p>
                  </a:txBody>
                  <a:tcPr/>
                </a:tc>
                <a:extLst>
                  <a:ext uri="{0D108BD9-81ED-4DB2-BD59-A6C34878D82A}">
                    <a16:rowId xmlns:a16="http://schemas.microsoft.com/office/drawing/2014/main" val="2693566867"/>
                  </a:ext>
                </a:extLst>
              </a:tr>
              <a:tr h="1958440">
                <a:tc>
                  <a:txBody>
                    <a:bodyPr/>
                    <a:lstStyle/>
                    <a:p>
                      <a:pPr lvl="0">
                        <a:buNone/>
                      </a:pPr>
                      <a:r>
                        <a:rPr lang="en-GB" sz="1000" b="0" i="0" u="none" strike="noStrike" noProof="0" dirty="0">
                          <a:latin typeface="+mn-lt"/>
                        </a:rPr>
                        <a:t>Often many of our foods have </a:t>
                      </a:r>
                      <a:endParaRPr lang="en-GB" sz="1000" dirty="0"/>
                    </a:p>
                    <a:p>
                      <a:pPr lvl="0">
                        <a:buNone/>
                      </a:pPr>
                      <a:r>
                        <a:rPr lang="en-GB" sz="1000" b="0" i="0" u="none" strike="noStrike" noProof="0" dirty="0">
                          <a:latin typeface="+mn-lt"/>
                        </a:rPr>
                        <a:t>come from lots of different countries.</a:t>
                      </a:r>
                    </a:p>
                    <a:p>
                      <a:pPr lvl="0">
                        <a:buNone/>
                      </a:pPr>
                      <a:endParaRPr lang="en-GB" sz="1000" b="0" i="0" u="none" strike="noStrike" noProof="0" dirty="0">
                        <a:latin typeface="+mn-lt"/>
                      </a:endParaRPr>
                    </a:p>
                    <a:p>
                      <a:pPr lvl="0" algn="l">
                        <a:lnSpc>
                          <a:spcPct val="100000"/>
                        </a:lnSpc>
                        <a:spcBef>
                          <a:spcPts val="0"/>
                        </a:spcBef>
                        <a:spcAft>
                          <a:spcPts val="0"/>
                        </a:spcAft>
                        <a:buNone/>
                      </a:pPr>
                      <a:r>
                        <a:rPr lang="en-GB" sz="1000" b="1" dirty="0"/>
                        <a:t>9 Tips to Reduce Your Food Miles</a:t>
                      </a:r>
                      <a:br>
                        <a:rPr lang="en-GB" sz="1000" b="0" i="0" u="none" strike="noStrike" noProof="0" dirty="0"/>
                      </a:br>
                      <a:r>
                        <a:rPr lang="en-GB" sz="1000" b="0" i="0" u="none" strike="noStrike" noProof="0" dirty="0"/>
                        <a:t>Shop Local</a:t>
                      </a:r>
                      <a:br>
                        <a:rPr lang="en-GB" sz="1000" b="0" i="0" u="none" strike="noStrike" noProof="0" dirty="0"/>
                      </a:br>
                      <a:r>
                        <a:rPr lang="en-GB" sz="1000" b="0" i="0" u="none" strike="noStrike" noProof="0" dirty="0"/>
                        <a:t>Eat Seasonally</a:t>
                      </a:r>
                      <a:br>
                        <a:rPr lang="en-GB" sz="1000" b="0" i="0" u="none" strike="noStrike" noProof="0" dirty="0"/>
                      </a:br>
                      <a:r>
                        <a:rPr lang="en-GB" sz="1000" b="0" i="0" u="none" strike="noStrike" noProof="0" dirty="0"/>
                        <a:t>Think About the Transport Method</a:t>
                      </a:r>
                      <a:br>
                        <a:rPr lang="en-GB" sz="1000" b="0" i="0" u="none" strike="noStrike" noProof="0" dirty="0"/>
                      </a:br>
                      <a:r>
                        <a:rPr lang="en-GB" sz="1000" b="0" i="0" u="none" strike="noStrike" noProof="0" dirty="0"/>
                        <a:t>Use Farmer’s Markets and Local Small Stores</a:t>
                      </a:r>
                      <a:br>
                        <a:rPr lang="en-GB" sz="1000" b="0" i="0" u="none" strike="noStrike" noProof="0" dirty="0"/>
                      </a:br>
                      <a:r>
                        <a:rPr lang="en-GB" sz="1000" b="0" i="0" u="none" strike="noStrike" noProof="0" dirty="0"/>
                        <a:t>Buying in bulk </a:t>
                      </a:r>
                      <a:endParaRPr lang="en-GB" sz="1000" dirty="0"/>
                    </a:p>
                    <a:p>
                      <a:pPr lvl="0" algn="l">
                        <a:lnSpc>
                          <a:spcPct val="100000"/>
                        </a:lnSpc>
                        <a:spcBef>
                          <a:spcPts val="0"/>
                        </a:spcBef>
                        <a:spcAft>
                          <a:spcPts val="0"/>
                        </a:spcAft>
                        <a:buNone/>
                      </a:pPr>
                      <a:r>
                        <a:rPr lang="en-GB" sz="1000" b="0" i="0" u="none" strike="noStrike" noProof="0" dirty="0"/>
                        <a:t>Cook From Scratch</a:t>
                      </a:r>
                      <a:br>
                        <a:rPr lang="en-GB" sz="1000" b="0" i="0" u="none" strike="noStrike" noProof="0" dirty="0"/>
                      </a:br>
                      <a:r>
                        <a:rPr lang="en-GB" sz="1000" b="0" i="0" u="none" strike="noStrike" noProof="0" dirty="0"/>
                        <a:t>Eat Less Meat</a:t>
                      </a:r>
                      <a:br>
                        <a:rPr lang="en-GB" sz="1000" b="0" i="0" u="none" strike="noStrike" noProof="0" dirty="0"/>
                      </a:br>
                      <a:r>
                        <a:rPr lang="en-GB" sz="1000" b="0" i="0" u="none" strike="noStrike" noProof="0" dirty="0"/>
                        <a:t>Don’t Drive to the Shops</a:t>
                      </a:r>
                      <a:br>
                        <a:rPr lang="en-GB" sz="1000" b="0" i="0" u="none" strike="noStrike" noProof="0" dirty="0"/>
                      </a:br>
                      <a:r>
                        <a:rPr lang="en-GB" sz="1000" b="0" i="0" u="none" strike="noStrike" noProof="0" dirty="0"/>
                        <a:t>Grow Your Own food</a:t>
                      </a:r>
                    </a:p>
                    <a:p>
                      <a:pPr lvl="0" algn="l">
                        <a:lnSpc>
                          <a:spcPct val="100000"/>
                        </a:lnSpc>
                        <a:spcBef>
                          <a:spcPts val="0"/>
                        </a:spcBef>
                        <a:spcAft>
                          <a:spcPts val="0"/>
                        </a:spcAft>
                        <a:buNone/>
                      </a:pPr>
                      <a:endParaRPr lang="en-GB" sz="1000" dirty="0"/>
                    </a:p>
                  </a:txBody>
                  <a:tcPr/>
                </a:tc>
                <a:tc>
                  <a:txBody>
                    <a:bodyPr/>
                    <a:lstStyle/>
                    <a:p>
                      <a:pPr lvl="0" algn="l">
                        <a:lnSpc>
                          <a:spcPct val="100000"/>
                        </a:lnSpc>
                        <a:spcBef>
                          <a:spcPts val="0"/>
                        </a:spcBef>
                        <a:spcAft>
                          <a:spcPts val="0"/>
                        </a:spcAft>
                        <a:buNone/>
                      </a:pPr>
                      <a:endParaRPr lang="en-GB" sz="1000" dirty="0"/>
                    </a:p>
                  </a:txBody>
                  <a:tcPr/>
                </a:tc>
                <a:extLst>
                  <a:ext uri="{0D108BD9-81ED-4DB2-BD59-A6C34878D82A}">
                    <a16:rowId xmlns:a16="http://schemas.microsoft.com/office/drawing/2014/main" val="3316307708"/>
                  </a:ext>
                </a:extLst>
              </a:tr>
            </a:tbl>
          </a:graphicData>
        </a:graphic>
      </p:graphicFrame>
      <p:pic>
        <p:nvPicPr>
          <p:cNvPr id="35" name="Picture 12" descr="A close up of a newspaper&#10;&#10;Description automatically generated">
            <a:extLst>
              <a:ext uri="{FF2B5EF4-FFF2-40B4-BE49-F238E27FC236}">
                <a16:creationId xmlns:a16="http://schemas.microsoft.com/office/drawing/2014/main" id="{D4ACCE2A-778D-4C38-971B-797968AAF8BC}"/>
              </a:ext>
            </a:extLst>
          </p:cNvPr>
          <p:cNvPicPr>
            <a:picLocks noChangeAspect="1"/>
          </p:cNvPicPr>
          <p:nvPr/>
        </p:nvPicPr>
        <p:blipFill>
          <a:blip r:embed="rId7"/>
          <a:stretch>
            <a:fillRect/>
          </a:stretch>
        </p:blipFill>
        <p:spPr>
          <a:xfrm>
            <a:off x="2540180" y="4599814"/>
            <a:ext cx="2322457" cy="1713831"/>
          </a:xfrm>
          <a:prstGeom prst="rect">
            <a:avLst/>
          </a:prstGeom>
        </p:spPr>
      </p:pic>
    </p:spTree>
    <p:extLst>
      <p:ext uri="{BB962C8B-B14F-4D97-AF65-F5344CB8AC3E}">
        <p14:creationId xmlns:p14="http://schemas.microsoft.com/office/powerpoint/2010/main" val="3769144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0ee287-a55c-4359-a7de-f7b30ad6a7c3" xsi:nil="true"/>
    <CloudMigratorVersion xmlns="5b0ee287-a55c-4359-a7de-f7b30ad6a7c3" xsi:nil="true"/>
    <UniqueSourceRef xmlns="5b0ee287-a55c-4359-a7de-f7b30ad6a7c3" xsi:nil="true"/>
    <CloudMigratorOriginId xmlns="5b0ee287-a55c-4359-a7de-f7b30ad6a7c3" xsi:nil="true"/>
    <FileHash xmlns="5b0ee287-a55c-4359-a7de-f7b30ad6a7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B4F2B8125590409871A8B88DF2CB0C" ma:contentTypeVersion="18" ma:contentTypeDescription="Create a new document." ma:contentTypeScope="" ma:versionID="acaa30b792ffd9dd6310f43fcb4b4cf8">
  <xsd:schema xmlns:xsd="http://www.w3.org/2001/XMLSchema" xmlns:xs="http://www.w3.org/2001/XMLSchema" xmlns:p="http://schemas.microsoft.com/office/2006/metadata/properties" xmlns:ns3="5b0ee287-a55c-4359-a7de-f7b30ad6a7c3" xmlns:ns4="d82788fa-9759-4de7-8144-c4b2fd087473" targetNamespace="http://schemas.microsoft.com/office/2006/metadata/properties" ma:root="true" ma:fieldsID="10d85bb634ac33fd744376e29cd9888d" ns3:_="" ns4:_="">
    <xsd:import namespace="5b0ee287-a55c-4359-a7de-f7b30ad6a7c3"/>
    <xsd:import namespace="d82788fa-9759-4de7-8144-c4b2fd087473"/>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ee287-a55c-4359-a7de-f7b30ad6a7c3" elementFormDefault="qualified">
    <xsd:import namespace="http://schemas.microsoft.com/office/2006/documentManagement/types"/>
    <xsd:import namespace="http://schemas.microsoft.com/office/infopath/2007/PartnerControls"/>
    <xsd:element name="CloudMigratorOriginId" ma:index="8" nillable="true" ma:displayName="CloudMigratorOriginId" ma:description="" ma:internalName="CloudMigratorOriginId">
      <xsd:simpleType>
        <xsd:restriction base="dms:Note">
          <xsd:maxLength value="255"/>
        </xsd:restriction>
      </xsd:simpleType>
    </xsd:element>
    <xsd:element name="FileHash" ma:index="9" nillable="true" ma:displayName="FileHash" ma:description="" ma:internalName="FileHash">
      <xsd:simpleType>
        <xsd:restriction base="dms:Note">
          <xsd:maxLength value="255"/>
        </xsd:restriction>
      </xsd:simpleType>
    </xsd:element>
    <xsd:element name="CloudMigratorVersion" ma:index="10" nillable="true" ma:displayName="CloudMigratorVersion" ma:description="" ma:internalName="CloudMigratorVersion">
      <xsd:simpleType>
        <xsd:restriction base="dms:Note">
          <xsd:maxLength value="255"/>
        </xsd:restriction>
      </xsd:simpleType>
    </xsd:element>
    <xsd:element name="UniqueSourceRef" ma:index="11" nillable="true" ma:displayName="UniqueSourceRef" ma:description="" ma:internalName="UniqueSourceRef">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2788fa-9759-4de7-8144-c4b2fd087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B3474B-6179-4C3E-BCCC-B24CC6603E52}">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5b0ee287-a55c-4359-a7de-f7b30ad6a7c3"/>
    <ds:schemaRef ds:uri="http://purl.org/dc/terms/"/>
    <ds:schemaRef ds:uri="d82788fa-9759-4de7-8144-c4b2fd08747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E13D960-67B6-4C6A-AE45-07D8C27D9EF7}">
  <ds:schemaRefs>
    <ds:schemaRef ds:uri="http://schemas.microsoft.com/sharepoint/v3/contenttype/forms"/>
  </ds:schemaRefs>
</ds:datastoreItem>
</file>

<file path=customXml/itemProps3.xml><?xml version="1.0" encoding="utf-8"?>
<ds:datastoreItem xmlns:ds="http://schemas.openxmlformats.org/officeDocument/2006/customXml" ds:itemID="{F999142B-D5C7-477A-ACAE-221BDD4CD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ee287-a55c-4359-a7de-f7b30ad6a7c3"/>
    <ds:schemaRef ds:uri="d82788fa-9759-4de7-8144-c4b2fd087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TotalTime>
  <Words>2546</Words>
  <Application>Microsoft Office PowerPoint</Application>
  <PresentationFormat>Widescreen</PresentationFormat>
  <Paragraphs>226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Henshall</dc:creator>
  <cp:lastModifiedBy>Alex Dollin</cp:lastModifiedBy>
  <cp:revision>5</cp:revision>
  <cp:lastPrinted>2023-06-23T09:40:48Z</cp:lastPrinted>
  <dcterms:created xsi:type="dcterms:W3CDTF">2023-06-14T12:03:57Z</dcterms:created>
  <dcterms:modified xsi:type="dcterms:W3CDTF">2023-10-17T11:06:26Z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0x01010072B4F2B8125590409871A8B88DF2CB0C</vt:lpwstr>
  </property>
</Properties>
</file>