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8"/>
  </p:notesMasterIdLst>
  <p:sldIdLst>
    <p:sldId id="274" r:id="rId2"/>
    <p:sldId id="256" r:id="rId3"/>
    <p:sldId id="275" r:id="rId4"/>
    <p:sldId id="276" r:id="rId5"/>
    <p:sldId id="277" r:id="rId6"/>
    <p:sldId id="278" r:id="rId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FF"/>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4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Dollin" userId="206895db-c102-4d56-9d10-a55e90a29f8e" providerId="ADAL" clId="{EE600D01-D9C8-4A90-920A-E4BAD9631FA1}"/>
    <pc:docChg chg="delSld modSld">
      <pc:chgData name="Alex Dollin" userId="206895db-c102-4d56-9d10-a55e90a29f8e" providerId="ADAL" clId="{EE600D01-D9C8-4A90-920A-E4BAD9631FA1}" dt="2023-10-17T11:47:57.295" v="8" actId="2696"/>
      <pc:docMkLst>
        <pc:docMk/>
      </pc:docMkLst>
      <pc:sldChg chg="del">
        <pc:chgData name="Alex Dollin" userId="206895db-c102-4d56-9d10-a55e90a29f8e" providerId="ADAL" clId="{EE600D01-D9C8-4A90-920A-E4BAD9631FA1}" dt="2023-10-17T11:47:56.743" v="7" actId="2696"/>
        <pc:sldMkLst>
          <pc:docMk/>
          <pc:sldMk cId="3525762147" sldId="258"/>
        </pc:sldMkLst>
      </pc:sldChg>
      <pc:sldChg chg="del">
        <pc:chgData name="Alex Dollin" userId="206895db-c102-4d56-9d10-a55e90a29f8e" providerId="ADAL" clId="{EE600D01-D9C8-4A90-920A-E4BAD9631FA1}" dt="2023-10-17T11:47:56.256" v="6" actId="2696"/>
        <pc:sldMkLst>
          <pc:docMk/>
          <pc:sldMk cId="3797647344" sldId="259"/>
        </pc:sldMkLst>
      </pc:sldChg>
      <pc:sldChg chg="modSp">
        <pc:chgData name="Alex Dollin" userId="206895db-c102-4d56-9d10-a55e90a29f8e" providerId="ADAL" clId="{EE600D01-D9C8-4A90-920A-E4BAD9631FA1}" dt="2023-10-17T11:47:38.147" v="5" actId="20577"/>
        <pc:sldMkLst>
          <pc:docMk/>
          <pc:sldMk cId="0" sldId="274"/>
        </pc:sldMkLst>
        <pc:spChg chg="mod">
          <ac:chgData name="Alex Dollin" userId="206895db-c102-4d56-9d10-a55e90a29f8e" providerId="ADAL" clId="{EE600D01-D9C8-4A90-920A-E4BAD9631FA1}" dt="2023-10-17T11:47:38.147" v="5" actId="20577"/>
          <ac:spMkLst>
            <pc:docMk/>
            <pc:sldMk cId="0" sldId="274"/>
            <ac:spMk id="11" creationId="{D84428F3-D19D-4D5D-B9E8-8DF8B64241C6}"/>
          </ac:spMkLst>
        </pc:spChg>
      </pc:sldChg>
      <pc:sldChg chg="del">
        <pc:chgData name="Alex Dollin" userId="206895db-c102-4d56-9d10-a55e90a29f8e" providerId="ADAL" clId="{EE600D01-D9C8-4A90-920A-E4BAD9631FA1}" dt="2023-10-17T11:47:57.295" v="8" actId="2696"/>
        <pc:sldMkLst>
          <pc:docMk/>
          <pc:sldMk cId="1837254481"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5F30DB-1469-4955-BBC9-848E48212C1A}" type="datetimeFigureOut">
              <a:rPr lang="en-GB" smtClean="0"/>
              <a:t>17/10/2023</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F7ECA1-DCAB-4839-B3E3-4E5A461DC8A9}" type="slidenum">
              <a:rPr lang="en-GB" smtClean="0"/>
              <a:t>‹#›</a:t>
            </a:fld>
            <a:endParaRPr lang="en-GB" dirty="0"/>
          </a:p>
        </p:txBody>
      </p:sp>
    </p:spTree>
    <p:extLst>
      <p:ext uri="{BB962C8B-B14F-4D97-AF65-F5344CB8AC3E}">
        <p14:creationId xmlns:p14="http://schemas.microsoft.com/office/powerpoint/2010/main" val="379575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246b8bee0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246b8bee0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a246b8bee0_0_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a246b8bee0_0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873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869081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68363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101937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p:nvPr/>
        </p:nvSpPr>
        <p:spPr>
          <a:xfrm>
            <a:off x="4572000" y="0"/>
            <a:ext cx="4572000" cy="68580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 name="Google Shape;31;p6"/>
          <p:cNvSpPr txBox="1">
            <a:spLocks noGrp="1"/>
          </p:cNvSpPr>
          <p:nvPr>
            <p:ph type="title"/>
          </p:nvPr>
        </p:nvSpPr>
        <p:spPr>
          <a:xfrm>
            <a:off x="5128375" y="403167"/>
            <a:ext cx="3493200" cy="67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32" name="Google Shape;32;p6"/>
          <p:cNvSpPr txBox="1">
            <a:spLocks noGrp="1"/>
          </p:cNvSpPr>
          <p:nvPr>
            <p:ph type="body" idx="1"/>
          </p:nvPr>
        </p:nvSpPr>
        <p:spPr>
          <a:xfrm>
            <a:off x="5128482" y="2012633"/>
            <a:ext cx="3493200" cy="41668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33" name="Google Shape;33;p6"/>
          <p:cNvSpPr txBox="1">
            <a:spLocks noGrp="1"/>
          </p:cNvSpPr>
          <p:nvPr>
            <p:ph type="sldNum" idx="12"/>
          </p:nvPr>
        </p:nvSpPr>
        <p:spPr>
          <a:xfrm>
            <a:off x="8529670"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1646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p:nvPr/>
        </p:nvSpPr>
        <p:spPr>
          <a:xfrm>
            <a:off x="0" y="0"/>
            <a:ext cx="9144000" cy="6892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0" name="Google Shape;20;p4"/>
          <p:cNvSpPr/>
          <p:nvPr/>
        </p:nvSpPr>
        <p:spPr>
          <a:xfrm>
            <a:off x="150" y="2386800"/>
            <a:ext cx="9144000" cy="20844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1" name="Google Shape;21;p4"/>
          <p:cNvSpPr txBox="1">
            <a:spLocks noGrp="1"/>
          </p:cNvSpPr>
          <p:nvPr>
            <p:ph type="body" idx="1"/>
          </p:nvPr>
        </p:nvSpPr>
        <p:spPr>
          <a:xfrm>
            <a:off x="1964225" y="2882400"/>
            <a:ext cx="5215500" cy="1093200"/>
          </a:xfrm>
          <a:prstGeom prst="rect">
            <a:avLst/>
          </a:prstGeom>
          <a:noFill/>
          <a:ln>
            <a:noFill/>
          </a:ln>
        </p:spPr>
        <p:txBody>
          <a:bodyPr spcFirstLastPara="1" wrap="square" lIns="91425" tIns="91425" rIns="91425" bIns="91425" anchor="ctr" anchorCtr="0">
            <a:noAutofit/>
          </a:bodyPr>
          <a:lstStyle>
            <a:lvl1pPr marL="457200" lvl="0"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1pPr>
            <a:lvl2pPr marL="914400" lvl="1"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2pPr>
            <a:lvl3pPr marL="1371600" lvl="2"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3pPr>
            <a:lvl4pPr marL="1828800" lvl="3"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4pPr>
            <a:lvl5pPr marL="2286000" lvl="4"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5pPr>
            <a:lvl6pPr marL="2743200" lvl="5"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6pPr>
            <a:lvl7pPr marL="3200400" lvl="6"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7pPr>
            <a:lvl8pPr marL="3657600" lvl="7" indent="-330200" algn="ctr" rtl="0">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8pPr>
            <a:lvl9pPr marL="4114800" lvl="8" indent="-330200" algn="ctr">
              <a:spcBef>
                <a:spcPts val="0"/>
              </a:spcBef>
              <a:spcAft>
                <a:spcPts val="0"/>
              </a:spcAft>
              <a:buClr>
                <a:srgbClr val="FFFFFF"/>
              </a:buClr>
              <a:buSzPts val="1600"/>
              <a:buFont typeface="Georgia"/>
              <a:buChar char="■"/>
              <a:defRPr sz="1600" i="1">
                <a:solidFill>
                  <a:srgbClr val="FFFFFF"/>
                </a:solidFill>
                <a:latin typeface="Georgia"/>
                <a:ea typeface="Georgia"/>
                <a:cs typeface="Georgia"/>
                <a:sym typeface="Georgia"/>
              </a:defRPr>
            </a:lvl9pPr>
          </a:lstStyle>
          <a:p>
            <a:endParaRPr/>
          </a:p>
        </p:txBody>
      </p:sp>
      <p:sp>
        <p:nvSpPr>
          <p:cNvPr id="22" name="Google Shape;22;p4"/>
          <p:cNvSpPr txBox="1">
            <a:spLocks noGrp="1"/>
          </p:cNvSpPr>
          <p:nvPr>
            <p:ph type="sldNum" idx="12"/>
          </p:nvPr>
        </p:nvSpPr>
        <p:spPr>
          <a:xfrm>
            <a:off x="4297634" y="6333135"/>
            <a:ext cx="548700" cy="524800"/>
          </a:xfrm>
          <a:prstGeom prst="rect">
            <a:avLst/>
          </a:prstGeom>
        </p:spPr>
        <p:txBody>
          <a:bodyPr spcFirstLastPara="1" wrap="square" lIns="91425" tIns="91425" rIns="91425" bIns="91425" anchor="t" anchorCtr="0">
            <a:noAutofit/>
          </a:bodyPr>
          <a:lstStyle>
            <a:lvl1pPr lvl="0" algn="ctr">
              <a:buNone/>
              <a:defRPr>
                <a:solidFill>
                  <a:srgbClr val="00B2FF"/>
                </a:solidFill>
              </a:defRPr>
            </a:lvl1pPr>
            <a:lvl2pPr lvl="1" algn="ctr">
              <a:buNone/>
              <a:defRPr>
                <a:solidFill>
                  <a:srgbClr val="00B2FF"/>
                </a:solidFill>
              </a:defRPr>
            </a:lvl2pPr>
            <a:lvl3pPr lvl="2" algn="ctr">
              <a:buNone/>
              <a:defRPr>
                <a:solidFill>
                  <a:srgbClr val="00B2FF"/>
                </a:solidFill>
              </a:defRPr>
            </a:lvl3pPr>
            <a:lvl4pPr lvl="3" algn="ctr">
              <a:buNone/>
              <a:defRPr>
                <a:solidFill>
                  <a:srgbClr val="00B2FF"/>
                </a:solidFill>
              </a:defRPr>
            </a:lvl4pPr>
            <a:lvl5pPr lvl="4" algn="ctr">
              <a:buNone/>
              <a:defRPr>
                <a:solidFill>
                  <a:srgbClr val="00B2FF"/>
                </a:solidFill>
              </a:defRPr>
            </a:lvl5pPr>
            <a:lvl6pPr lvl="5" algn="ctr">
              <a:buNone/>
              <a:defRPr>
                <a:solidFill>
                  <a:srgbClr val="00B2FF"/>
                </a:solidFill>
              </a:defRPr>
            </a:lvl6pPr>
            <a:lvl7pPr lvl="6" algn="ctr">
              <a:buNone/>
              <a:defRPr>
                <a:solidFill>
                  <a:srgbClr val="00B2FF"/>
                </a:solidFill>
              </a:defRPr>
            </a:lvl7pPr>
            <a:lvl8pPr lvl="7" algn="ctr">
              <a:buNone/>
              <a:defRPr>
                <a:solidFill>
                  <a:srgbClr val="00B2FF"/>
                </a:solidFill>
              </a:defRPr>
            </a:lvl8pPr>
            <a:lvl9pPr lvl="8" algn="ctr">
              <a:buNone/>
              <a:defRPr>
                <a:solidFill>
                  <a:srgbClr val="00B2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51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p:nvPr/>
        </p:nvSpPr>
        <p:spPr>
          <a:xfrm>
            <a:off x="0" y="0"/>
            <a:ext cx="9144000" cy="6892000"/>
          </a:xfrm>
          <a:prstGeom prst="rect">
            <a:avLst/>
          </a:pr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5" name="Google Shape;25;p5"/>
          <p:cNvSpPr/>
          <p:nvPr/>
        </p:nvSpPr>
        <p:spPr>
          <a:xfrm>
            <a:off x="2380350" y="0"/>
            <a:ext cx="6763800" cy="6858000"/>
          </a:xfrm>
          <a:prstGeom prst="rect">
            <a:avLst/>
          </a:prstGeom>
          <a:solidFill>
            <a:srgbClr val="990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 name="Google Shape;26;p5"/>
          <p:cNvSpPr txBox="1">
            <a:spLocks noGrp="1"/>
          </p:cNvSpPr>
          <p:nvPr>
            <p:ph type="title"/>
          </p:nvPr>
        </p:nvSpPr>
        <p:spPr>
          <a:xfrm>
            <a:off x="2902775" y="403167"/>
            <a:ext cx="5718600" cy="67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Muli"/>
                <a:ea typeface="Muli"/>
                <a:cs typeface="Muli"/>
                <a:sym typeface="Muli"/>
              </a:defRPr>
            </a:lvl1pPr>
            <a:lvl2pPr lvl="1" rtl="0">
              <a:spcBef>
                <a:spcPts val="0"/>
              </a:spcBef>
              <a:spcAft>
                <a:spcPts val="0"/>
              </a:spcAft>
              <a:buNone/>
              <a:defRPr sz="1800" b="1">
                <a:solidFill>
                  <a:srgbClr val="FFFFFF"/>
                </a:solidFill>
                <a:latin typeface="Muli"/>
                <a:ea typeface="Muli"/>
                <a:cs typeface="Muli"/>
                <a:sym typeface="Muli"/>
              </a:defRPr>
            </a:lvl2pPr>
            <a:lvl3pPr lvl="2" rtl="0">
              <a:spcBef>
                <a:spcPts val="0"/>
              </a:spcBef>
              <a:spcAft>
                <a:spcPts val="0"/>
              </a:spcAft>
              <a:buNone/>
              <a:defRPr sz="1800" b="1">
                <a:solidFill>
                  <a:srgbClr val="FFFFFF"/>
                </a:solidFill>
                <a:latin typeface="Muli"/>
                <a:ea typeface="Muli"/>
                <a:cs typeface="Muli"/>
                <a:sym typeface="Muli"/>
              </a:defRPr>
            </a:lvl3pPr>
            <a:lvl4pPr lvl="3" rtl="0">
              <a:spcBef>
                <a:spcPts val="0"/>
              </a:spcBef>
              <a:spcAft>
                <a:spcPts val="0"/>
              </a:spcAft>
              <a:buNone/>
              <a:defRPr sz="1800" b="1">
                <a:solidFill>
                  <a:srgbClr val="FFFFFF"/>
                </a:solidFill>
                <a:latin typeface="Muli"/>
                <a:ea typeface="Muli"/>
                <a:cs typeface="Muli"/>
                <a:sym typeface="Muli"/>
              </a:defRPr>
            </a:lvl4pPr>
            <a:lvl5pPr lvl="4" rtl="0">
              <a:spcBef>
                <a:spcPts val="0"/>
              </a:spcBef>
              <a:spcAft>
                <a:spcPts val="0"/>
              </a:spcAft>
              <a:buNone/>
              <a:defRPr sz="1800" b="1">
                <a:solidFill>
                  <a:srgbClr val="FFFFFF"/>
                </a:solidFill>
                <a:latin typeface="Muli"/>
                <a:ea typeface="Muli"/>
                <a:cs typeface="Muli"/>
                <a:sym typeface="Muli"/>
              </a:defRPr>
            </a:lvl5pPr>
            <a:lvl6pPr lvl="5" rtl="0">
              <a:spcBef>
                <a:spcPts val="0"/>
              </a:spcBef>
              <a:spcAft>
                <a:spcPts val="0"/>
              </a:spcAft>
              <a:buNone/>
              <a:defRPr sz="1800" b="1">
                <a:solidFill>
                  <a:srgbClr val="FFFFFF"/>
                </a:solidFill>
                <a:latin typeface="Muli"/>
                <a:ea typeface="Muli"/>
                <a:cs typeface="Muli"/>
                <a:sym typeface="Muli"/>
              </a:defRPr>
            </a:lvl6pPr>
            <a:lvl7pPr lvl="6" rtl="0">
              <a:spcBef>
                <a:spcPts val="0"/>
              </a:spcBef>
              <a:spcAft>
                <a:spcPts val="0"/>
              </a:spcAft>
              <a:buNone/>
              <a:defRPr sz="1800" b="1">
                <a:solidFill>
                  <a:srgbClr val="FFFFFF"/>
                </a:solidFill>
                <a:latin typeface="Muli"/>
                <a:ea typeface="Muli"/>
                <a:cs typeface="Muli"/>
                <a:sym typeface="Muli"/>
              </a:defRPr>
            </a:lvl7pPr>
            <a:lvl8pPr lvl="7" rtl="0">
              <a:spcBef>
                <a:spcPts val="0"/>
              </a:spcBef>
              <a:spcAft>
                <a:spcPts val="0"/>
              </a:spcAft>
              <a:buNone/>
              <a:defRPr sz="1800" b="1">
                <a:solidFill>
                  <a:srgbClr val="FFFFFF"/>
                </a:solidFill>
                <a:latin typeface="Muli"/>
                <a:ea typeface="Muli"/>
                <a:cs typeface="Muli"/>
                <a:sym typeface="Muli"/>
              </a:defRPr>
            </a:lvl8pPr>
            <a:lvl9pPr lvl="8" rtl="0">
              <a:spcBef>
                <a:spcPts val="0"/>
              </a:spcBef>
              <a:spcAft>
                <a:spcPts val="0"/>
              </a:spcAft>
              <a:buNone/>
              <a:defRPr sz="1800" b="1">
                <a:solidFill>
                  <a:srgbClr val="FFFFFF"/>
                </a:solidFill>
                <a:latin typeface="Muli"/>
                <a:ea typeface="Muli"/>
                <a:cs typeface="Muli"/>
                <a:sym typeface="Muli"/>
              </a:defRPr>
            </a:lvl9pPr>
          </a:lstStyle>
          <a:p>
            <a:endParaRPr/>
          </a:p>
        </p:txBody>
      </p:sp>
      <p:sp>
        <p:nvSpPr>
          <p:cNvPr id="27" name="Google Shape;27;p5"/>
          <p:cNvSpPr txBox="1">
            <a:spLocks noGrp="1"/>
          </p:cNvSpPr>
          <p:nvPr>
            <p:ph type="body" idx="1"/>
          </p:nvPr>
        </p:nvSpPr>
        <p:spPr>
          <a:xfrm>
            <a:off x="2902950" y="2012633"/>
            <a:ext cx="5718600" cy="41668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FFFFFF"/>
              </a:buClr>
              <a:buSzPts val="2000"/>
              <a:buFont typeface="Muli"/>
              <a:buChar char="➜"/>
              <a:defRPr sz="2400">
                <a:solidFill>
                  <a:srgbClr val="FFFFFF"/>
                </a:solidFill>
                <a:latin typeface="Muli"/>
                <a:ea typeface="Muli"/>
                <a:cs typeface="Muli"/>
                <a:sym typeface="Muli"/>
              </a:defRPr>
            </a:lvl1pPr>
            <a:lvl2pPr marL="914400" lvl="1" indent="-342900" rtl="0">
              <a:spcBef>
                <a:spcPts val="0"/>
              </a:spcBef>
              <a:spcAft>
                <a:spcPts val="0"/>
              </a:spcAft>
              <a:buClr>
                <a:srgbClr val="FFFFFF"/>
              </a:buClr>
              <a:buSzPts val="1800"/>
              <a:buFont typeface="Muli"/>
              <a:buChar char="○"/>
              <a:defRPr sz="2400">
                <a:solidFill>
                  <a:srgbClr val="FFFFFF"/>
                </a:solidFill>
                <a:latin typeface="Muli"/>
                <a:ea typeface="Muli"/>
                <a:cs typeface="Muli"/>
                <a:sym typeface="Muli"/>
              </a:defRPr>
            </a:lvl2pPr>
            <a:lvl3pPr marL="1371600" lvl="2"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3pPr>
            <a:lvl4pPr marL="1828800" lvl="3"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4pPr>
            <a:lvl5pPr marL="2286000" lvl="4"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5pPr>
            <a:lvl6pPr marL="2743200" lvl="5"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6pPr>
            <a:lvl7pPr marL="3200400" lvl="6"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7pPr>
            <a:lvl8pPr marL="3657600" lvl="7"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8pPr>
            <a:lvl9pPr marL="4114800" lvl="8" indent="-381000" rtl="0">
              <a:spcBef>
                <a:spcPts val="0"/>
              </a:spcBef>
              <a:spcAft>
                <a:spcPts val="0"/>
              </a:spcAft>
              <a:buClr>
                <a:srgbClr val="FFFFFF"/>
              </a:buClr>
              <a:buSzPts val="2400"/>
              <a:buFont typeface="Muli"/>
              <a:buChar char="■"/>
              <a:defRPr sz="2400">
                <a:solidFill>
                  <a:srgbClr val="FFFFFF"/>
                </a:solidFill>
                <a:latin typeface="Muli"/>
                <a:ea typeface="Muli"/>
                <a:cs typeface="Muli"/>
                <a:sym typeface="Muli"/>
              </a:defRPr>
            </a:lvl9pPr>
          </a:lstStyle>
          <a:p>
            <a:endParaRPr/>
          </a:p>
        </p:txBody>
      </p:sp>
      <p:sp>
        <p:nvSpPr>
          <p:cNvPr id="28" name="Google Shape;28;p5"/>
          <p:cNvSpPr txBox="1">
            <a:spLocks noGrp="1"/>
          </p:cNvSpPr>
          <p:nvPr>
            <p:ph type="sldNum" idx="12"/>
          </p:nvPr>
        </p:nvSpPr>
        <p:spPr>
          <a:xfrm>
            <a:off x="8529670" y="6333135"/>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1099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7630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899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375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84234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957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28789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18769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75555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7371313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mc:AlternateContent xmlns:mc="http://schemas.openxmlformats.org/markup-compatibility/2006" xmlns:p14="http://schemas.microsoft.com/office/powerpoint/2010/main">
    <mc:Choice Requires="p14">
      <p:transition spd="slow" p14:dur="3000" advClick="0" advTm="20000">
        <p:fade thruBlk="1"/>
      </p:transition>
    </mc:Choice>
    <mc:Fallback xmlns="">
      <p:transition spd="slow" advClick="0" advTm="20000">
        <p:fade thruBlk="1"/>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6.png"/><Relationship Id="rId3" Type="http://schemas.microsoft.com/office/2007/relationships/media" Target="../media/media2.m4a"/><Relationship Id="rId7" Type="http://schemas.openxmlformats.org/officeDocument/2006/relationships/slideLayout" Target="../slideLayouts/slideLayout12.xml"/><Relationship Id="rId12" Type="http://schemas.openxmlformats.org/officeDocument/2006/relationships/image" Target="../media/image11.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10.png"/><Relationship Id="rId5" Type="http://schemas.microsoft.com/office/2007/relationships/media" Target="../media/media3.m4a"/><Relationship Id="rId10" Type="http://schemas.openxmlformats.org/officeDocument/2006/relationships/image" Target="../media/image9.png"/><Relationship Id="rId4" Type="http://schemas.openxmlformats.org/officeDocument/2006/relationships/audio" Target="../media/media2.m4a"/><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5.m4a"/><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notesSlide" Target="../notesSlides/notesSlide3.xml"/><Relationship Id="rId11" Type="http://schemas.openxmlformats.org/officeDocument/2006/relationships/image" Target="../media/image6.png"/><Relationship Id="rId5" Type="http://schemas.openxmlformats.org/officeDocument/2006/relationships/slideLayout" Target="../slideLayouts/slideLayout12.xml"/><Relationship Id="rId10" Type="http://schemas.openxmlformats.org/officeDocument/2006/relationships/image" Target="../media/image11.png"/><Relationship Id="rId4" Type="http://schemas.openxmlformats.org/officeDocument/2006/relationships/audio" Target="../media/media5.m4a"/><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2"/>
          <p:cNvSpPr/>
          <p:nvPr/>
        </p:nvSpPr>
        <p:spPr>
          <a:xfrm>
            <a:off x="0" y="857250"/>
            <a:ext cx="9144000" cy="5169000"/>
          </a:xfrm>
          <a:prstGeom prst="rect">
            <a:avLst/>
          </a:prstGeom>
          <a:solidFill>
            <a:srgbClr val="FFFFFF">
              <a:alpha val="26540"/>
            </a:srgbClr>
          </a:solidFill>
          <a:ln>
            <a:noFill/>
          </a:ln>
        </p:spPr>
        <p:txBody>
          <a:bodyPr spcFirstLastPara="1" wrap="square" lIns="91425" tIns="91425" rIns="91425" bIns="91425" anchor="ctr" anchorCtr="0">
            <a:noAutofit/>
          </a:bodyPr>
          <a:lstStyle/>
          <a:p>
            <a:endParaRPr dirty="0"/>
          </a:p>
        </p:txBody>
      </p:sp>
      <p:pic>
        <p:nvPicPr>
          <p:cNvPr id="2" name="Picture 1"/>
          <p:cNvPicPr>
            <a:picLocks noChangeAspect="1"/>
          </p:cNvPicPr>
          <p:nvPr/>
        </p:nvPicPr>
        <p:blipFill>
          <a:blip r:embed="rId3"/>
          <a:stretch>
            <a:fillRect/>
          </a:stretch>
        </p:blipFill>
        <p:spPr>
          <a:xfrm>
            <a:off x="3710905" y="857250"/>
            <a:ext cx="5432007" cy="3090940"/>
          </a:xfrm>
          <a:prstGeom prst="rect">
            <a:avLst/>
          </a:prstGeom>
        </p:spPr>
      </p:pic>
      <p:sp>
        <p:nvSpPr>
          <p:cNvPr id="67" name="Google Shape;67;p12"/>
          <p:cNvSpPr txBox="1">
            <a:spLocks noGrp="1"/>
          </p:cNvSpPr>
          <p:nvPr>
            <p:ph type="sldNum" idx="12"/>
          </p:nvPr>
        </p:nvSpPr>
        <p:spPr>
          <a:xfrm>
            <a:off x="8529670" y="5607101"/>
            <a:ext cx="548700" cy="393600"/>
          </a:xfrm>
          <a:prstGeom prst="rect">
            <a:avLst/>
          </a:prstGeom>
        </p:spPr>
        <p:txBody>
          <a:bodyPr spcFirstLastPara="1" vert="horz" wrap="square" lIns="91425" tIns="91425" rIns="91425" bIns="91425" rtlCol="0" anchor="t" anchorCtr="0">
            <a:noAutofit/>
          </a:bodyPr>
          <a:lstStyle/>
          <a:p>
            <a:fld id="{00000000-1234-1234-1234-123412341234}" type="slidenum">
              <a:rPr lang="en"/>
              <a:pPr/>
              <a:t>1</a:t>
            </a:fld>
            <a:endParaRPr dirty="0"/>
          </a:p>
        </p:txBody>
      </p:sp>
      <p:sp>
        <p:nvSpPr>
          <p:cNvPr id="66" name="Google Shape;66;p12"/>
          <p:cNvSpPr txBox="1">
            <a:spLocks noGrp="1"/>
          </p:cNvSpPr>
          <p:nvPr>
            <p:ph type="ctrTitle" idx="4294967295"/>
          </p:nvPr>
        </p:nvSpPr>
        <p:spPr>
          <a:xfrm>
            <a:off x="415244" y="2295663"/>
            <a:ext cx="6410144" cy="1159800"/>
          </a:xfrm>
          <a:prstGeom prst="rect">
            <a:avLst/>
          </a:prstGeom>
        </p:spPr>
        <p:txBody>
          <a:bodyPr spcFirstLastPara="1" vert="horz" wrap="square" lIns="91425" tIns="91425" rIns="91425" bIns="91425" rtlCol="0" anchor="b" anchorCtr="0">
            <a:noAutofit/>
          </a:bodyPr>
          <a:lstStyle/>
          <a:p>
            <a:pPr>
              <a:spcBef>
                <a:spcPts val="0"/>
              </a:spcBef>
            </a:pPr>
            <a:r>
              <a:rPr lang="en" sz="8200" dirty="0">
                <a:solidFill>
                  <a:srgbClr val="9900FF"/>
                </a:solidFill>
              </a:rPr>
              <a:t>Engineering</a:t>
            </a:r>
            <a:endParaRPr sz="8200" dirty="0">
              <a:solidFill>
                <a:srgbClr val="9900FF"/>
              </a:solidFill>
            </a:endParaRPr>
          </a:p>
        </p:txBody>
      </p:sp>
      <p:pic>
        <p:nvPicPr>
          <p:cNvPr id="3" name="Picture 2"/>
          <p:cNvPicPr>
            <a:picLocks noChangeAspect="1"/>
          </p:cNvPicPr>
          <p:nvPr/>
        </p:nvPicPr>
        <p:blipFill>
          <a:blip r:embed="rId4"/>
          <a:stretch>
            <a:fillRect/>
          </a:stretch>
        </p:blipFill>
        <p:spPr>
          <a:xfrm>
            <a:off x="5876262" y="857250"/>
            <a:ext cx="3267739" cy="987638"/>
          </a:xfrm>
          <a:prstGeom prst="rect">
            <a:avLst/>
          </a:prstGeom>
        </p:spPr>
      </p:pic>
      <p:pic>
        <p:nvPicPr>
          <p:cNvPr id="9" name="Picture 8">
            <a:extLst>
              <a:ext uri="{FF2B5EF4-FFF2-40B4-BE49-F238E27FC236}">
                <a16:creationId xmlns:a16="http://schemas.microsoft.com/office/drawing/2014/main" id="{47EDD3B9-EDD4-48A8-8B4B-81363239A423}"/>
              </a:ext>
            </a:extLst>
          </p:cNvPr>
          <p:cNvPicPr>
            <a:picLocks noChangeAspect="1"/>
          </p:cNvPicPr>
          <p:nvPr/>
        </p:nvPicPr>
        <p:blipFill>
          <a:blip r:embed="rId5"/>
          <a:stretch>
            <a:fillRect/>
          </a:stretch>
        </p:blipFill>
        <p:spPr>
          <a:xfrm>
            <a:off x="432262" y="972935"/>
            <a:ext cx="1022684" cy="1022684"/>
          </a:xfrm>
          <a:prstGeom prst="rect">
            <a:avLst/>
          </a:prstGeom>
          <a:ln w="38100">
            <a:solidFill>
              <a:schemeClr val="bg1">
                <a:lumMod val="50000"/>
              </a:schemeClr>
            </a:solidFill>
          </a:ln>
        </p:spPr>
      </p:pic>
      <p:sp>
        <p:nvSpPr>
          <p:cNvPr id="10" name="Rectangle 9">
            <a:extLst>
              <a:ext uri="{FF2B5EF4-FFF2-40B4-BE49-F238E27FC236}">
                <a16:creationId xmlns:a16="http://schemas.microsoft.com/office/drawing/2014/main" id="{0954D0EC-C7CF-4D3C-9FFB-8E3D549AC266}"/>
              </a:ext>
            </a:extLst>
          </p:cNvPr>
          <p:cNvSpPr/>
          <p:nvPr/>
        </p:nvSpPr>
        <p:spPr>
          <a:xfrm>
            <a:off x="439154" y="4395880"/>
            <a:ext cx="3892215" cy="828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St Joseph’s Catholic Academy</a:t>
            </a:r>
            <a:endParaRPr lang="en-GB" sz="2000" b="1" dirty="0"/>
          </a:p>
        </p:txBody>
      </p:sp>
      <p:sp>
        <p:nvSpPr>
          <p:cNvPr id="11" name="Google Shape;66;p12">
            <a:extLst>
              <a:ext uri="{FF2B5EF4-FFF2-40B4-BE49-F238E27FC236}">
                <a16:creationId xmlns:a16="http://schemas.microsoft.com/office/drawing/2014/main" id="{D84428F3-D19D-4D5D-B9E8-8DF8B64241C6}"/>
              </a:ext>
            </a:extLst>
          </p:cNvPr>
          <p:cNvSpPr txBox="1">
            <a:spLocks/>
          </p:cNvSpPr>
          <p:nvPr/>
        </p:nvSpPr>
        <p:spPr>
          <a:xfrm>
            <a:off x="273238" y="5721353"/>
            <a:ext cx="8658726"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200" dirty="0">
                <a:solidFill>
                  <a:srgbClr val="9900FF"/>
                </a:solidFill>
              </a:rPr>
              <a:t>Welcome to the Engineering Course</a:t>
            </a:r>
          </a:p>
          <a:p>
            <a:pPr algn="ctr">
              <a:spcBef>
                <a:spcPts val="0"/>
              </a:spcBef>
            </a:pPr>
            <a:endParaRPr lang="en-GB" sz="3200" dirty="0">
              <a:solidFill>
                <a:srgbClr val="9900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252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 name="Rectangle 3"/>
          <p:cNvSpPr/>
          <p:nvPr/>
        </p:nvSpPr>
        <p:spPr>
          <a:xfrm>
            <a:off x="4695" y="0"/>
            <a:ext cx="6210575" cy="923330"/>
          </a:xfrm>
          <a:prstGeom prst="rect">
            <a:avLst/>
          </a:prstGeom>
          <a:noFill/>
        </p:spPr>
        <p:txBody>
          <a:bodyPr wrap="square" lIns="91440" tIns="45720" rIns="91440" bIns="45720">
            <a:spAutoFit/>
          </a:bodyPr>
          <a:lstStyle/>
          <a:p>
            <a:pPr algn="ctr"/>
            <a:r>
              <a:rPr lang="en-US" sz="5400" b="1" cap="none" spc="0" dirty="0">
                <a:ln w="19050">
                  <a:solidFill>
                    <a:schemeClr val="bg1"/>
                  </a:solidFill>
                  <a:prstDash val="solid"/>
                </a:ln>
                <a:solidFill>
                  <a:srgbClr val="7030A0"/>
                </a:solidFill>
                <a:effectLst>
                  <a:outerShdw blurRad="12700" dist="38100" dir="2700000" algn="tl" rotWithShape="0">
                    <a:schemeClr val="bg1">
                      <a:lumMod val="50000"/>
                    </a:schemeClr>
                  </a:outerShdw>
                </a:effectLst>
                <a:latin typeface="Agency FB" panose="020B0503020202020204" pitchFamily="34" charset="0"/>
                <a:ea typeface="Adobe Fan Heiti Std B" panose="020B0700000000000000" pitchFamily="34" charset="-128"/>
              </a:rPr>
              <a:t>KS5 - Level 3 Engineering</a:t>
            </a:r>
          </a:p>
        </p:txBody>
      </p:sp>
      <p:pic>
        <p:nvPicPr>
          <p:cNvPr id="2" name="Picture 1"/>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1025235"/>
            <a:ext cx="9144000" cy="583474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051252885"/>
              </p:ext>
            </p:extLst>
          </p:nvPr>
        </p:nvGraphicFramePr>
        <p:xfrm>
          <a:off x="0" y="1023010"/>
          <a:ext cx="9144000" cy="5975172"/>
        </p:xfrm>
        <a:graphic>
          <a:graphicData uri="http://schemas.openxmlformats.org/drawingml/2006/table">
            <a:tbl>
              <a:tblPr firstRow="1" bandRow="1">
                <a:tableStyleId>{8799B23B-EC83-4686-B30A-512413B5E67A}</a:tableStyleId>
              </a:tblPr>
              <a:tblGrid>
                <a:gridCol w="5504873">
                  <a:extLst>
                    <a:ext uri="{9D8B030D-6E8A-4147-A177-3AD203B41FA5}">
                      <a16:colId xmlns:a16="http://schemas.microsoft.com/office/drawing/2014/main" val="1026208908"/>
                    </a:ext>
                  </a:extLst>
                </a:gridCol>
                <a:gridCol w="3639127">
                  <a:extLst>
                    <a:ext uri="{9D8B030D-6E8A-4147-A177-3AD203B41FA5}">
                      <a16:colId xmlns:a16="http://schemas.microsoft.com/office/drawing/2014/main" val="3023309307"/>
                    </a:ext>
                  </a:extLst>
                </a:gridCol>
              </a:tblGrid>
              <a:tr h="2465611">
                <a:tc>
                  <a:txBody>
                    <a:bodyPr/>
                    <a:lstStyle/>
                    <a:p>
                      <a:r>
                        <a:rPr lang="en-GB" dirty="0"/>
                        <a:t>Course Structure</a:t>
                      </a:r>
                    </a:p>
                    <a:p>
                      <a:endParaRPr lang="en-GB" sz="1200" dirty="0"/>
                    </a:p>
                    <a:p>
                      <a:pPr marL="285750" indent="-285750">
                        <a:buFont typeface="Arial" panose="020B0604020202020204" pitchFamily="34" charset="0"/>
                        <a:buChar char="•"/>
                      </a:pPr>
                      <a:r>
                        <a:rPr lang="en-GB" sz="1500" b="0" dirty="0"/>
                        <a:t>BTEC Engineering – Extended</a:t>
                      </a:r>
                      <a:r>
                        <a:rPr lang="en-GB" sz="1500" b="0" baseline="0" dirty="0"/>
                        <a:t> Certificate</a:t>
                      </a:r>
                    </a:p>
                    <a:p>
                      <a:pPr marL="285750" indent="-285750">
                        <a:buFont typeface="Arial" panose="020B0604020202020204" pitchFamily="34" charset="0"/>
                        <a:buChar char="•"/>
                      </a:pPr>
                      <a:r>
                        <a:rPr lang="en-GB" sz="1500" b="0" baseline="0" dirty="0"/>
                        <a:t>360 Guided Learning Hours (equivalent to 1 A-Level)</a:t>
                      </a:r>
                    </a:p>
                    <a:p>
                      <a:pPr marL="285750" indent="-285750">
                        <a:buFont typeface="Arial" panose="020B0604020202020204" pitchFamily="34" charset="0"/>
                        <a:buChar char="•"/>
                      </a:pPr>
                      <a:r>
                        <a:rPr lang="en-GB" sz="1500" b="0" baseline="0" dirty="0"/>
                        <a:t>4 Units across 2 years</a:t>
                      </a:r>
                    </a:p>
                    <a:p>
                      <a:pPr marL="285750" indent="-285750">
                        <a:buFont typeface="Arial" panose="020B0604020202020204" pitchFamily="34" charset="0"/>
                        <a:buChar char="•"/>
                      </a:pPr>
                      <a:r>
                        <a:rPr lang="en-GB" sz="1500" b="0" baseline="0" dirty="0"/>
                        <a:t>2 Externally Assessed Units </a:t>
                      </a:r>
                    </a:p>
                    <a:p>
                      <a:pPr marL="457200" lvl="1" indent="0">
                        <a:buFont typeface="Arial" panose="020B0604020202020204" pitchFamily="34" charset="0"/>
                        <a:buNone/>
                      </a:pPr>
                      <a:r>
                        <a:rPr lang="en-GB" sz="1500" b="0" baseline="0" dirty="0"/>
                        <a:t>Unit 1 – 2hr Formal Exam</a:t>
                      </a:r>
                    </a:p>
                    <a:p>
                      <a:pPr marL="457200" lvl="1" indent="0">
                        <a:buFont typeface="Arial" panose="020B0604020202020204" pitchFamily="34" charset="0"/>
                        <a:buNone/>
                      </a:pPr>
                      <a:r>
                        <a:rPr lang="en-GB" sz="1500" b="0" baseline="0" dirty="0"/>
                        <a:t>Unit 3 – 6hr Assessment under Exam Conditions</a:t>
                      </a:r>
                    </a:p>
                    <a:p>
                      <a:pPr marL="285750" lvl="0" indent="-285750">
                        <a:buFont typeface="Arial" panose="020B0604020202020204" pitchFamily="34" charset="0"/>
                        <a:buChar char="•"/>
                      </a:pPr>
                      <a:r>
                        <a:rPr lang="en-GB" sz="1500" b="0" baseline="0" dirty="0"/>
                        <a:t>2 Internally Assessed Units</a:t>
                      </a:r>
                    </a:p>
                    <a:p>
                      <a:pPr marL="457200" lvl="1" indent="0">
                        <a:buFont typeface="Arial" panose="020B0604020202020204" pitchFamily="34" charset="0"/>
                        <a:buNone/>
                      </a:pPr>
                      <a:r>
                        <a:rPr lang="en-GB" sz="1500" b="0" baseline="0" dirty="0"/>
                        <a:t>Unit 2 &amp; Unit 9 Controlled Assessment</a:t>
                      </a:r>
                      <a:endParaRPr lang="en-GB" sz="1500" b="0" baseline="0" dirty="0">
                        <a:solidFill>
                          <a:schemeClr val="tx1"/>
                        </a:solidFill>
                      </a:endParaRPr>
                    </a:p>
                  </a:txBody>
                  <a:tcPr/>
                </a:tc>
                <a:tc>
                  <a:txBody>
                    <a:bodyPr/>
                    <a:lstStyle/>
                    <a:p>
                      <a:r>
                        <a:rPr lang="en-GB" dirty="0"/>
                        <a:t>Units</a:t>
                      </a:r>
                    </a:p>
                    <a:p>
                      <a:endParaRPr lang="en-GB" sz="1200" dirty="0"/>
                    </a:p>
                    <a:p>
                      <a:r>
                        <a:rPr lang="en-GB" sz="1500" b="0" u="sng" dirty="0"/>
                        <a:t>Unit 1</a:t>
                      </a:r>
                      <a:endParaRPr lang="en-GB" sz="1500" b="0" u="sng" baseline="0" dirty="0"/>
                    </a:p>
                    <a:p>
                      <a:r>
                        <a:rPr lang="en-GB" sz="1500" b="0" baseline="0" dirty="0"/>
                        <a:t>Engineering Principles</a:t>
                      </a:r>
                    </a:p>
                    <a:p>
                      <a:r>
                        <a:rPr lang="en-GB" sz="1500" b="0" u="sng" baseline="0" dirty="0"/>
                        <a:t>Unit 2</a:t>
                      </a:r>
                    </a:p>
                    <a:p>
                      <a:r>
                        <a:rPr lang="en-GB" sz="1500" b="0" baseline="0" dirty="0"/>
                        <a:t>Delivery of Engineering Processes as a Team</a:t>
                      </a:r>
                    </a:p>
                    <a:p>
                      <a:r>
                        <a:rPr lang="en-GB" sz="1500" b="0" u="sng" baseline="0" dirty="0"/>
                        <a:t>Unit 3</a:t>
                      </a:r>
                    </a:p>
                    <a:p>
                      <a:r>
                        <a:rPr lang="en-GB" sz="1500" b="0" baseline="0" dirty="0"/>
                        <a:t>Engineering Product Design and Manufacture </a:t>
                      </a:r>
                    </a:p>
                    <a:p>
                      <a:r>
                        <a:rPr lang="en-GB" sz="1500" b="0" u="sng" baseline="0" dirty="0"/>
                        <a:t>Unit 9</a:t>
                      </a:r>
                    </a:p>
                    <a:p>
                      <a:r>
                        <a:rPr lang="en-GB" sz="1500" b="0" baseline="0" dirty="0"/>
                        <a:t>Work Experience in the Engineering Sector</a:t>
                      </a:r>
                      <a:endParaRPr lang="en-GB" sz="1500" b="0" dirty="0">
                        <a:solidFill>
                          <a:schemeClr val="tx1"/>
                        </a:solidFill>
                      </a:endParaRPr>
                    </a:p>
                  </a:txBody>
                  <a:tcPr/>
                </a:tc>
                <a:extLst>
                  <a:ext uri="{0D108BD9-81ED-4DB2-BD59-A6C34878D82A}">
                    <a16:rowId xmlns:a16="http://schemas.microsoft.com/office/drawing/2014/main" val="1609727848"/>
                  </a:ext>
                </a:extLst>
              </a:tr>
              <a:tr h="3369132">
                <a:tc>
                  <a:txBody>
                    <a:bodyPr/>
                    <a:lstStyle/>
                    <a:p>
                      <a:r>
                        <a:rPr lang="en-GB" b="1" dirty="0"/>
                        <a:t>What do we do?</a:t>
                      </a:r>
                    </a:p>
                    <a:p>
                      <a:endParaRPr lang="en-GB" sz="800" dirty="0"/>
                    </a:p>
                    <a:p>
                      <a:r>
                        <a:rPr lang="en-GB" sz="1500" u="sng" dirty="0"/>
                        <a:t>Unit 1</a:t>
                      </a:r>
                      <a:endParaRPr lang="en-GB" sz="1500" u="sng" baseline="0" dirty="0"/>
                    </a:p>
                    <a:p>
                      <a:r>
                        <a:rPr lang="en-GB" sz="1500" baseline="0" dirty="0"/>
                        <a:t>Learning to apply key mathematic and physics principles to engineering problems.</a:t>
                      </a:r>
                    </a:p>
                    <a:p>
                      <a:r>
                        <a:rPr lang="en-GB" sz="1500" u="sng" baseline="0" dirty="0"/>
                        <a:t>Unit 2</a:t>
                      </a:r>
                    </a:p>
                    <a:p>
                      <a:r>
                        <a:rPr lang="en-GB" sz="1500" baseline="0" dirty="0"/>
                        <a:t>Planning and manufacturing an engineering product as a manufacturing team.</a:t>
                      </a:r>
                    </a:p>
                    <a:p>
                      <a:r>
                        <a:rPr lang="en-GB" sz="1500" u="sng" baseline="0" dirty="0"/>
                        <a:t>Unit 3</a:t>
                      </a:r>
                    </a:p>
                    <a:p>
                      <a:r>
                        <a:rPr lang="en-GB" sz="1500" baseline="0" dirty="0"/>
                        <a:t>Identifying the key criteria for successful engineering design and producing appropriate design solutions and planning.</a:t>
                      </a:r>
                    </a:p>
                    <a:p>
                      <a:r>
                        <a:rPr lang="en-GB" sz="1500" u="sng" baseline="0" dirty="0"/>
                        <a:t>Unit 9</a:t>
                      </a:r>
                    </a:p>
                    <a:p>
                      <a:r>
                        <a:rPr lang="en-GB" sz="1500" baseline="0" dirty="0"/>
                        <a:t>Carrying out a period of work experience at a chosen company to gain industry specific skills and experience.</a:t>
                      </a:r>
                      <a:endParaRPr lang="en-GB" sz="1500" b="0" dirty="0">
                        <a:solidFill>
                          <a:schemeClr val="tx1"/>
                        </a:solidFill>
                      </a:endParaRPr>
                    </a:p>
                  </a:txBody>
                  <a:tcPr>
                    <a:noFill/>
                  </a:tcPr>
                </a:tc>
                <a:tc>
                  <a:txBody>
                    <a:bodyPr/>
                    <a:lstStyle/>
                    <a:p>
                      <a:r>
                        <a:rPr lang="en-GB" b="1" dirty="0"/>
                        <a:t>Career</a:t>
                      </a:r>
                      <a:r>
                        <a:rPr lang="en-GB" b="1" baseline="0" dirty="0"/>
                        <a:t> Links</a:t>
                      </a:r>
                    </a:p>
                    <a:p>
                      <a:endParaRPr lang="en-GB" baseline="0" dirty="0"/>
                    </a:p>
                    <a:p>
                      <a:pPr marL="285750" indent="-285750">
                        <a:buFont typeface="Arial" panose="020B0604020202020204" pitchFamily="34" charset="0"/>
                        <a:buChar char="•"/>
                      </a:pPr>
                      <a:r>
                        <a:rPr lang="en-GB" baseline="0" dirty="0"/>
                        <a:t>University courses in any field of Engineering</a:t>
                      </a:r>
                    </a:p>
                    <a:p>
                      <a:pPr marL="285750" indent="-285750">
                        <a:buFont typeface="Arial" panose="020B0604020202020204" pitchFamily="34" charset="0"/>
                        <a:buChar char="•"/>
                      </a:pPr>
                      <a:r>
                        <a:rPr lang="en-GB" baseline="0" dirty="0"/>
                        <a:t>Apprenticeships in any field of Engineering</a:t>
                      </a:r>
                    </a:p>
                    <a:p>
                      <a:pPr marL="285750" indent="-285750">
                        <a:buFont typeface="Arial" panose="020B0604020202020204" pitchFamily="34" charset="0"/>
                        <a:buChar char="•"/>
                      </a:pPr>
                      <a:endParaRPr lang="en-GB" baseline="0" dirty="0"/>
                    </a:p>
                    <a:p>
                      <a:pPr marL="0" indent="0">
                        <a:buFont typeface="Arial" panose="020B0604020202020204" pitchFamily="34" charset="0"/>
                        <a:buNone/>
                      </a:pPr>
                      <a:r>
                        <a:rPr lang="en-GB" baseline="0" dirty="0"/>
                        <a:t>E.g. Mechanical, Civil, Biomedical, Marine, Automotive, Aerospace, Agricultural, Catering, Communications, Aeronautical…</a:t>
                      </a:r>
                    </a:p>
                    <a:p>
                      <a:endParaRPr lang="en-GB" sz="1200" b="1" dirty="0">
                        <a:solidFill>
                          <a:schemeClr val="tx1"/>
                        </a:solidFill>
                      </a:endParaRPr>
                    </a:p>
                  </a:txBody>
                  <a:tcPr>
                    <a:noFill/>
                  </a:tcPr>
                </a:tc>
                <a:extLst>
                  <a:ext uri="{0D108BD9-81ED-4DB2-BD59-A6C34878D82A}">
                    <a16:rowId xmlns:a16="http://schemas.microsoft.com/office/drawing/2014/main" val="2150046433"/>
                  </a:ext>
                </a:extLst>
              </a:tr>
            </a:tbl>
          </a:graphicData>
        </a:graphic>
      </p:graphicFrame>
      <p:sp>
        <p:nvSpPr>
          <p:cNvPr id="6" name="Rectangle 5"/>
          <p:cNvSpPr/>
          <p:nvPr/>
        </p:nvSpPr>
        <p:spPr>
          <a:xfrm>
            <a:off x="4453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1901457502"/>
      </p:ext>
    </p:extLst>
  </p:cSld>
  <p:clrMapOvr>
    <a:masterClrMapping/>
  </p:clrMapOvr>
  <mc:AlternateContent xmlns:mc="http://schemas.openxmlformats.org/markup-compatibility/2006" xmlns:p14="http://schemas.microsoft.com/office/powerpoint/2010/main">
    <mc:Choice Requires="p14">
      <p:transition spd="slow" p14:dur="3000" advClick="0" advTm="20000">
        <p:fade thruBlk="1"/>
      </p:transition>
    </mc:Choice>
    <mc:Fallback xmlns="">
      <p:transition spd="slow" advClick="0" advTm="20000">
        <p:fade thruBlk="1"/>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3" name="Picture 2"/>
          <p:cNvPicPr>
            <a:picLocks noChangeAspect="1"/>
          </p:cNvPicPr>
          <p:nvPr/>
        </p:nvPicPr>
        <p:blipFill>
          <a:blip r:embed="rId9"/>
          <a:stretch>
            <a:fillRect/>
          </a:stretch>
        </p:blipFill>
        <p:spPr>
          <a:xfrm>
            <a:off x="0" y="838335"/>
            <a:ext cx="9072324" cy="5162366"/>
          </a:xfrm>
          <a:prstGeom prst="rect">
            <a:avLst/>
          </a:prstGeom>
        </p:spPr>
      </p:pic>
      <p:sp>
        <p:nvSpPr>
          <p:cNvPr id="90" name="Google Shape;90;p15"/>
          <p:cNvSpPr txBox="1">
            <a:spLocks noGrp="1"/>
          </p:cNvSpPr>
          <p:nvPr>
            <p:ph type="title"/>
          </p:nvPr>
        </p:nvSpPr>
        <p:spPr>
          <a:xfrm>
            <a:off x="5264106" y="1095331"/>
            <a:ext cx="3493200" cy="503100"/>
          </a:xfrm>
          <a:prstGeom prst="rect">
            <a:avLst/>
          </a:prstGeom>
        </p:spPr>
        <p:txBody>
          <a:bodyPr spcFirstLastPara="1" vert="horz" wrap="square" lIns="91425" tIns="91425" rIns="91425" bIns="91425" rtlCol="0" anchor="t" anchorCtr="0">
            <a:noAutofit/>
          </a:bodyPr>
          <a:lstStyle/>
          <a:p>
            <a:r>
              <a:rPr lang="en"/>
              <a:t>COURSE OUTLINE</a:t>
            </a:r>
            <a:endParaRPr dirty="0"/>
          </a:p>
        </p:txBody>
      </p:sp>
      <p:sp>
        <p:nvSpPr>
          <p:cNvPr id="92" name="Google Shape;92;p15"/>
          <p:cNvSpPr txBox="1">
            <a:spLocks noGrp="1"/>
          </p:cNvSpPr>
          <p:nvPr>
            <p:ph type="sldNum" idx="12"/>
          </p:nvPr>
        </p:nvSpPr>
        <p:spPr>
          <a:xfrm>
            <a:off x="8529670" y="5607101"/>
            <a:ext cx="548700" cy="393600"/>
          </a:xfrm>
          <a:prstGeom prst="rect">
            <a:avLst/>
          </a:prstGeom>
        </p:spPr>
        <p:txBody>
          <a:bodyPr spcFirstLastPara="1" vert="horz" wrap="square" lIns="91425" tIns="91425" rIns="91425" bIns="91425" rtlCol="0" anchor="t" anchorCtr="0">
            <a:noAutofit/>
          </a:bodyPr>
          <a:lstStyle/>
          <a:p>
            <a:fld id="{00000000-1234-1234-1234-123412341234}" type="slidenum">
              <a:rPr lang="en"/>
              <a:pPr/>
              <a:t>3</a:t>
            </a:fld>
            <a:endParaRPr dirty="0"/>
          </a:p>
        </p:txBody>
      </p:sp>
      <p:pic>
        <p:nvPicPr>
          <p:cNvPr id="6" name="Picture 5"/>
          <p:cNvPicPr>
            <a:picLocks noChangeAspect="1"/>
          </p:cNvPicPr>
          <p:nvPr/>
        </p:nvPicPr>
        <p:blipFill rotWithShape="1">
          <a:blip r:embed="rId10"/>
          <a:srcRect l="1956" t="21119" r="27560" b="2986"/>
          <a:stretch/>
        </p:blipFill>
        <p:spPr>
          <a:xfrm>
            <a:off x="5355772" y="1951265"/>
            <a:ext cx="3561139" cy="3739243"/>
          </a:xfrm>
          <a:prstGeom prst="rect">
            <a:avLst/>
          </a:prstGeom>
        </p:spPr>
      </p:pic>
      <p:sp>
        <p:nvSpPr>
          <p:cNvPr id="7" name="Title 1"/>
          <p:cNvSpPr txBox="1">
            <a:spLocks/>
          </p:cNvSpPr>
          <p:nvPr/>
        </p:nvSpPr>
        <p:spPr>
          <a:xfrm>
            <a:off x="5355771" y="1682386"/>
            <a:ext cx="3561140" cy="268879"/>
          </a:xfrm>
          <a:prstGeom prst="rect">
            <a:avLst/>
          </a:prstGeom>
          <a:solidFill>
            <a:schemeClr val="bg1"/>
          </a:solidFill>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GB" sz="1400" dirty="0">
                <a:solidFill>
                  <a:schemeClr val="tx1"/>
                </a:solidFill>
                <a:latin typeface="Calibri" panose="020F0502020204030204" pitchFamily="34" charset="0"/>
                <a:cs typeface="Calibri" panose="020F0502020204030204" pitchFamily="34" charset="0"/>
              </a:rPr>
              <a:t>external assessment</a:t>
            </a:r>
          </a:p>
        </p:txBody>
      </p:sp>
      <p:pic>
        <p:nvPicPr>
          <p:cNvPr id="2" name="Picture 1"/>
          <p:cNvPicPr>
            <a:picLocks noChangeAspect="1"/>
          </p:cNvPicPr>
          <p:nvPr/>
        </p:nvPicPr>
        <p:blipFill rotWithShape="1">
          <a:blip r:embed="rId11"/>
          <a:srcRect l="26589" r="22086"/>
          <a:stretch/>
        </p:blipFill>
        <p:spPr>
          <a:xfrm>
            <a:off x="2863431" y="944899"/>
            <a:ext cx="1551215" cy="1577600"/>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381463" y="2348587"/>
            <a:ext cx="609600" cy="609600"/>
          </a:xfrm>
          <a:prstGeom prst="rect">
            <a:avLst/>
          </a:prstGeom>
        </p:spPr>
      </p:pic>
      <p:pic>
        <p:nvPicPr>
          <p:cNvPr id="5" name="Unit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6381463" y="3820886"/>
            <a:ext cx="609600" cy="609600"/>
          </a:xfrm>
          <a:prstGeom prst="rect">
            <a:avLst/>
          </a:prstGeom>
        </p:spPr>
      </p:pic>
      <p:pic>
        <p:nvPicPr>
          <p:cNvPr id="10" name="Intr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4642296" y="1038980"/>
            <a:ext cx="609600" cy="609600"/>
          </a:xfrm>
          <a:prstGeom prst="rect">
            <a:avLst/>
          </a:prstGeom>
        </p:spPr>
      </p:pic>
      <p:pic>
        <p:nvPicPr>
          <p:cNvPr id="13" name="Picture 12">
            <a:extLst>
              <a:ext uri="{FF2B5EF4-FFF2-40B4-BE49-F238E27FC236}">
                <a16:creationId xmlns:a16="http://schemas.microsoft.com/office/drawing/2014/main" id="{373DF1AF-6D2D-497A-9FD9-2578E9908851}"/>
              </a:ext>
            </a:extLst>
          </p:cNvPr>
          <p:cNvPicPr>
            <a:picLocks noChangeAspect="1"/>
          </p:cNvPicPr>
          <p:nvPr/>
        </p:nvPicPr>
        <p:blipFill>
          <a:blip r:embed="rId13"/>
          <a:stretch>
            <a:fillRect/>
          </a:stretch>
        </p:blipFill>
        <p:spPr>
          <a:xfrm>
            <a:off x="180475" y="972936"/>
            <a:ext cx="587915" cy="587915"/>
          </a:xfrm>
          <a:prstGeom prst="rect">
            <a:avLst/>
          </a:prstGeom>
          <a:ln w="38100">
            <a:solidFill>
              <a:schemeClr val="bg1">
                <a:lumMod val="50000"/>
              </a:schemeClr>
            </a:solidFill>
          </a:ln>
        </p:spPr>
      </p:pic>
      <p:sp>
        <p:nvSpPr>
          <p:cNvPr id="8" name="TextBox 7">
            <a:extLst>
              <a:ext uri="{FF2B5EF4-FFF2-40B4-BE49-F238E27FC236}">
                <a16:creationId xmlns:a16="http://schemas.microsoft.com/office/drawing/2014/main" id="{CC1A49D9-48F9-40C4-9A5E-DCE73FD58AD8}"/>
              </a:ext>
            </a:extLst>
          </p:cNvPr>
          <p:cNvSpPr txBox="1"/>
          <p:nvPr/>
        </p:nvSpPr>
        <p:spPr>
          <a:xfrm>
            <a:off x="171645" y="2624957"/>
            <a:ext cx="4956945" cy="4031873"/>
          </a:xfrm>
          <a:prstGeom prst="rect">
            <a:avLst/>
          </a:prstGeom>
          <a:solidFill>
            <a:schemeClr val="bg1"/>
          </a:solidFill>
        </p:spPr>
        <p:txBody>
          <a:bodyPr wrap="square" rtlCol="0">
            <a:spAutoFit/>
          </a:bodyPr>
          <a:lstStyle/>
          <a:p>
            <a:r>
              <a:rPr lang="en-GB" u="sng" dirty="0"/>
              <a:t>Assessment</a:t>
            </a:r>
          </a:p>
          <a:p>
            <a:endParaRPr lang="en-GB" sz="800" dirty="0"/>
          </a:p>
          <a:p>
            <a:r>
              <a:rPr lang="en-GB" sz="1200" dirty="0"/>
              <a:t>Assessment is specifically designed to fit the purpose and objective of the qualification. It includes a range of assessment types and styles suited to vocational qualifications in the sector. There are three main forms of assessment that you need to be aware of: external, internal and synoptic.</a:t>
            </a:r>
          </a:p>
          <a:p>
            <a:endParaRPr lang="en-GB" sz="800" dirty="0"/>
          </a:p>
          <a:p>
            <a:r>
              <a:rPr lang="en-GB" u="sng" dirty="0"/>
              <a:t>Externally-assessed units</a:t>
            </a:r>
          </a:p>
          <a:p>
            <a:r>
              <a:rPr lang="en-GB" sz="1200" dirty="0"/>
              <a:t>Each external assessment for a BTEC National is linked to a specific unit. All of the units developed for external assessments are of 90 or 120 GLH to allow learners to demonstrate breadth and depth of achievement. Each assessment is taken under specified conditions, then marked by Pearson and a grade awarded. Learners must achieve all external units at pass grade or above. Learners are permitted t resit any external assessment only once during their programme.</a:t>
            </a:r>
          </a:p>
          <a:p>
            <a:r>
              <a:rPr lang="en-GB" sz="1200" dirty="0"/>
              <a:t>The styles of external assessment used for qualifications in the Engineering suite are:</a:t>
            </a:r>
          </a:p>
          <a:p>
            <a:pPr marL="285750" indent="-285750">
              <a:buFont typeface="Arial" panose="020B0604020202020204" pitchFamily="34" charset="0"/>
              <a:buChar char="•"/>
            </a:pPr>
            <a:r>
              <a:rPr lang="en-GB" sz="1200" dirty="0"/>
              <a:t>Examinations – all learners take the same assessment at the same time, normally with a written outcome.</a:t>
            </a:r>
          </a:p>
          <a:p>
            <a:pPr marL="285750" indent="-285750">
              <a:buFont typeface="Arial" panose="020B0604020202020204" pitchFamily="34" charset="0"/>
              <a:buChar char="•"/>
            </a:pPr>
            <a:r>
              <a:rPr lang="en-GB" sz="1200" dirty="0"/>
              <a:t>Set tasks – learners take the assessment during a defined window and demonstrate understanding through completion of a vocational task.</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8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692"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9214" fill="hold"/>
                                        <p:tgtEl>
                                          <p:spTgt spid="10"/>
                                        </p:tgtEl>
                                      </p:cBhvr>
                                    </p:cmd>
                                  </p:childTnLst>
                                </p:cTn>
                              </p:par>
                            </p:childTnLst>
                          </p:cTn>
                        </p:par>
                      </p:childTnLst>
                    </p:cTn>
                  </p:par>
                </p:childTnLst>
              </p:cTn>
              <p:nextCondLst>
                <p:cond evt="onClick" delay="0">
                  <p:tgtEl>
                    <p:spTgt spid="10"/>
                  </p:tgtEl>
                </p:cond>
              </p:nextCondLst>
            </p:seq>
            <p:audio>
              <p:cMediaNode vol="80000">
                <p:cTn id="19"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4" name="Picture 3"/>
          <p:cNvPicPr>
            <a:picLocks noChangeAspect="1"/>
          </p:cNvPicPr>
          <p:nvPr/>
        </p:nvPicPr>
        <p:blipFill>
          <a:blip r:embed="rId7"/>
          <a:stretch>
            <a:fillRect/>
          </a:stretch>
        </p:blipFill>
        <p:spPr>
          <a:xfrm>
            <a:off x="1" y="857250"/>
            <a:ext cx="9039083" cy="5143451"/>
          </a:xfrm>
          <a:prstGeom prst="rect">
            <a:avLst/>
          </a:prstGeom>
        </p:spPr>
      </p:pic>
      <p:sp>
        <p:nvSpPr>
          <p:cNvPr id="90" name="Google Shape;90;p15"/>
          <p:cNvSpPr txBox="1">
            <a:spLocks noGrp="1"/>
          </p:cNvSpPr>
          <p:nvPr>
            <p:ph type="title"/>
          </p:nvPr>
        </p:nvSpPr>
        <p:spPr>
          <a:xfrm>
            <a:off x="4571782" y="1027105"/>
            <a:ext cx="3493200" cy="503100"/>
          </a:xfrm>
          <a:prstGeom prst="rect">
            <a:avLst/>
          </a:prstGeom>
        </p:spPr>
        <p:txBody>
          <a:bodyPr spcFirstLastPara="1" vert="horz" wrap="square" lIns="91425" tIns="91425" rIns="91425" bIns="91425" rtlCol="0" anchor="t" anchorCtr="0">
            <a:noAutofit/>
          </a:bodyPr>
          <a:lstStyle/>
          <a:p>
            <a:r>
              <a:rPr lang="en" dirty="0"/>
              <a:t>COURSE OUTLINE</a:t>
            </a:r>
            <a:endParaRPr dirty="0"/>
          </a:p>
        </p:txBody>
      </p:sp>
      <p:sp>
        <p:nvSpPr>
          <p:cNvPr id="91" name="Google Shape;91;p15"/>
          <p:cNvSpPr txBox="1">
            <a:spLocks noGrp="1"/>
          </p:cNvSpPr>
          <p:nvPr>
            <p:ph type="body" idx="1"/>
          </p:nvPr>
        </p:nvSpPr>
        <p:spPr>
          <a:xfrm>
            <a:off x="5128482" y="2366725"/>
            <a:ext cx="3493200" cy="3125100"/>
          </a:xfrm>
          <a:prstGeom prst="rect">
            <a:avLst/>
          </a:prstGeom>
        </p:spPr>
        <p:txBody>
          <a:bodyPr spcFirstLastPara="1" vert="horz" wrap="square" lIns="91425" tIns="91425" rIns="91425" bIns="91425" rtlCol="0" anchor="t" anchorCtr="0">
            <a:noAutofit/>
          </a:bodyPr>
          <a:lstStyle/>
          <a:p>
            <a:pPr marL="0" indent="0">
              <a:buNone/>
            </a:pPr>
            <a:endParaRPr sz="2000" dirty="0"/>
          </a:p>
        </p:txBody>
      </p:sp>
      <p:sp>
        <p:nvSpPr>
          <p:cNvPr id="92" name="Google Shape;92;p15"/>
          <p:cNvSpPr txBox="1">
            <a:spLocks noGrp="1"/>
          </p:cNvSpPr>
          <p:nvPr>
            <p:ph type="sldNum" idx="12"/>
          </p:nvPr>
        </p:nvSpPr>
        <p:spPr>
          <a:xfrm>
            <a:off x="8529670" y="5607101"/>
            <a:ext cx="548700" cy="393600"/>
          </a:xfrm>
          <a:prstGeom prst="rect">
            <a:avLst/>
          </a:prstGeom>
        </p:spPr>
        <p:txBody>
          <a:bodyPr spcFirstLastPara="1" vert="horz" wrap="square" lIns="91425" tIns="91425" rIns="91425" bIns="91425" rtlCol="0" anchor="t" anchorCtr="0">
            <a:noAutofit/>
          </a:bodyPr>
          <a:lstStyle/>
          <a:p>
            <a:fld id="{00000000-1234-1234-1234-123412341234}" type="slidenum">
              <a:rPr lang="en"/>
              <a:pPr/>
              <a:t>4</a:t>
            </a:fld>
            <a:endParaRPr dirty="0"/>
          </a:p>
        </p:txBody>
      </p:sp>
      <p:sp>
        <p:nvSpPr>
          <p:cNvPr id="9" name="Content Placeholder 2"/>
          <p:cNvSpPr txBox="1">
            <a:spLocks/>
          </p:cNvSpPr>
          <p:nvPr/>
        </p:nvSpPr>
        <p:spPr>
          <a:xfrm>
            <a:off x="4660390" y="2096762"/>
            <a:ext cx="4404729" cy="3801406"/>
          </a:xfrm>
          <a:prstGeom prst="rect">
            <a:avLst/>
          </a:prstGeom>
          <a:solidFill>
            <a:schemeClr val="bg1"/>
          </a:solidFill>
        </p:spPr>
        <p:txBody>
          <a:bodyPr vert="horz">
            <a:no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sz="1200" u="sng" cap="none" dirty="0">
                <a:solidFill>
                  <a:schemeClr val="tx1"/>
                </a:solidFill>
                <a:cs typeface="Calibri" panose="020F0502020204030204" pitchFamily="34" charset="0"/>
              </a:rPr>
              <a:t>UNIT 2: DELIVERY OF ENGINEERING PROCESSES SAFELY AS A TEAM</a:t>
            </a:r>
          </a:p>
          <a:p>
            <a:endParaRPr lang="en-US" sz="1200" u="sng" cap="none" dirty="0">
              <a:solidFill>
                <a:schemeClr val="tx1"/>
              </a:solidFill>
              <a:cs typeface="Calibri" panose="020F0502020204030204" pitchFamily="34" charset="0"/>
            </a:endParaRPr>
          </a:p>
          <a:p>
            <a:r>
              <a:rPr lang="en-US" sz="1200" b="0" cap="none" dirty="0">
                <a:solidFill>
                  <a:schemeClr val="tx1"/>
                </a:solidFill>
                <a:cs typeface="Calibri" panose="020F0502020204030204" pitchFamily="34" charset="0"/>
              </a:rPr>
              <a:t>Learners explore how processes are undertaken by teams to create engineered products or to deliver engineering services safely. Then examine how they might build and create products within their own teams and the processes used.</a:t>
            </a:r>
          </a:p>
          <a:p>
            <a:endParaRPr lang="en-US" sz="1200" u="sng" cap="none" dirty="0">
              <a:solidFill>
                <a:schemeClr val="tx1"/>
              </a:solidFill>
              <a:cs typeface="Calibri" panose="020F0502020204030204" pitchFamily="34" charset="0"/>
            </a:endParaRPr>
          </a:p>
          <a:p>
            <a:r>
              <a:rPr lang="en-US" sz="1200" u="sng" cap="none" dirty="0">
                <a:solidFill>
                  <a:schemeClr val="tx1"/>
                </a:solidFill>
                <a:cs typeface="Calibri" panose="020F0502020204030204" pitchFamily="34" charset="0"/>
              </a:rPr>
              <a:t>UNIT 9 WORK EXPERIENCE IN THE ENGINEERING SECTOR </a:t>
            </a:r>
          </a:p>
          <a:p>
            <a:endParaRPr lang="en-US" sz="1200" u="sng" cap="none" dirty="0">
              <a:solidFill>
                <a:schemeClr val="tx1"/>
              </a:solidFill>
              <a:cs typeface="Calibri" panose="020F0502020204030204" pitchFamily="34" charset="0"/>
            </a:endParaRPr>
          </a:p>
          <a:p>
            <a:r>
              <a:rPr lang="en-US" sz="1200" b="0" cap="none" dirty="0">
                <a:solidFill>
                  <a:schemeClr val="tx1"/>
                </a:solidFill>
                <a:cs typeface="Calibri" panose="020F0502020204030204" pitchFamily="34" charset="0"/>
              </a:rPr>
              <a:t>Learners set up, arrange, and explore avenues of employment they might be interested in pursuing a career in. Enabling networking and building contacts within the industry for the future whilst also building important communication skills. </a:t>
            </a:r>
            <a:endParaRPr lang="en-GB" sz="1200" b="0" cap="none" dirty="0">
              <a:solidFill>
                <a:schemeClr val="tx1"/>
              </a:solidFill>
              <a:cs typeface="Calibri" panose="020F0502020204030204" pitchFamily="34" charset="0"/>
            </a:endParaRPr>
          </a:p>
        </p:txBody>
      </p:sp>
      <p:sp>
        <p:nvSpPr>
          <p:cNvPr id="10" name="Title 1"/>
          <p:cNvSpPr txBox="1">
            <a:spLocks/>
          </p:cNvSpPr>
          <p:nvPr/>
        </p:nvSpPr>
        <p:spPr>
          <a:xfrm>
            <a:off x="4660390" y="1520747"/>
            <a:ext cx="4404729" cy="469232"/>
          </a:xfrm>
          <a:prstGeom prst="rect">
            <a:avLst/>
          </a:prstGeom>
          <a:solidFill>
            <a:schemeClr val="bg1"/>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rgbClr val="FFFFFF"/>
              </a:buClr>
              <a:buSzPts val="2000"/>
              <a:buFont typeface="Muli"/>
              <a:buChar char="➜"/>
              <a:defRPr sz="2400" b="0" i="0" u="none" strike="noStrike" cap="none">
                <a:solidFill>
                  <a:srgbClr val="FFFFFF"/>
                </a:solidFill>
                <a:latin typeface="Muli"/>
                <a:ea typeface="Muli"/>
                <a:cs typeface="Muli"/>
                <a:sym typeface="Muli"/>
              </a:defRPr>
            </a:lvl1pPr>
            <a:lvl2pPr marL="914400" marR="0" lvl="1" indent="-342900" algn="l" rtl="0">
              <a:lnSpc>
                <a:spcPct val="100000"/>
              </a:lnSpc>
              <a:spcBef>
                <a:spcPts val="0"/>
              </a:spcBef>
              <a:spcAft>
                <a:spcPts val="0"/>
              </a:spcAft>
              <a:buClr>
                <a:srgbClr val="FFFFFF"/>
              </a:buClr>
              <a:buSzPts val="1800"/>
              <a:buFont typeface="Muli"/>
              <a:buChar char="○"/>
              <a:defRPr sz="2400" b="0" i="0" u="none" strike="noStrike" cap="none">
                <a:solidFill>
                  <a:srgbClr val="FFFFFF"/>
                </a:solidFill>
                <a:latin typeface="Muli"/>
                <a:ea typeface="Muli"/>
                <a:cs typeface="Muli"/>
                <a:sym typeface="Muli"/>
              </a:defRPr>
            </a:lvl2pPr>
            <a:lvl3pPr marL="1371600" marR="0" lvl="2"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3pPr>
            <a:lvl4pPr marL="1828800" marR="0" lvl="3"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4pPr>
            <a:lvl5pPr marL="2286000" marR="0" lvl="4"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5pPr>
            <a:lvl6pPr marL="2743200" marR="0" lvl="5"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6pPr>
            <a:lvl7pPr marL="3200400" marR="0" lvl="6"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7pPr>
            <a:lvl8pPr marL="3657600" marR="0" lvl="7"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8pPr>
            <a:lvl9pPr marL="4114800" marR="0" lvl="8" indent="-381000" algn="l" rtl="0">
              <a:lnSpc>
                <a:spcPct val="100000"/>
              </a:lnSpc>
              <a:spcBef>
                <a:spcPts val="0"/>
              </a:spcBef>
              <a:spcAft>
                <a:spcPts val="0"/>
              </a:spcAft>
              <a:buClr>
                <a:srgbClr val="FFFFFF"/>
              </a:buClr>
              <a:buSzPts val="2400"/>
              <a:buFont typeface="Muli"/>
              <a:buChar char="■"/>
              <a:defRPr sz="2400" b="0" i="0" u="none" strike="noStrike" cap="none">
                <a:solidFill>
                  <a:srgbClr val="FFFFFF"/>
                </a:solidFill>
                <a:latin typeface="Muli"/>
                <a:ea typeface="Muli"/>
                <a:cs typeface="Muli"/>
                <a:sym typeface="Muli"/>
              </a:defRPr>
            </a:lvl9pPr>
          </a:lstStyle>
          <a:p>
            <a:r>
              <a:rPr lang="en-GB" sz="1800" dirty="0">
                <a:solidFill>
                  <a:schemeClr val="tx1"/>
                </a:solidFill>
                <a:latin typeface="Arial" pitchFamily="34" charset="0"/>
                <a:cs typeface="Arial" pitchFamily="34" charset="0"/>
              </a:rPr>
              <a:t>Internally Assessed Coursework</a:t>
            </a:r>
          </a:p>
        </p:txBody>
      </p:sp>
      <p:pic>
        <p:nvPicPr>
          <p:cNvPr id="2" name="Picture 1"/>
          <p:cNvPicPr>
            <a:picLocks noChangeAspect="1"/>
          </p:cNvPicPr>
          <p:nvPr/>
        </p:nvPicPr>
        <p:blipFill rotWithShape="1">
          <a:blip r:embed="rId8"/>
          <a:srcRect t="10880" r="2303"/>
          <a:stretch/>
        </p:blipFill>
        <p:spPr>
          <a:xfrm>
            <a:off x="1013796" y="3693812"/>
            <a:ext cx="3463663" cy="2204357"/>
          </a:xfrm>
          <a:prstGeom prst="rect">
            <a:avLst/>
          </a:prstGeom>
        </p:spPr>
      </p:pic>
      <p:pic>
        <p:nvPicPr>
          <p:cNvPr id="3" name="Picture 2"/>
          <p:cNvPicPr>
            <a:picLocks noChangeAspect="1"/>
          </p:cNvPicPr>
          <p:nvPr/>
        </p:nvPicPr>
        <p:blipFill>
          <a:blip r:embed="rId9"/>
          <a:stretch>
            <a:fillRect/>
          </a:stretch>
        </p:blipFill>
        <p:spPr>
          <a:xfrm>
            <a:off x="134297" y="1755364"/>
            <a:ext cx="3239669" cy="2053311"/>
          </a:xfrm>
          <a:prstGeom prst="rect">
            <a:avLst/>
          </a:prstGeom>
        </p:spPr>
      </p:pic>
      <p:pic>
        <p:nvPicPr>
          <p:cNvPr id="5" name="Unit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697841" y="2173830"/>
            <a:ext cx="609600" cy="609600"/>
          </a:xfrm>
          <a:prstGeom prst="rect">
            <a:avLst/>
          </a:prstGeom>
        </p:spPr>
      </p:pic>
      <p:pic>
        <p:nvPicPr>
          <p:cNvPr id="11" name="Unit 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4725591" y="4142020"/>
            <a:ext cx="609600" cy="609600"/>
          </a:xfrm>
          <a:prstGeom prst="rect">
            <a:avLst/>
          </a:prstGeom>
        </p:spPr>
      </p:pic>
      <p:pic>
        <p:nvPicPr>
          <p:cNvPr id="13" name="Picture 12">
            <a:extLst>
              <a:ext uri="{FF2B5EF4-FFF2-40B4-BE49-F238E27FC236}">
                <a16:creationId xmlns:a16="http://schemas.microsoft.com/office/drawing/2014/main" id="{19148630-0F88-4CE2-B860-AB99D0815BF4}"/>
              </a:ext>
            </a:extLst>
          </p:cNvPr>
          <p:cNvPicPr>
            <a:picLocks noChangeAspect="1"/>
          </p:cNvPicPr>
          <p:nvPr/>
        </p:nvPicPr>
        <p:blipFill>
          <a:blip r:embed="rId11"/>
          <a:stretch>
            <a:fillRect/>
          </a:stretch>
        </p:blipFill>
        <p:spPr>
          <a:xfrm>
            <a:off x="180475" y="972936"/>
            <a:ext cx="587915" cy="587915"/>
          </a:xfrm>
          <a:prstGeom prst="rect">
            <a:avLst/>
          </a:prstGeom>
          <a:ln w="38100">
            <a:solidFill>
              <a:schemeClr val="bg1">
                <a:lumMod val="50000"/>
              </a:schemeClr>
            </a:solidFill>
          </a:ln>
        </p:spPr>
      </p:pic>
    </p:spTree>
    <p:extLst>
      <p:ext uri="{BB962C8B-B14F-4D97-AF65-F5344CB8AC3E}">
        <p14:creationId xmlns:p14="http://schemas.microsoft.com/office/powerpoint/2010/main" val="692696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3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687"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body" idx="1"/>
          </p:nvPr>
        </p:nvSpPr>
        <p:spPr>
          <a:xfrm>
            <a:off x="1393909" y="1138331"/>
            <a:ext cx="2903725" cy="819900"/>
          </a:xfrm>
          <a:prstGeom prst="rect">
            <a:avLst/>
          </a:prstGeom>
        </p:spPr>
        <p:txBody>
          <a:bodyPr spcFirstLastPara="1" vert="horz" wrap="square" lIns="91425" tIns="91425" rIns="91425" bIns="91425" rtlCol="0" anchor="ctr" anchorCtr="0">
            <a:noAutofit/>
          </a:bodyPr>
          <a:lstStyle/>
          <a:p>
            <a:pPr marL="0" indent="0">
              <a:buNone/>
            </a:pPr>
            <a:r>
              <a:rPr lang="en" dirty="0">
                <a:solidFill>
                  <a:schemeClr val="tx1"/>
                </a:solidFill>
              </a:rPr>
              <a:t>“I loved getting to use some of the bigger equipment and get to be more independent as we didn’t get to do that in lessons before.”</a:t>
            </a:r>
            <a:endParaRPr dirty="0">
              <a:solidFill>
                <a:schemeClr val="tx1"/>
              </a:solidFill>
            </a:endParaRPr>
          </a:p>
        </p:txBody>
      </p:sp>
      <p:sp>
        <p:nvSpPr>
          <p:cNvPr id="99" name="Google Shape;99;p16"/>
          <p:cNvSpPr txBox="1">
            <a:spLocks noGrp="1"/>
          </p:cNvSpPr>
          <p:nvPr>
            <p:ph type="sldNum" idx="12"/>
          </p:nvPr>
        </p:nvSpPr>
        <p:spPr>
          <a:xfrm>
            <a:off x="4297634" y="5607101"/>
            <a:ext cx="548700" cy="393600"/>
          </a:xfrm>
          <a:prstGeom prst="rect">
            <a:avLst/>
          </a:prstGeom>
        </p:spPr>
        <p:txBody>
          <a:bodyPr spcFirstLastPara="1" vert="horz" wrap="square" lIns="91425" tIns="91425" rIns="91425" bIns="91425" rtlCol="0" anchor="t" anchorCtr="0">
            <a:noAutofit/>
          </a:bodyPr>
          <a:lstStyle/>
          <a:p>
            <a:fld id="{00000000-1234-1234-1234-123412341234}" type="slidenum">
              <a:rPr lang="en"/>
              <a:pPr/>
              <a:t>5</a:t>
            </a:fld>
            <a:endParaRPr dirty="0"/>
          </a:p>
        </p:txBody>
      </p:sp>
      <p:sp>
        <p:nvSpPr>
          <p:cNvPr id="6" name="Google Shape;98;p16"/>
          <p:cNvSpPr txBox="1">
            <a:spLocks/>
          </p:cNvSpPr>
          <p:nvPr/>
        </p:nvSpPr>
        <p:spPr>
          <a:xfrm>
            <a:off x="4846334" y="4847629"/>
            <a:ext cx="2879683" cy="81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1pPr>
            <a:lvl2pPr marL="914400" marR="0" lvl="1"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2pPr>
            <a:lvl3pPr marL="1371600" marR="0" lvl="2"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3pPr>
            <a:lvl4pPr marL="1828800" marR="0" lvl="3"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4pPr>
            <a:lvl5pPr marL="2286000" marR="0" lvl="4"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5pPr>
            <a:lvl6pPr marL="2743200" marR="0" lvl="5"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6pPr>
            <a:lvl7pPr marL="3200400" marR="0" lvl="6"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7pPr>
            <a:lvl8pPr marL="3657600" marR="0" lvl="7"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8pPr>
            <a:lvl9pPr marL="4114800" marR="0" lvl="8" indent="-330200" algn="ctr" rtl="0">
              <a:lnSpc>
                <a:spcPct val="100000"/>
              </a:lnSpc>
              <a:spcBef>
                <a:spcPts val="0"/>
              </a:spcBef>
              <a:spcAft>
                <a:spcPts val="0"/>
              </a:spcAft>
              <a:buClr>
                <a:srgbClr val="FFFFFF"/>
              </a:buClr>
              <a:buSzPts val="1600"/>
              <a:buFont typeface="Georgia"/>
              <a:buChar char="■"/>
              <a:defRPr sz="1600" b="0" i="1" u="none" strike="noStrike" cap="none">
                <a:solidFill>
                  <a:srgbClr val="FFFFFF"/>
                </a:solidFill>
                <a:latin typeface="Georgia"/>
                <a:ea typeface="Georgia"/>
                <a:cs typeface="Georgia"/>
                <a:sym typeface="Georgia"/>
              </a:defRPr>
            </a:lvl9pPr>
          </a:lstStyle>
          <a:p>
            <a:pPr marL="0" indent="0">
              <a:buNone/>
            </a:pPr>
            <a:r>
              <a:rPr lang="en-GB" dirty="0">
                <a:solidFill>
                  <a:schemeClr val="tx1"/>
                </a:solidFill>
              </a:rPr>
              <a:t>“I didn’t think I would enjoy the work experience part but since I chose and organised it I got a chance to see what it would be like to do the type of job I’m interested in.”</a:t>
            </a:r>
          </a:p>
        </p:txBody>
      </p:sp>
      <p:pic>
        <p:nvPicPr>
          <p:cNvPr id="7" name="Picture 6">
            <a:extLst>
              <a:ext uri="{FF2B5EF4-FFF2-40B4-BE49-F238E27FC236}">
                <a16:creationId xmlns:a16="http://schemas.microsoft.com/office/drawing/2014/main" id="{48A4722C-5B1B-4357-B27B-DE02A2BFC3F2}"/>
              </a:ext>
            </a:extLst>
          </p:cNvPr>
          <p:cNvPicPr>
            <a:picLocks noChangeAspect="1"/>
          </p:cNvPicPr>
          <p:nvPr/>
        </p:nvPicPr>
        <p:blipFill>
          <a:blip r:embed="rId3"/>
          <a:stretch>
            <a:fillRect/>
          </a:stretch>
        </p:blipFill>
        <p:spPr>
          <a:xfrm>
            <a:off x="180475" y="906676"/>
            <a:ext cx="587915" cy="587915"/>
          </a:xfrm>
          <a:prstGeom prst="rect">
            <a:avLst/>
          </a:prstGeom>
          <a:ln w="38100">
            <a:solidFill>
              <a:schemeClr val="bg1">
                <a:lumMod val="50000"/>
              </a:schemeClr>
            </a:solidFill>
          </a:ln>
        </p:spPr>
      </p:pic>
      <p:sp>
        <p:nvSpPr>
          <p:cNvPr id="8" name="Google Shape;66;p12">
            <a:extLst>
              <a:ext uri="{FF2B5EF4-FFF2-40B4-BE49-F238E27FC236}">
                <a16:creationId xmlns:a16="http://schemas.microsoft.com/office/drawing/2014/main" id="{DF12BBD5-05A9-4835-B62D-6C472C3448C5}"/>
              </a:ext>
            </a:extLst>
          </p:cNvPr>
          <p:cNvSpPr txBox="1">
            <a:spLocks/>
          </p:cNvSpPr>
          <p:nvPr/>
        </p:nvSpPr>
        <p:spPr>
          <a:xfrm>
            <a:off x="242621" y="3056851"/>
            <a:ext cx="8658726"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000" dirty="0">
                <a:solidFill>
                  <a:schemeClr val="bg1"/>
                </a:solidFill>
              </a:rPr>
              <a:t>What our students say about the course.</a:t>
            </a:r>
          </a:p>
          <a:p>
            <a:pPr algn="ctr">
              <a:spcBef>
                <a:spcPts val="0"/>
              </a:spcBef>
            </a:pPr>
            <a:endParaRPr lang="en-GB" sz="3200" dirty="0">
              <a:solidFill>
                <a:srgbClr val="99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body" idx="1"/>
          </p:nvPr>
        </p:nvSpPr>
        <p:spPr>
          <a:xfrm>
            <a:off x="2902950" y="1444831"/>
            <a:ext cx="5718600" cy="3291600"/>
          </a:xfrm>
          <a:prstGeom prst="rect">
            <a:avLst/>
          </a:prstGeom>
        </p:spPr>
        <p:txBody>
          <a:bodyPr spcFirstLastPara="1" vert="horz" wrap="square" lIns="91425" tIns="91425" rIns="91425" bIns="91425" rtlCol="0" anchor="t" anchorCtr="0">
            <a:noAutofit/>
          </a:bodyPr>
          <a:lstStyle/>
          <a:p>
            <a:r>
              <a:rPr lang="en" dirty="0"/>
              <a:t>2020 100% Pass rate. </a:t>
            </a:r>
          </a:p>
          <a:p>
            <a:endParaRPr dirty="0"/>
          </a:p>
          <a:p>
            <a:r>
              <a:rPr lang="en" dirty="0"/>
              <a:t>Large facilities with access to many pieces of engineering equipment, including Lathe, Vertical Mill, Laser Cutter, Forge, Spot/Mig Welder along with many others. </a:t>
            </a:r>
          </a:p>
          <a:p>
            <a:endParaRPr dirty="0"/>
          </a:p>
          <a:p>
            <a:pPr lvl="0"/>
            <a:r>
              <a:rPr lang="en" dirty="0"/>
              <a:t>Great opprtunities for employment or further study once complete.</a:t>
            </a:r>
          </a:p>
        </p:txBody>
      </p:sp>
      <p:sp>
        <p:nvSpPr>
          <p:cNvPr id="107" name="Google Shape;107;p17"/>
          <p:cNvSpPr txBox="1">
            <a:spLocks noGrp="1"/>
          </p:cNvSpPr>
          <p:nvPr>
            <p:ph type="sldNum" idx="12"/>
          </p:nvPr>
        </p:nvSpPr>
        <p:spPr>
          <a:xfrm>
            <a:off x="8529670" y="5607101"/>
            <a:ext cx="548700" cy="393600"/>
          </a:xfrm>
          <a:prstGeom prst="rect">
            <a:avLst/>
          </a:prstGeom>
        </p:spPr>
        <p:txBody>
          <a:bodyPr spcFirstLastPara="1" vert="horz" wrap="square" lIns="91425" tIns="91425" rIns="91425" bIns="91425" rtlCol="0" anchor="t" anchorCtr="0">
            <a:noAutofit/>
          </a:bodyPr>
          <a:lstStyle/>
          <a:p>
            <a:fld id="{00000000-1234-1234-1234-123412341234}" type="slidenum">
              <a:rPr lang="en"/>
              <a:pPr/>
              <a:t>6</a:t>
            </a:fld>
            <a:endParaRPr dirty="0"/>
          </a:p>
        </p:txBody>
      </p:sp>
      <p:sp>
        <p:nvSpPr>
          <p:cNvPr id="3" name="Title 2"/>
          <p:cNvSpPr>
            <a:spLocks noGrp="1"/>
          </p:cNvSpPr>
          <p:nvPr>
            <p:ph type="title"/>
          </p:nvPr>
        </p:nvSpPr>
        <p:spPr>
          <a:xfrm>
            <a:off x="2716693" y="403167"/>
            <a:ext cx="6076958" cy="670800"/>
          </a:xfrm>
        </p:spPr>
        <p:txBody>
          <a:bodyPr/>
          <a:lstStyle/>
          <a:p>
            <a:r>
              <a:rPr lang="en-GB" sz="2800" dirty="0"/>
              <a:t>Why study Engineering at St Joseph’s?</a:t>
            </a:r>
          </a:p>
        </p:txBody>
      </p:sp>
      <p:pic>
        <p:nvPicPr>
          <p:cNvPr id="6" name="Picture 5">
            <a:extLst>
              <a:ext uri="{FF2B5EF4-FFF2-40B4-BE49-F238E27FC236}">
                <a16:creationId xmlns:a16="http://schemas.microsoft.com/office/drawing/2014/main" id="{DCFEB895-6EA7-4387-B680-87C23C4A0BC4}"/>
              </a:ext>
            </a:extLst>
          </p:cNvPr>
          <p:cNvPicPr>
            <a:picLocks noChangeAspect="1"/>
          </p:cNvPicPr>
          <p:nvPr/>
        </p:nvPicPr>
        <p:blipFill>
          <a:blip r:embed="rId3"/>
          <a:stretch>
            <a:fillRect/>
          </a:stretch>
        </p:blipFill>
        <p:spPr>
          <a:xfrm>
            <a:off x="180475" y="972936"/>
            <a:ext cx="587915" cy="587915"/>
          </a:xfrm>
          <a:prstGeom prst="rect">
            <a:avLst/>
          </a:prstGeom>
          <a:ln w="38100">
            <a:solidFill>
              <a:schemeClr val="bg1">
                <a:lumMod val="50000"/>
              </a:schemeClr>
            </a:solidFill>
          </a:ln>
        </p:spPr>
      </p:pic>
      <p:pic>
        <p:nvPicPr>
          <p:cNvPr id="7" name="Picture 6">
            <a:extLst>
              <a:ext uri="{FF2B5EF4-FFF2-40B4-BE49-F238E27FC236}">
                <a16:creationId xmlns:a16="http://schemas.microsoft.com/office/drawing/2014/main" id="{DC7F2962-17A6-4CE1-92F7-2A2316B623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575891" y="5434432"/>
            <a:ext cx="1510050" cy="1132538"/>
          </a:xfrm>
          <a:prstGeom prst="rect">
            <a:avLst/>
          </a:prstGeom>
        </p:spPr>
      </p:pic>
      <p:pic>
        <p:nvPicPr>
          <p:cNvPr id="8" name="Picture 7">
            <a:extLst>
              <a:ext uri="{FF2B5EF4-FFF2-40B4-BE49-F238E27FC236}">
                <a16:creationId xmlns:a16="http://schemas.microsoft.com/office/drawing/2014/main" id="{68AD94DE-9334-420B-A7B7-077C267E73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42835" y="5434433"/>
            <a:ext cx="1510050" cy="1132538"/>
          </a:xfrm>
          <a:prstGeom prst="rect">
            <a:avLst/>
          </a:prstGeom>
        </p:spPr>
      </p:pic>
      <p:pic>
        <p:nvPicPr>
          <p:cNvPr id="9" name="Picture 8">
            <a:extLst>
              <a:ext uri="{FF2B5EF4-FFF2-40B4-BE49-F238E27FC236}">
                <a16:creationId xmlns:a16="http://schemas.microsoft.com/office/drawing/2014/main" id="{53A02C5B-4A18-4337-9455-B3E038CF5E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745018" y="5434431"/>
            <a:ext cx="1510051" cy="1132538"/>
          </a:xfrm>
          <a:prstGeom prst="rect">
            <a:avLst/>
          </a:prstGeom>
        </p:spPr>
      </p:pic>
      <p:pic>
        <p:nvPicPr>
          <p:cNvPr id="10" name="Picture 9">
            <a:extLst>
              <a:ext uri="{FF2B5EF4-FFF2-40B4-BE49-F238E27FC236}">
                <a16:creationId xmlns:a16="http://schemas.microsoft.com/office/drawing/2014/main" id="{C10457D1-A067-4835-B931-D586DDC2A5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200214" y="5434430"/>
            <a:ext cx="1510052" cy="113253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TotalTime>
  <Words>635</Words>
  <Application>Microsoft Office PowerPoint</Application>
  <PresentationFormat>On-screen Show (4:3)</PresentationFormat>
  <Paragraphs>75</Paragraphs>
  <Slides>6</Slides>
  <Notes>5</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Adobe Fan Heiti Std B</vt:lpstr>
      <vt:lpstr>Agency FB</vt:lpstr>
      <vt:lpstr>Arial</vt:lpstr>
      <vt:lpstr>Calibri</vt:lpstr>
      <vt:lpstr>Calibri Light</vt:lpstr>
      <vt:lpstr>Georgia</vt:lpstr>
      <vt:lpstr>Muli</vt:lpstr>
      <vt:lpstr>Wingdings 2</vt:lpstr>
      <vt:lpstr>Office Theme</vt:lpstr>
      <vt:lpstr>Engineering</vt:lpstr>
      <vt:lpstr>PowerPoint Presentation</vt:lpstr>
      <vt:lpstr>COURSE OUTLINE</vt:lpstr>
      <vt:lpstr>COURSE OUTLINE</vt:lpstr>
      <vt:lpstr>PowerPoint Presentation</vt:lpstr>
      <vt:lpstr>Why study Engineering at St Joseph’s?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Larkworthy</dc:creator>
  <cp:lastModifiedBy>Alex Dollin</cp:lastModifiedBy>
  <cp:revision>159</cp:revision>
  <cp:lastPrinted>2023-02-09T13:53:27Z</cp:lastPrinted>
  <dcterms:created xsi:type="dcterms:W3CDTF">2017-11-09T13:39:10Z</dcterms:created>
  <dcterms:modified xsi:type="dcterms:W3CDTF">2023-10-17T11:48:00Z</dcterms:modified>
</cp:coreProperties>
</file>