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3" r:id="rId9"/>
    <p:sldId id="265" r:id="rId10"/>
    <p:sldId id="266" r:id="rId11"/>
  </p:sldIdLst>
  <p:sldSz cx="7559675" cy="10691813"/>
  <p:notesSz cx="6858000" cy="9144000"/>
  <p:embeddedFontLs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Nunito" pitchFamily="2" charset="0"/>
      <p:regular r:id="rId17"/>
      <p:bold r:id="rId18"/>
      <p:italic r:id="rId19"/>
      <p:boldItalic r:id="rId20"/>
    </p:embeddedFont>
    <p:embeddedFont>
      <p:font typeface="Oswald" panose="00000500000000000000" pitchFamily="2" charset="0"/>
      <p:regular r:id="rId21"/>
      <p:bold r:id="rId22"/>
    </p:embeddedFont>
    <p:embeddedFont>
      <p:font typeface="Playfair Display" panose="000005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doaefw6KKFkuLubEszfsjEbfA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635" y="53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972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MEntion cross curricular and retrieval lessons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Discuss key areas of the Y7 SOL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Link sequences to graphs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3543750" y="0"/>
            <a:ext cx="59700" cy="1069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2"/>
          <p:cNvSpPr/>
          <p:nvPr/>
        </p:nvSpPr>
        <p:spPr>
          <a:xfrm>
            <a:off x="3603464" y="0"/>
            <a:ext cx="3185700" cy="1069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284616" y="2918239"/>
            <a:ext cx="6990900" cy="446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284616" y="7380879"/>
            <a:ext cx="4059600" cy="120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>
            <a:spLocks noGrp="1"/>
          </p:cNvSpPr>
          <p:nvPr>
            <p:ph type="title" hasCustomPrompt="1"/>
          </p:nvPr>
        </p:nvSpPr>
        <p:spPr>
          <a:xfrm>
            <a:off x="257705" y="2078584"/>
            <a:ext cx="7044600" cy="4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21"/>
          <p:cNvSpPr txBox="1">
            <a:spLocks noGrp="1"/>
          </p:cNvSpPr>
          <p:nvPr>
            <p:ph type="body" idx="1"/>
          </p:nvPr>
        </p:nvSpPr>
        <p:spPr>
          <a:xfrm>
            <a:off x="257705" y="6711057"/>
            <a:ext cx="70446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1"/>
          </p:nvPr>
        </p:nvSpPr>
        <p:spPr>
          <a:xfrm>
            <a:off x="257705" y="2565321"/>
            <a:ext cx="7044600" cy="6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/>
          <p:nvPr/>
        </p:nvSpPr>
        <p:spPr>
          <a:xfrm>
            <a:off x="3780000" y="-156"/>
            <a:ext cx="3780000" cy="106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21;p14"/>
          <p:cNvCxnSpPr/>
          <p:nvPr/>
        </p:nvCxnSpPr>
        <p:spPr>
          <a:xfrm>
            <a:off x="4158393" y="9344976"/>
            <a:ext cx="387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219508" y="2248521"/>
            <a:ext cx="3344400" cy="3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subTitle" idx="1"/>
          </p:nvPr>
        </p:nvSpPr>
        <p:spPr>
          <a:xfrm>
            <a:off x="219508" y="6072834"/>
            <a:ext cx="3344400" cy="27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2"/>
          </p:nvPr>
        </p:nvSpPr>
        <p:spPr>
          <a:xfrm>
            <a:off x="4083839" y="1505424"/>
            <a:ext cx="3172200" cy="76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/>
          <p:nvPr/>
        </p:nvSpPr>
        <p:spPr>
          <a:xfrm rot="5400000">
            <a:off x="3735808" y="4256769"/>
            <a:ext cx="88500" cy="6990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284616" y="2918239"/>
            <a:ext cx="6990900" cy="446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1"/>
          </p:nvPr>
        </p:nvSpPr>
        <p:spPr>
          <a:xfrm>
            <a:off x="257705" y="2565269"/>
            <a:ext cx="3306900" cy="6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2"/>
          </p:nvPr>
        </p:nvSpPr>
        <p:spPr>
          <a:xfrm>
            <a:off x="3995291" y="2565269"/>
            <a:ext cx="3306900" cy="6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1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>
            <a:spLocks noGrp="1"/>
          </p:cNvSpPr>
          <p:nvPr>
            <p:ph type="title"/>
          </p:nvPr>
        </p:nvSpPr>
        <p:spPr>
          <a:xfrm>
            <a:off x="405325" y="1094145"/>
            <a:ext cx="4645500" cy="85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257705" y="2565321"/>
            <a:ext cx="7044600" cy="6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>
            <a:spLocks noGrp="1"/>
          </p:cNvSpPr>
          <p:nvPr>
            <p:ph type="ctrTitle"/>
          </p:nvPr>
        </p:nvSpPr>
        <p:spPr>
          <a:xfrm>
            <a:off x="284616" y="2918239"/>
            <a:ext cx="6990900" cy="446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en-GB"/>
              <a:t>Year 9 Scheme of Learning</a:t>
            </a:r>
            <a:endParaRPr/>
          </a:p>
        </p:txBody>
      </p:sp>
      <p:sp>
        <p:nvSpPr>
          <p:cNvPr id="59" name="Google Shape;59;p1"/>
          <p:cNvSpPr txBox="1">
            <a:spLocks noGrp="1"/>
          </p:cNvSpPr>
          <p:nvPr>
            <p:ph type="subTitle" idx="1"/>
          </p:nvPr>
        </p:nvSpPr>
        <p:spPr>
          <a:xfrm>
            <a:off x="284616" y="7380879"/>
            <a:ext cx="4059600" cy="120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dirty="0"/>
              <a:t>MODULE 3</a:t>
            </a:r>
            <a:endParaRPr dirty="0"/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625" y="233400"/>
            <a:ext cx="2435549" cy="223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4100" y="9275875"/>
            <a:ext cx="1603325" cy="12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"/>
          <p:cNvSpPr txBox="1">
            <a:spLocks noGrp="1"/>
          </p:cNvSpPr>
          <p:nvPr>
            <p:ph type="title"/>
          </p:nvPr>
        </p:nvSpPr>
        <p:spPr>
          <a:xfrm>
            <a:off x="284550" y="349650"/>
            <a:ext cx="6990900" cy="433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524"/>
              <a:buNone/>
            </a:pPr>
            <a:r>
              <a:rPr lang="en-GB" sz="4577"/>
              <a:t>On our school website there is a calculation policy showing the methods we use for common operations. </a:t>
            </a:r>
            <a:r>
              <a:rPr lang="en-GB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It can be found at: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Our School &gt; Policies</a:t>
            </a:r>
            <a:endParaRPr/>
          </a:p>
        </p:txBody>
      </p:sp>
      <p:pic>
        <p:nvPicPr>
          <p:cNvPr id="277" name="Google Shape;27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1475" y="4842250"/>
            <a:ext cx="4657050" cy="56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/>
          <p:nvPr/>
        </p:nvSpPr>
        <p:spPr>
          <a:xfrm rot="5400000">
            <a:off x="3170475" y="4224675"/>
            <a:ext cx="2625300" cy="4622100"/>
          </a:xfrm>
          <a:prstGeom prst="uturnArrow">
            <a:avLst>
              <a:gd name="adj1" fmla="val 39370"/>
              <a:gd name="adj2" fmla="val 11064"/>
              <a:gd name="adj3" fmla="val 25000"/>
              <a:gd name="adj4" fmla="val 50000"/>
              <a:gd name="adj5" fmla="val 75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 rot="-5400000">
            <a:off x="1814475" y="6180050"/>
            <a:ext cx="2625300" cy="4814400"/>
          </a:xfrm>
          <a:prstGeom prst="uturnArrow">
            <a:avLst>
              <a:gd name="adj1" fmla="val 39370"/>
              <a:gd name="adj2" fmla="val 11064"/>
              <a:gd name="adj3" fmla="val 25000"/>
              <a:gd name="adj4" fmla="val 50000"/>
              <a:gd name="adj5" fmla="val 66255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 rot="-5400000" flipH="1">
            <a:off x="2040000" y="1782325"/>
            <a:ext cx="2712900" cy="5361600"/>
          </a:xfrm>
          <a:prstGeom prst="uturnArrow">
            <a:avLst>
              <a:gd name="adj1" fmla="val 21212"/>
              <a:gd name="adj2" fmla="val 11065"/>
              <a:gd name="adj3" fmla="val 0"/>
              <a:gd name="adj4" fmla="val 49771"/>
              <a:gd name="adj5" fmla="val 23733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 rot="5400000">
            <a:off x="3473301" y="-109175"/>
            <a:ext cx="2619900" cy="4955400"/>
          </a:xfrm>
          <a:prstGeom prst="uturnArrow">
            <a:avLst>
              <a:gd name="adj1" fmla="val 22128"/>
              <a:gd name="adj2" fmla="val 10882"/>
              <a:gd name="adj3" fmla="val 25000"/>
              <a:gd name="adj4" fmla="val 50000"/>
              <a:gd name="adj5" fmla="val 75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2"/>
          <p:cNvCxnSpPr>
            <a:endCxn id="71" idx="1"/>
          </p:cNvCxnSpPr>
          <p:nvPr/>
        </p:nvCxnSpPr>
        <p:spPr>
          <a:xfrm rot="10800000">
            <a:off x="5468250" y="8794650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71" name="Google Shape;71;p2"/>
          <p:cNvSpPr txBox="1"/>
          <p:nvPr/>
        </p:nvSpPr>
        <p:spPr>
          <a:xfrm>
            <a:off x="5468250" y="8538000"/>
            <a:ext cx="1326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Place value and ordering, including decimals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2" name="Google Shape;72;p2"/>
          <p:cNvCxnSpPr>
            <a:endCxn id="73" idx="1"/>
          </p:cNvCxnSpPr>
          <p:nvPr/>
        </p:nvCxnSpPr>
        <p:spPr>
          <a:xfrm rot="10800000">
            <a:off x="4248450" y="8794650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73" name="Google Shape;73;p2"/>
          <p:cNvSpPr txBox="1"/>
          <p:nvPr/>
        </p:nvSpPr>
        <p:spPr>
          <a:xfrm>
            <a:off x="4248450" y="8538000"/>
            <a:ext cx="12237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Use and understand algebraic notation</a:t>
            </a:r>
            <a:endParaRPr sz="11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4" name="Google Shape;74;p2"/>
          <p:cNvCxnSpPr>
            <a:endCxn id="75" idx="1"/>
          </p:cNvCxnSpPr>
          <p:nvPr/>
        </p:nvCxnSpPr>
        <p:spPr>
          <a:xfrm rot="10800000">
            <a:off x="3024750" y="8794650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75" name="Google Shape;75;p2"/>
          <p:cNvSpPr txBox="1"/>
          <p:nvPr/>
        </p:nvSpPr>
        <p:spPr>
          <a:xfrm>
            <a:off x="3024750" y="8538000"/>
            <a:ext cx="12972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Fractions, decimals &amp; percentages</a:t>
            </a:r>
            <a:endParaRPr sz="11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6" name="Google Shape;76;p2"/>
          <p:cNvCxnSpPr>
            <a:endCxn id="77" idx="3"/>
          </p:cNvCxnSpPr>
          <p:nvPr/>
        </p:nvCxnSpPr>
        <p:spPr>
          <a:xfrm>
            <a:off x="5182658" y="9651775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77" name="Google Shape;77;p2"/>
          <p:cNvSpPr txBox="1"/>
          <p:nvPr/>
        </p:nvSpPr>
        <p:spPr>
          <a:xfrm>
            <a:off x="3958958" y="10076125"/>
            <a:ext cx="12237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Sequences</a:t>
            </a:r>
            <a:endParaRPr sz="11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8" name="Google Shape;78;p2"/>
          <p:cNvCxnSpPr>
            <a:endCxn id="79" idx="3"/>
          </p:cNvCxnSpPr>
          <p:nvPr/>
        </p:nvCxnSpPr>
        <p:spPr>
          <a:xfrm>
            <a:off x="3734750" y="9449075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79" name="Google Shape;79;p2"/>
          <p:cNvSpPr txBox="1"/>
          <p:nvPr/>
        </p:nvSpPr>
        <p:spPr>
          <a:xfrm>
            <a:off x="2437550" y="9905525"/>
            <a:ext cx="12972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Equality &amp; Equivalence - solving equations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0" name="Google Shape;80;p2"/>
          <p:cNvCxnSpPr>
            <a:endCxn id="81" idx="3"/>
          </p:cNvCxnSpPr>
          <p:nvPr/>
        </p:nvCxnSpPr>
        <p:spPr>
          <a:xfrm>
            <a:off x="2398750" y="9526150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81" name="Google Shape;81;p2"/>
          <p:cNvSpPr txBox="1"/>
          <p:nvPr/>
        </p:nvSpPr>
        <p:spPr>
          <a:xfrm>
            <a:off x="927550" y="9950500"/>
            <a:ext cx="14712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Problem solving with four main operations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2" name="Google Shape;82;p2"/>
          <p:cNvCxnSpPr>
            <a:endCxn id="83" idx="1"/>
          </p:cNvCxnSpPr>
          <p:nvPr/>
        </p:nvCxnSpPr>
        <p:spPr>
          <a:xfrm rot="10800000">
            <a:off x="1881150" y="8885100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83" name="Google Shape;83;p2"/>
          <p:cNvSpPr txBox="1"/>
          <p:nvPr/>
        </p:nvSpPr>
        <p:spPr>
          <a:xfrm>
            <a:off x="1881150" y="8718900"/>
            <a:ext cx="10635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Fraction &amp; % of amounts</a:t>
            </a:r>
            <a:endParaRPr sz="11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4" name="Google Shape;84;p2"/>
          <p:cNvCxnSpPr/>
          <p:nvPr/>
        </p:nvCxnSpPr>
        <p:spPr>
          <a:xfrm rot="8292711">
            <a:off x="723002" y="9493361"/>
            <a:ext cx="673941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85" name="Google Shape;85;p2"/>
          <p:cNvSpPr txBox="1"/>
          <p:nvPr/>
        </p:nvSpPr>
        <p:spPr>
          <a:xfrm rot="-7912780">
            <a:off x="-207897" y="9024101"/>
            <a:ext cx="1223695" cy="56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Operations with  equations &amp; directed numbers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6" name="Google Shape;86;p2"/>
          <p:cNvCxnSpPr/>
          <p:nvPr/>
        </p:nvCxnSpPr>
        <p:spPr>
          <a:xfrm rot="-10231410">
            <a:off x="658721" y="7680484"/>
            <a:ext cx="597656" cy="258534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87" name="Google Shape;87;p2"/>
          <p:cNvSpPr txBox="1"/>
          <p:nvPr/>
        </p:nvSpPr>
        <p:spPr>
          <a:xfrm rot="-3427108">
            <a:off x="349812" y="6950850"/>
            <a:ext cx="967022" cy="513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Ratio &amp; proportion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8" name="Google Shape;88;p2"/>
          <p:cNvCxnSpPr/>
          <p:nvPr/>
        </p:nvCxnSpPr>
        <p:spPr>
          <a:xfrm rot="10800000">
            <a:off x="385917" y="8652413"/>
            <a:ext cx="689100" cy="24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89" name="Google Shape;89;p2"/>
          <p:cNvSpPr txBox="1"/>
          <p:nvPr/>
        </p:nvSpPr>
        <p:spPr>
          <a:xfrm rot="-5400843">
            <a:off x="-311041" y="8024861"/>
            <a:ext cx="12234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Fraction arithmetic</a:t>
            </a:r>
            <a:endParaRPr sz="11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0" name="Google Shape;90;p2"/>
          <p:cNvCxnSpPr/>
          <p:nvPr/>
        </p:nvCxnSpPr>
        <p:spPr>
          <a:xfrm>
            <a:off x="2298175" y="7586088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91" name="Google Shape;91;p2"/>
          <p:cNvSpPr txBox="1"/>
          <p:nvPr/>
        </p:nvSpPr>
        <p:spPr>
          <a:xfrm>
            <a:off x="2305550" y="7978363"/>
            <a:ext cx="9669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Prime numbers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2" name="Google Shape;92;p2"/>
          <p:cNvCxnSpPr/>
          <p:nvPr/>
        </p:nvCxnSpPr>
        <p:spPr>
          <a:xfrm rot="10800000">
            <a:off x="1658068" y="6831534"/>
            <a:ext cx="0" cy="807616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93" name="Google Shape;93;p2"/>
          <p:cNvSpPr txBox="1"/>
          <p:nvPr/>
        </p:nvSpPr>
        <p:spPr>
          <a:xfrm rot="-22755">
            <a:off x="1600103" y="6475268"/>
            <a:ext cx="1223727" cy="513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Sets &amp; probability</a:t>
            </a:r>
            <a:endParaRPr sz="11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4" name="Google Shape;94;p2"/>
          <p:cNvCxnSpPr/>
          <p:nvPr/>
        </p:nvCxnSpPr>
        <p:spPr>
          <a:xfrm>
            <a:off x="3521875" y="7522050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95" name="Google Shape;95;p2"/>
          <p:cNvSpPr txBox="1"/>
          <p:nvPr/>
        </p:nvSpPr>
        <p:spPr>
          <a:xfrm>
            <a:off x="3521875" y="7960975"/>
            <a:ext cx="11541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Ratio &amp; scale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6" name="Google Shape;96;p2"/>
          <p:cNvCxnSpPr/>
          <p:nvPr/>
        </p:nvCxnSpPr>
        <p:spPr>
          <a:xfrm rot="10800000">
            <a:off x="2903742" y="6714450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97" name="Google Shape;97;p2"/>
          <p:cNvSpPr txBox="1"/>
          <p:nvPr/>
        </p:nvSpPr>
        <p:spPr>
          <a:xfrm>
            <a:off x="2842650" y="6506700"/>
            <a:ext cx="11076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Proof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8" name="Google Shape;98;p2"/>
          <p:cNvCxnSpPr/>
          <p:nvPr/>
        </p:nvCxnSpPr>
        <p:spPr>
          <a:xfrm rot="10800000">
            <a:off x="4133717" y="6714450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99" name="Google Shape;99;p2"/>
          <p:cNvSpPr txBox="1"/>
          <p:nvPr/>
        </p:nvSpPr>
        <p:spPr>
          <a:xfrm>
            <a:off x="4128262" y="6595038"/>
            <a:ext cx="10296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5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Multiplicative reasoning</a:t>
            </a:r>
            <a:endParaRPr sz="105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5331825" y="6468925"/>
            <a:ext cx="8136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Working in Cartesian plane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 rot="857011">
            <a:off x="5885781" y="7438028"/>
            <a:ext cx="623783" cy="486628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 rot="-2275220">
            <a:off x="6291835" y="7430564"/>
            <a:ext cx="1063679" cy="512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Representing data, tables &amp; probability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3" name="Google Shape;103;p2"/>
          <p:cNvCxnSpPr/>
          <p:nvPr/>
        </p:nvCxnSpPr>
        <p:spPr>
          <a:xfrm rot="-2312098">
            <a:off x="6549420" y="6649301"/>
            <a:ext cx="623603" cy="4867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04" name="Google Shape;104;p2"/>
          <p:cNvSpPr txBox="1"/>
          <p:nvPr/>
        </p:nvSpPr>
        <p:spPr>
          <a:xfrm rot="-5398212">
            <a:off x="6568850" y="6025475"/>
            <a:ext cx="11538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Brackets, equations &amp; inequalities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5" name="Google Shape;105;p2"/>
          <p:cNvCxnSpPr/>
          <p:nvPr/>
        </p:nvCxnSpPr>
        <p:spPr>
          <a:xfrm rot="10800000" flipH="1">
            <a:off x="6436266" y="5758939"/>
            <a:ext cx="715200" cy="3942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06" name="Google Shape;106;p2"/>
          <p:cNvSpPr txBox="1"/>
          <p:nvPr/>
        </p:nvSpPr>
        <p:spPr>
          <a:xfrm rot="-7333342">
            <a:off x="6110461" y="4947246"/>
            <a:ext cx="1335130" cy="605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Sequences &amp; Indices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7" name="Google Shape;107;p2"/>
          <p:cNvCxnSpPr/>
          <p:nvPr/>
        </p:nvCxnSpPr>
        <p:spPr>
          <a:xfrm rot="8778596" flipH="1">
            <a:off x="5898093" y="5104927"/>
            <a:ext cx="714981" cy="393643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08" name="Google Shape;108;p2"/>
          <p:cNvSpPr txBox="1"/>
          <p:nvPr/>
        </p:nvSpPr>
        <p:spPr>
          <a:xfrm rot="1734198">
            <a:off x="5219203" y="4450432"/>
            <a:ext cx="1335105" cy="60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Fractions &amp; percentages</a:t>
            </a:r>
            <a:endParaRPr sz="11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9" name="Google Shape;109;p2"/>
          <p:cNvCxnSpPr/>
          <p:nvPr/>
        </p:nvCxnSpPr>
        <p:spPr>
          <a:xfrm>
            <a:off x="5508267" y="5518725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10" name="Google Shape;110;p2"/>
          <p:cNvSpPr txBox="1"/>
          <p:nvPr/>
        </p:nvSpPr>
        <p:spPr>
          <a:xfrm>
            <a:off x="4330592" y="5942925"/>
            <a:ext cx="12237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Standard form &amp; number sense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1" name="Google Shape;111;p2"/>
          <p:cNvCxnSpPr/>
          <p:nvPr/>
        </p:nvCxnSpPr>
        <p:spPr>
          <a:xfrm rot="10800000">
            <a:off x="4931075" y="4769817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12" name="Google Shape;112;p2"/>
          <p:cNvSpPr txBox="1"/>
          <p:nvPr/>
        </p:nvSpPr>
        <p:spPr>
          <a:xfrm>
            <a:off x="3737550" y="4533429"/>
            <a:ext cx="12237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Angles in parallel lines, lines &amp; polygons</a:t>
            </a:r>
            <a:endParaRPr sz="11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3" name="Google Shape;113;p2"/>
          <p:cNvCxnSpPr>
            <a:endCxn id="114" idx="3"/>
          </p:cNvCxnSpPr>
          <p:nvPr/>
        </p:nvCxnSpPr>
        <p:spPr>
          <a:xfrm>
            <a:off x="4275425" y="5491117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14" name="Google Shape;114;p2"/>
          <p:cNvSpPr txBox="1"/>
          <p:nvPr/>
        </p:nvSpPr>
        <p:spPr>
          <a:xfrm>
            <a:off x="3051725" y="5915467"/>
            <a:ext cx="12237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Area of trapezia &amp; circles; Line symmetry &amp; reflections</a:t>
            </a:r>
            <a:endParaRPr sz="11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5" name="Google Shape;115;p2"/>
          <p:cNvCxnSpPr/>
          <p:nvPr/>
        </p:nvCxnSpPr>
        <p:spPr>
          <a:xfrm rot="10800000">
            <a:off x="3578000" y="4784329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16" name="Google Shape;116;p2"/>
          <p:cNvSpPr txBox="1"/>
          <p:nvPr/>
        </p:nvSpPr>
        <p:spPr>
          <a:xfrm>
            <a:off x="2406392" y="4521429"/>
            <a:ext cx="12237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Handling data &amp; measures of location</a:t>
            </a:r>
            <a:endParaRPr sz="11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1913679" y="5015721"/>
            <a:ext cx="966900" cy="9666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1928871" y="5048708"/>
            <a:ext cx="966900" cy="9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4800" b="1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9" name="Google Shape;119;p2"/>
          <p:cNvCxnSpPr/>
          <p:nvPr/>
        </p:nvCxnSpPr>
        <p:spPr>
          <a:xfrm rot="10800000">
            <a:off x="4629258" y="2778900"/>
            <a:ext cx="7800" cy="6411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20" name="Google Shape;120;p2"/>
          <p:cNvCxnSpPr/>
          <p:nvPr/>
        </p:nvCxnSpPr>
        <p:spPr>
          <a:xfrm rot="10800000" flipH="1">
            <a:off x="3293375" y="2781000"/>
            <a:ext cx="364500" cy="6312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21" name="Google Shape;121;p2"/>
          <p:cNvCxnSpPr/>
          <p:nvPr/>
        </p:nvCxnSpPr>
        <p:spPr>
          <a:xfrm rot="10800000">
            <a:off x="1533200" y="2915650"/>
            <a:ext cx="133500" cy="6480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22" name="Google Shape;122;p2"/>
          <p:cNvSpPr txBox="1"/>
          <p:nvPr/>
        </p:nvSpPr>
        <p:spPr>
          <a:xfrm>
            <a:off x="1356263" y="2345611"/>
            <a:ext cx="12237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Perimeter, area &amp; volume</a:t>
            </a:r>
            <a:endParaRPr sz="11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3" name="Google Shape;123;p2"/>
          <p:cNvCxnSpPr/>
          <p:nvPr/>
        </p:nvCxnSpPr>
        <p:spPr>
          <a:xfrm>
            <a:off x="2600600" y="3543075"/>
            <a:ext cx="179100" cy="4572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24" name="Google Shape;124;p2"/>
          <p:cNvSpPr txBox="1"/>
          <p:nvPr/>
        </p:nvSpPr>
        <p:spPr>
          <a:xfrm>
            <a:off x="2729400" y="3762100"/>
            <a:ext cx="12873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Pythagoras &amp; Trigonometry</a:t>
            </a:r>
            <a:endParaRPr sz="1100" b="0" i="0" u="none" strike="noStrike" cap="none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5" name="Google Shape;125;p2"/>
          <p:cNvCxnSpPr/>
          <p:nvPr/>
        </p:nvCxnSpPr>
        <p:spPr>
          <a:xfrm>
            <a:off x="5112708" y="3328750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26" name="Google Shape;126;p2"/>
          <p:cNvSpPr txBox="1"/>
          <p:nvPr/>
        </p:nvSpPr>
        <p:spPr>
          <a:xfrm>
            <a:off x="5051425" y="3746125"/>
            <a:ext cx="1416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Ratio &amp; proportion</a:t>
            </a:r>
            <a:endParaRPr sz="11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7" name="Google Shape;127;p2"/>
          <p:cNvCxnSpPr/>
          <p:nvPr/>
        </p:nvCxnSpPr>
        <p:spPr>
          <a:xfrm>
            <a:off x="6501308" y="3236079"/>
            <a:ext cx="441600" cy="3324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28" name="Google Shape;128;p2"/>
          <p:cNvSpPr txBox="1"/>
          <p:nvPr/>
        </p:nvSpPr>
        <p:spPr>
          <a:xfrm rot="-3098743">
            <a:off x="6566956" y="3299293"/>
            <a:ext cx="1063137" cy="513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Pythagoras &amp; Trigonometry</a:t>
            </a:r>
            <a:endParaRPr sz="11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9" name="Google Shape;129;p2"/>
          <p:cNvCxnSpPr/>
          <p:nvPr/>
        </p:nvCxnSpPr>
        <p:spPr>
          <a:xfrm rot="10800000" flipH="1">
            <a:off x="6075357" y="828864"/>
            <a:ext cx="5400" cy="4926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30" name="Google Shape;130;p2"/>
          <p:cNvSpPr txBox="1"/>
          <p:nvPr/>
        </p:nvSpPr>
        <p:spPr>
          <a:xfrm rot="2579740">
            <a:off x="6596346" y="662756"/>
            <a:ext cx="940108" cy="51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Percentages, including interest</a:t>
            </a:r>
            <a:endParaRPr sz="11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2406400" y="905675"/>
            <a:ext cx="2115900" cy="92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2"/>
          <p:cNvCxnSpPr/>
          <p:nvPr/>
        </p:nvCxnSpPr>
        <p:spPr>
          <a:xfrm>
            <a:off x="4794763" y="7524275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33" name="Google Shape;133;p2"/>
          <p:cNvSpPr txBox="1"/>
          <p:nvPr/>
        </p:nvSpPr>
        <p:spPr>
          <a:xfrm>
            <a:off x="4794750" y="7963200"/>
            <a:ext cx="14712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Multiplying &amp; dividing fractions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34" name="Google Shape;134;p2"/>
          <p:cNvCxnSpPr/>
          <p:nvPr/>
        </p:nvCxnSpPr>
        <p:spPr>
          <a:xfrm rot="10800000">
            <a:off x="5335879" y="6714450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35" name="Google Shape;135;p2"/>
          <p:cNvSpPr txBox="1"/>
          <p:nvPr/>
        </p:nvSpPr>
        <p:spPr>
          <a:xfrm>
            <a:off x="638151" y="5938475"/>
            <a:ext cx="12972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Number; including index laws</a:t>
            </a:r>
            <a:endParaRPr sz="11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36" name="Google Shape;136;p2"/>
          <p:cNvCxnSpPr/>
          <p:nvPr/>
        </p:nvCxnSpPr>
        <p:spPr>
          <a:xfrm rot="8659734">
            <a:off x="635895" y="5441670"/>
            <a:ext cx="673948" cy="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37" name="Google Shape;137;p2"/>
          <p:cNvSpPr txBox="1"/>
          <p:nvPr/>
        </p:nvSpPr>
        <p:spPr>
          <a:xfrm rot="-7546273">
            <a:off x="-318311" y="4960664"/>
            <a:ext cx="1223505" cy="565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Algebra: including substitution &amp; brackets</a:t>
            </a:r>
            <a:endParaRPr sz="1200" b="0" i="0" u="none" strike="noStrike" cap="none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38" name="Google Shape;138;p2"/>
          <p:cNvCxnSpPr/>
          <p:nvPr/>
        </p:nvCxnSpPr>
        <p:spPr>
          <a:xfrm rot="-9856080">
            <a:off x="581351" y="3489210"/>
            <a:ext cx="597481" cy="258418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39" name="Google Shape;139;p2"/>
          <p:cNvSpPr txBox="1"/>
          <p:nvPr/>
        </p:nvSpPr>
        <p:spPr>
          <a:xfrm rot="-3050695">
            <a:off x="302143" y="2658152"/>
            <a:ext cx="1062365" cy="51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Graphs</a:t>
            </a:r>
            <a:endParaRPr sz="11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40" name="Google Shape;140;p2"/>
          <p:cNvCxnSpPr/>
          <p:nvPr/>
        </p:nvCxnSpPr>
        <p:spPr>
          <a:xfrm rot="10800000">
            <a:off x="289292" y="4464867"/>
            <a:ext cx="726600" cy="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41" name="Google Shape;141;p2"/>
          <p:cNvSpPr txBox="1"/>
          <p:nvPr/>
        </p:nvSpPr>
        <p:spPr>
          <a:xfrm rot="-5400843">
            <a:off x="-360141" y="3646828"/>
            <a:ext cx="12234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Fractions &amp; percentages </a:t>
            </a:r>
            <a:endParaRPr sz="11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42" name="Google Shape;142;p2"/>
          <p:cNvCxnSpPr/>
          <p:nvPr/>
        </p:nvCxnSpPr>
        <p:spPr>
          <a:xfrm>
            <a:off x="1838642" y="5491275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43" name="Google Shape;143;p2"/>
          <p:cNvCxnSpPr/>
          <p:nvPr/>
        </p:nvCxnSpPr>
        <p:spPr>
          <a:xfrm rot="10800000" flipH="1">
            <a:off x="5720983" y="2831750"/>
            <a:ext cx="3600" cy="5805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44" name="Google Shape;144;p2"/>
          <p:cNvCxnSpPr/>
          <p:nvPr/>
        </p:nvCxnSpPr>
        <p:spPr>
          <a:xfrm>
            <a:off x="1514750" y="3676425"/>
            <a:ext cx="170400" cy="4053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45" name="Google Shape;145;p2"/>
          <p:cNvSpPr txBox="1"/>
          <p:nvPr/>
        </p:nvSpPr>
        <p:spPr>
          <a:xfrm>
            <a:off x="1624800" y="3841787"/>
            <a:ext cx="1057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Sequences</a:t>
            </a:r>
            <a:endParaRPr sz="10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2567075" y="2331600"/>
            <a:ext cx="11739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Averages</a:t>
            </a:r>
            <a:endParaRPr sz="9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7" name="Google Shape;147;p2"/>
          <p:cNvSpPr txBox="1"/>
          <p:nvPr/>
        </p:nvSpPr>
        <p:spPr>
          <a:xfrm>
            <a:off x="4546063" y="2297633"/>
            <a:ext cx="10572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Straight line &amp; other graphs</a:t>
            </a:r>
            <a:endParaRPr sz="11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8" name="Google Shape;148;p2"/>
          <p:cNvSpPr txBox="1"/>
          <p:nvPr/>
        </p:nvSpPr>
        <p:spPr>
          <a:xfrm>
            <a:off x="5689050" y="2497200"/>
            <a:ext cx="10620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Expressions &amp; equations</a:t>
            </a:r>
            <a:endParaRPr sz="11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49" name="Google Shape;149;p2"/>
          <p:cNvCxnSpPr/>
          <p:nvPr/>
        </p:nvCxnSpPr>
        <p:spPr>
          <a:xfrm>
            <a:off x="5554300" y="1398863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50" name="Google Shape;150;p2"/>
          <p:cNvSpPr txBox="1"/>
          <p:nvPr/>
        </p:nvSpPr>
        <p:spPr>
          <a:xfrm>
            <a:off x="4629250" y="1792238"/>
            <a:ext cx="9669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Constructions &amp; Loci</a:t>
            </a:r>
            <a:endParaRPr sz="10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1" name="Google Shape;151;p2"/>
          <p:cNvSpPr/>
          <p:nvPr/>
        </p:nvSpPr>
        <p:spPr>
          <a:xfrm>
            <a:off x="5522075" y="9318850"/>
            <a:ext cx="2063100" cy="581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2"/>
          <p:cNvGrpSpPr/>
          <p:nvPr/>
        </p:nvGrpSpPr>
        <p:grpSpPr>
          <a:xfrm>
            <a:off x="6791764" y="8608355"/>
            <a:ext cx="774602" cy="1288205"/>
            <a:chOff x="6791750" y="8746050"/>
            <a:chExt cx="774602" cy="1146294"/>
          </a:xfrm>
        </p:grpSpPr>
        <p:pic>
          <p:nvPicPr>
            <p:cNvPr id="153" name="Google Shape;153;p2"/>
            <p:cNvPicPr preferRelativeResize="0"/>
            <p:nvPr/>
          </p:nvPicPr>
          <p:blipFill rotWithShape="1">
            <a:blip r:embed="rId3">
              <a:alphaModFix/>
            </a:blip>
            <a:srcRect l="4425"/>
            <a:stretch/>
          </p:blipFill>
          <p:spPr>
            <a:xfrm>
              <a:off x="6791750" y="8746050"/>
              <a:ext cx="774602" cy="11462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85907">
              <a:off x="7394447" y="9174271"/>
              <a:ext cx="86503" cy="657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2"/>
          <p:cNvSpPr/>
          <p:nvPr/>
        </p:nvSpPr>
        <p:spPr>
          <a:xfrm>
            <a:off x="3094850" y="7097925"/>
            <a:ext cx="921900" cy="9267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 txBox="1"/>
          <p:nvPr/>
        </p:nvSpPr>
        <p:spPr>
          <a:xfrm>
            <a:off x="3139850" y="7097913"/>
            <a:ext cx="921900" cy="9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 b="0" i="0" u="none" strike="noStrike" cap="none">
              <a:solidFill>
                <a:srgbClr val="FF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4800" b="1" i="0" u="none" strike="noStrike" cap="none">
              <a:solidFill>
                <a:srgbClr val="FF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943775" y="1067325"/>
            <a:ext cx="3730500" cy="5655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3554817" y="2886621"/>
            <a:ext cx="966900" cy="9666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 txBox="1"/>
          <p:nvPr/>
        </p:nvSpPr>
        <p:spPr>
          <a:xfrm>
            <a:off x="3554821" y="2886633"/>
            <a:ext cx="966900" cy="9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4800" b="1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0" name="Google Shape;160;p2"/>
          <p:cNvSpPr/>
          <p:nvPr/>
        </p:nvSpPr>
        <p:spPr>
          <a:xfrm>
            <a:off x="3926304" y="822121"/>
            <a:ext cx="966900" cy="9666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 txBox="1"/>
          <p:nvPr/>
        </p:nvSpPr>
        <p:spPr>
          <a:xfrm>
            <a:off x="3926309" y="865483"/>
            <a:ext cx="966900" cy="9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 b="0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4800" b="1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5759567" y="9112808"/>
            <a:ext cx="966900" cy="9666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3" name="Google Shape;16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8774" y="9088373"/>
            <a:ext cx="87224" cy="6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"/>
          <p:cNvSpPr txBox="1"/>
          <p:nvPr/>
        </p:nvSpPr>
        <p:spPr>
          <a:xfrm>
            <a:off x="5782075" y="9125400"/>
            <a:ext cx="921900" cy="9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4800" b="1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65" name="Google Shape;165;p2"/>
          <p:cNvCxnSpPr/>
          <p:nvPr/>
        </p:nvCxnSpPr>
        <p:spPr>
          <a:xfrm>
            <a:off x="1471999" y="7932751"/>
            <a:ext cx="295200" cy="245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66" name="Google Shape;166;p2"/>
          <p:cNvSpPr txBox="1"/>
          <p:nvPr/>
        </p:nvSpPr>
        <p:spPr>
          <a:xfrm rot="7767346">
            <a:off x="1299463" y="8184607"/>
            <a:ext cx="1075876" cy="44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Geometric reasoning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67" name="Google Shape;167;p2"/>
          <p:cNvCxnSpPr/>
          <p:nvPr/>
        </p:nvCxnSpPr>
        <p:spPr>
          <a:xfrm rot="10800000" flipH="1">
            <a:off x="1195550" y="4644800"/>
            <a:ext cx="409500" cy="1377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68" name="Google Shape;168;p2"/>
          <p:cNvSpPr txBox="1"/>
          <p:nvPr/>
        </p:nvSpPr>
        <p:spPr>
          <a:xfrm rot="3666520">
            <a:off x="1477278" y="4450511"/>
            <a:ext cx="981683" cy="591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Data handling</a:t>
            </a:r>
            <a:endParaRPr sz="11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69" name="Google Shape;169;p2"/>
          <p:cNvCxnSpPr/>
          <p:nvPr/>
        </p:nvCxnSpPr>
        <p:spPr>
          <a:xfrm rot="10800000">
            <a:off x="5281875" y="567263"/>
            <a:ext cx="6900" cy="5844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70" name="Google Shape;170;p2"/>
          <p:cNvCxnSpPr/>
          <p:nvPr/>
        </p:nvCxnSpPr>
        <p:spPr>
          <a:xfrm flipH="1">
            <a:off x="6511400" y="2105550"/>
            <a:ext cx="283500" cy="57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71" name="Google Shape;171;p2"/>
          <p:cNvSpPr txBox="1"/>
          <p:nvPr/>
        </p:nvSpPr>
        <p:spPr>
          <a:xfrm>
            <a:off x="4485800" y="260125"/>
            <a:ext cx="8607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Quadratic equations</a:t>
            </a:r>
            <a:endParaRPr sz="11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2" name="Google Shape;172;p2"/>
          <p:cNvSpPr txBox="1"/>
          <p:nvPr/>
        </p:nvSpPr>
        <p:spPr>
          <a:xfrm rot="-5400000">
            <a:off x="5646575" y="1765200"/>
            <a:ext cx="8925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Probability &amp; diagrams</a:t>
            </a:r>
            <a:endParaRPr sz="10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73" name="Google Shape;173;p2"/>
          <p:cNvCxnSpPr/>
          <p:nvPr/>
        </p:nvCxnSpPr>
        <p:spPr>
          <a:xfrm rot="10800000">
            <a:off x="7149044" y="1125492"/>
            <a:ext cx="0" cy="808094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74" name="Google Shape;174;p2"/>
          <p:cNvSpPr txBox="1"/>
          <p:nvPr/>
        </p:nvSpPr>
        <p:spPr>
          <a:xfrm>
            <a:off x="5554300" y="436175"/>
            <a:ext cx="8136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Compound measures </a:t>
            </a:r>
            <a:endParaRPr sz="9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75" name="Google Shape;175;p2"/>
          <p:cNvCxnSpPr/>
          <p:nvPr/>
        </p:nvCxnSpPr>
        <p:spPr>
          <a:xfrm rot="10800000">
            <a:off x="1624500" y="750125"/>
            <a:ext cx="300" cy="5289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76" name="Google Shape;176;p2"/>
          <p:cNvCxnSpPr/>
          <p:nvPr/>
        </p:nvCxnSpPr>
        <p:spPr>
          <a:xfrm rot="10800000">
            <a:off x="2600750" y="772175"/>
            <a:ext cx="1800" cy="4248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77" name="Google Shape;177;p2"/>
          <p:cNvCxnSpPr/>
          <p:nvPr/>
        </p:nvCxnSpPr>
        <p:spPr>
          <a:xfrm>
            <a:off x="3152363" y="1449575"/>
            <a:ext cx="3300" cy="4560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78" name="Google Shape;178;p2"/>
          <p:cNvCxnSpPr/>
          <p:nvPr/>
        </p:nvCxnSpPr>
        <p:spPr>
          <a:xfrm>
            <a:off x="1930938" y="1480925"/>
            <a:ext cx="8100" cy="3930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79" name="Google Shape;179;p2"/>
          <p:cNvCxnSpPr/>
          <p:nvPr/>
        </p:nvCxnSpPr>
        <p:spPr>
          <a:xfrm rot="10800000" flipH="1">
            <a:off x="3812275" y="782975"/>
            <a:ext cx="2700" cy="4035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80" name="Google Shape;180;p2"/>
          <p:cNvSpPr txBox="1"/>
          <p:nvPr/>
        </p:nvSpPr>
        <p:spPr>
          <a:xfrm rot="10800000">
            <a:off x="1524275" y="1913100"/>
            <a:ext cx="9051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Indices &amp; standard form</a:t>
            </a:r>
            <a:endParaRPr sz="1100" b="0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1" name="Google Shape;181;p2"/>
          <p:cNvSpPr txBox="1"/>
          <p:nvPr/>
        </p:nvSpPr>
        <p:spPr>
          <a:xfrm rot="10800000">
            <a:off x="2667300" y="1921800"/>
            <a:ext cx="11361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Bounce back: Quadratic equations</a:t>
            </a:r>
            <a:endParaRPr sz="1100" b="0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2" name="Google Shape;182;p2"/>
          <p:cNvSpPr txBox="1"/>
          <p:nvPr/>
        </p:nvSpPr>
        <p:spPr>
          <a:xfrm>
            <a:off x="3267488" y="7075"/>
            <a:ext cx="11076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Bounce back: Constructions &amp; Loci</a:t>
            </a:r>
            <a:endParaRPr sz="1100" b="0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83" name="Google Shape;183;p2"/>
          <p:cNvPicPr preferRelativeResize="0"/>
          <p:nvPr/>
        </p:nvPicPr>
        <p:blipFill rotWithShape="1">
          <a:blip r:embed="rId5">
            <a:alphaModFix/>
          </a:blip>
          <a:srcRect b="14813"/>
          <a:stretch/>
        </p:blipFill>
        <p:spPr>
          <a:xfrm rot="-5400000">
            <a:off x="-94412" y="667263"/>
            <a:ext cx="1735750" cy="12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"/>
          <p:cNvSpPr txBox="1"/>
          <p:nvPr/>
        </p:nvSpPr>
        <p:spPr>
          <a:xfrm rot="-5400000">
            <a:off x="445950" y="885725"/>
            <a:ext cx="13713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GCSE EXAMS</a:t>
            </a: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"/>
          <p:cNvSpPr txBox="1"/>
          <p:nvPr/>
        </p:nvSpPr>
        <p:spPr>
          <a:xfrm>
            <a:off x="2200975" y="280925"/>
            <a:ext cx="9558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0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Perimeter, area &amp; volume</a:t>
            </a:r>
            <a:endParaRPr sz="1000" b="0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6" name="Google Shape;186;p2"/>
          <p:cNvSpPr txBox="1"/>
          <p:nvPr/>
        </p:nvSpPr>
        <p:spPr>
          <a:xfrm>
            <a:off x="1212800" y="335500"/>
            <a:ext cx="8136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Bespoke revision</a:t>
            </a:r>
            <a:endParaRPr sz="1100" b="0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87" name="Google Shape;187;p2"/>
          <p:cNvCxnSpPr/>
          <p:nvPr/>
        </p:nvCxnSpPr>
        <p:spPr>
          <a:xfrm rot="10800000">
            <a:off x="2806767" y="2881388"/>
            <a:ext cx="7500" cy="4809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88" name="Google Shape;188;p2"/>
          <p:cNvSpPr txBox="1"/>
          <p:nvPr/>
        </p:nvSpPr>
        <p:spPr>
          <a:xfrm rot="-1862">
            <a:off x="3417300" y="2373459"/>
            <a:ext cx="11076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Angles &amp; Transformations</a:t>
            </a:r>
            <a:endParaRPr sz="10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9" name="Google Shape;189;p2"/>
          <p:cNvSpPr txBox="1"/>
          <p:nvPr/>
        </p:nvSpPr>
        <p:spPr>
          <a:xfrm>
            <a:off x="5380825" y="9993600"/>
            <a:ext cx="2115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Core/Foundation 2021/22</a:t>
            </a:r>
            <a:r>
              <a:rPr lang="en-GB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(includes Y11 bounce back)</a:t>
            </a: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This is what your child will be taught in Year 9 in MATHS</a:t>
            </a:r>
            <a:endParaRPr/>
          </a:p>
        </p:txBody>
      </p:sp>
      <p:pic>
        <p:nvPicPr>
          <p:cNvPr id="195" name="Google Shape;19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84097"/>
            <a:ext cx="1641901" cy="150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3924" y="6820904"/>
            <a:ext cx="2257425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7225" y="6850474"/>
            <a:ext cx="3282775" cy="196967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"/>
          <p:cNvSpPr txBox="1">
            <a:spLocks noGrp="1"/>
          </p:cNvSpPr>
          <p:nvPr>
            <p:ph type="title"/>
          </p:nvPr>
        </p:nvSpPr>
        <p:spPr>
          <a:xfrm>
            <a:off x="2056601" y="9184100"/>
            <a:ext cx="52458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They will have also have specific lessons linked to other subjects and a diet of retrieval built into their lessons</a:t>
            </a:r>
            <a:endParaRPr/>
          </a:p>
        </p:txBody>
      </p:sp>
      <p:pic>
        <p:nvPicPr>
          <p:cNvPr id="199" name="Google Shape;19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41900" y="2219316"/>
            <a:ext cx="48768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dirty="0"/>
              <a:t>In Year 9 Module 2 your child will study: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  <a:p>
            <a:pPr marL="5715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dirty="0"/>
              <a:t>- Perimeter, area &amp; volume</a:t>
            </a:r>
            <a:br>
              <a:rPr lang="en-US" dirty="0"/>
            </a:br>
            <a:r>
              <a:rPr lang="en-US" dirty="0"/>
              <a:t>- Pythagoras &amp; trigonometry</a:t>
            </a:r>
            <a:br>
              <a:rPr lang="en-US" dirty="0"/>
            </a:br>
            <a:r>
              <a:rPr lang="en-US" dirty="0"/>
              <a:t>- Averages</a:t>
            </a:r>
            <a:br>
              <a:rPr lang="en-US" dirty="0"/>
            </a:br>
            <a:r>
              <a:rPr lang="en-US" dirty="0"/>
              <a:t>- Angles</a:t>
            </a:r>
            <a:br>
              <a:rPr lang="en-US" dirty="0"/>
            </a:br>
            <a:r>
              <a:rPr lang="en-US" dirty="0"/>
              <a:t>- Transformations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</p:txBody>
      </p:sp>
      <p:pic>
        <p:nvPicPr>
          <p:cNvPr id="205" name="Google Shape;20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8100" y="9184097"/>
            <a:ext cx="1641901" cy="150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450" y="4001652"/>
            <a:ext cx="5922801" cy="518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"/>
          <p:cNvSpPr txBox="1">
            <a:spLocks noGrp="1"/>
          </p:cNvSpPr>
          <p:nvPr>
            <p:ph type="title"/>
          </p:nvPr>
        </p:nvSpPr>
        <p:spPr>
          <a:xfrm>
            <a:off x="219500" y="363475"/>
            <a:ext cx="33444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dirty="0"/>
              <a:t>Unit 8: Perimeter, area &amp; volume</a:t>
            </a:r>
            <a:endParaRPr dirty="0"/>
          </a:p>
        </p:txBody>
      </p:sp>
      <p:pic>
        <p:nvPicPr>
          <p:cNvPr id="212" name="Google Shape;21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2225" y="156825"/>
            <a:ext cx="1491750" cy="13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5"/>
          <p:cNvSpPr txBox="1"/>
          <p:nvPr/>
        </p:nvSpPr>
        <p:spPr>
          <a:xfrm>
            <a:off x="219500" y="1803107"/>
            <a:ext cx="7086600" cy="175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none" strike="noStrike" cap="none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Topics covered include:</a:t>
            </a:r>
            <a:endParaRPr sz="1700" b="0" i="0" u="none" strike="noStrike" cap="none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Playfair Display"/>
              <a:buChar char="-"/>
            </a:pPr>
            <a:r>
              <a:rPr lang="en-GB" sz="1700" dirty="0">
                <a:latin typeface="Playfair Display"/>
                <a:ea typeface="Playfair Display"/>
                <a:cs typeface="Playfair Display"/>
                <a:sym typeface="Playfair Display"/>
              </a:rPr>
              <a:t>Area and perimeter of quadrilaterals and triangles</a:t>
            </a: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Playfair Display"/>
              <a:buChar char="-"/>
            </a:pPr>
            <a:r>
              <a:rPr lang="en-GB" sz="1700" dirty="0">
                <a:latin typeface="Playfair Display"/>
                <a:ea typeface="Playfair Display"/>
                <a:cs typeface="Playfair Display"/>
                <a:sym typeface="Playfair Display"/>
              </a:rPr>
              <a:t>Area and circumference of a circle</a:t>
            </a: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Playfair Display"/>
              <a:buChar char="-"/>
            </a:pPr>
            <a:r>
              <a:rPr lang="en-GB" sz="1700" dirty="0">
                <a:latin typeface="Playfair Display"/>
                <a:ea typeface="Playfair Display"/>
                <a:cs typeface="Playfair Display"/>
                <a:sym typeface="Playfair Display"/>
              </a:rPr>
              <a:t>Surface area of cubes, cuboids and other prisms and pyramids</a:t>
            </a: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Playfair Display"/>
              <a:buChar char="-"/>
            </a:pPr>
            <a:r>
              <a:rPr lang="en-GB" sz="1700" dirty="0">
                <a:latin typeface="Playfair Display"/>
                <a:ea typeface="Playfair Display"/>
                <a:cs typeface="Playfair Display"/>
                <a:sym typeface="Playfair Display"/>
              </a:rPr>
              <a:t>Volume of cubes, cuboids, prisms, and cylinders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EF9700-7327-4F5E-A160-45C5E0B0F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809" y="3988037"/>
            <a:ext cx="3901778" cy="1714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3FC05B-68F8-40E7-94E8-53B6ECDE4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7557" y="6671986"/>
            <a:ext cx="3120117" cy="38630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6027A8-2376-4011-B926-5B41A5A643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833" y="4007092"/>
            <a:ext cx="3066285" cy="1582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618E96-0218-4F24-A7D9-AA771333ED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001" y="5978968"/>
            <a:ext cx="3901778" cy="31320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"/>
          <p:cNvSpPr txBox="1">
            <a:spLocks noGrp="1"/>
          </p:cNvSpPr>
          <p:nvPr>
            <p:ph type="subTitle" idx="1"/>
          </p:nvPr>
        </p:nvSpPr>
        <p:spPr>
          <a:xfrm>
            <a:off x="149091" y="9133629"/>
            <a:ext cx="4059600" cy="120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dirty="0"/>
              <a:t>Unit 9: Pythagoras &amp; Trigonometry</a:t>
            </a:r>
            <a:endParaRPr dirty="0"/>
          </a:p>
        </p:txBody>
      </p:sp>
      <p:pic>
        <p:nvPicPr>
          <p:cNvPr id="225" name="Google Shape;22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82640" y="87601"/>
            <a:ext cx="1557359" cy="174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7"/>
          <p:cNvSpPr txBox="1"/>
          <p:nvPr/>
        </p:nvSpPr>
        <p:spPr>
          <a:xfrm>
            <a:off x="338020" y="239275"/>
            <a:ext cx="5544620" cy="24006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In t</a:t>
            </a:r>
            <a:r>
              <a:rPr lang="en-GB" sz="1800" dirty="0"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his</a:t>
            </a:r>
            <a:r>
              <a:rPr lang="en-GB" sz="1800" b="0" i="0" u="none" strike="noStrike" cap="none" dirty="0">
                <a:solidFill>
                  <a:srgbClr val="000000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 unit your child will study:</a:t>
            </a:r>
            <a:endParaRPr sz="1800" b="0" i="0" u="none" strike="noStrike" cap="none" dirty="0">
              <a:solidFill>
                <a:srgbClr val="000000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Topics covered include: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lang="en-US" sz="1800" b="0" i="0" u="none" strike="noStrike" cap="none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Char char="-"/>
            </a:pPr>
            <a:r>
              <a:rPr lang="en-US" sz="1800" dirty="0">
                <a:latin typeface="Playfair Display"/>
                <a:ea typeface="Playfair Display"/>
                <a:cs typeface="Playfair Display"/>
                <a:sym typeface="Playfair Display"/>
              </a:rPr>
              <a:t>Using Pythagoras’ Theorem to find the hypotenuse or shorter side</a:t>
            </a: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Char char="-"/>
            </a:pPr>
            <a:r>
              <a:rPr lang="en-US" sz="1800" dirty="0">
                <a:latin typeface="Playfair Display"/>
                <a:ea typeface="Playfair Display"/>
                <a:cs typeface="Playfair Display"/>
                <a:sym typeface="Playfair Display"/>
              </a:rPr>
              <a:t>Labelling sides of a right-angled triangle</a:t>
            </a: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Playfair Display"/>
              <a:buChar char="-"/>
            </a:pPr>
            <a:r>
              <a:rPr lang="en-US" sz="1800" dirty="0">
                <a:latin typeface="Playfair Display"/>
                <a:ea typeface="Playfair Display"/>
                <a:cs typeface="Playfair Display"/>
                <a:sym typeface="Playfair Display"/>
              </a:rPr>
              <a:t>Finding missing angles and sides in a right-angled triangle using trigonometry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6AA991-12F7-476F-89E3-A816EA137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91" y="6546513"/>
            <a:ext cx="3882501" cy="16820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C94C13-1F95-4CAA-AFB8-051F12FE9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943" y="2791576"/>
            <a:ext cx="5280343" cy="36020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AF9C14-486D-4087-813B-F55889DF3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2115" y="6546513"/>
            <a:ext cx="3887560" cy="16820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D23751-D384-4C45-935B-AD4E369D1C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2519" y="8290675"/>
            <a:ext cx="2341411" cy="23135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 txBox="1">
            <a:spLocks noGrp="1"/>
          </p:cNvSpPr>
          <p:nvPr>
            <p:ph type="title"/>
          </p:nvPr>
        </p:nvSpPr>
        <p:spPr>
          <a:xfrm>
            <a:off x="284550" y="6398998"/>
            <a:ext cx="6990900" cy="127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33"/>
              <a:buNone/>
            </a:pPr>
            <a:r>
              <a:rPr lang="en-GB" dirty="0"/>
              <a:t>Unit 10: Averages </a:t>
            </a:r>
            <a:endParaRPr dirty="0"/>
          </a:p>
        </p:txBody>
      </p:sp>
      <p:pic>
        <p:nvPicPr>
          <p:cNvPr id="222" name="Google Shape;22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099" y="169394"/>
            <a:ext cx="723582" cy="79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6D38363-4F61-41C1-B1E1-5A5952517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8" y="965542"/>
            <a:ext cx="3910224" cy="165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A5011DB-49E4-4B7F-8032-27D3A559A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8" y="2762300"/>
            <a:ext cx="340995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8E9122D-CD47-47A0-B17C-DA81AB098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7" y="3280467"/>
            <a:ext cx="3495613" cy="284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DBF5AE8-B8DF-4D50-B6B5-92D0D3960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50" y="8220944"/>
            <a:ext cx="6976103" cy="197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E46E29-EAD9-40A8-9173-7ECA914E5155}"/>
              </a:ext>
            </a:extLst>
          </p:cNvPr>
          <p:cNvSpPr txBox="1"/>
          <p:nvPr/>
        </p:nvSpPr>
        <p:spPr>
          <a:xfrm>
            <a:off x="4282440" y="169394"/>
            <a:ext cx="31321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Playfair Display" panose="00000500000000000000" pitchFamily="2" charset="0"/>
              </a:rPr>
              <a:t>In this topic your child will study the </a:t>
            </a:r>
          </a:p>
          <a:p>
            <a:r>
              <a:rPr lang="en-US" sz="1800" dirty="0">
                <a:solidFill>
                  <a:schemeClr val="bg1"/>
                </a:solidFill>
                <a:latin typeface="Playfair Display" panose="00000500000000000000" pitchFamily="2" charset="0"/>
              </a:rPr>
              <a:t>following:</a:t>
            </a:r>
          </a:p>
          <a:p>
            <a:pPr marL="285750" indent="-285750"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Playfair Display" panose="00000500000000000000" pitchFamily="2" charset="0"/>
              </a:rPr>
              <a:t>All averages from a data set</a:t>
            </a:r>
          </a:p>
          <a:p>
            <a:pPr marL="285750" indent="-285750"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Playfair Display" panose="00000500000000000000" pitchFamily="2" charset="0"/>
              </a:rPr>
              <a:t>All averages from a frequency table</a:t>
            </a:r>
          </a:p>
          <a:p>
            <a:pPr marL="285750" indent="-285750"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Playfair Display" panose="00000500000000000000" pitchFamily="2" charset="0"/>
              </a:rPr>
              <a:t>Comparing data</a:t>
            </a:r>
          </a:p>
          <a:p>
            <a:pPr marL="285750" indent="-285750">
              <a:buFontTx/>
              <a:buChar char="-"/>
            </a:pPr>
            <a:r>
              <a:rPr lang="en-GB" sz="1800" dirty="0">
                <a:solidFill>
                  <a:schemeClr val="bg1"/>
                </a:solidFill>
                <a:latin typeface="Playfair Display" panose="00000500000000000000" pitchFamily="2" charset="0"/>
              </a:rPr>
              <a:t>Estimate the mean from a grouped frequency table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"/>
          <p:cNvSpPr txBox="1">
            <a:spLocks noGrp="1"/>
          </p:cNvSpPr>
          <p:nvPr>
            <p:ph type="subTitle" idx="1"/>
          </p:nvPr>
        </p:nvSpPr>
        <p:spPr>
          <a:xfrm>
            <a:off x="149113" y="9664351"/>
            <a:ext cx="4059600" cy="87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dirty="0"/>
              <a:t>Unit 11: Angles &amp; Transformations</a:t>
            </a:r>
            <a:endParaRPr dirty="0"/>
          </a:p>
        </p:txBody>
      </p:sp>
      <p:pic>
        <p:nvPicPr>
          <p:cNvPr id="249" name="Google Shape;24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8500" y="87600"/>
            <a:ext cx="1651499" cy="151670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8"/>
          <p:cNvSpPr txBox="1"/>
          <p:nvPr/>
        </p:nvSpPr>
        <p:spPr>
          <a:xfrm>
            <a:off x="292300" y="239275"/>
            <a:ext cx="4594800" cy="25237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0" i="0" u="none" strike="noStrike" cap="none" dirty="0">
                <a:solidFill>
                  <a:srgbClr val="000000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In th</a:t>
            </a:r>
            <a:r>
              <a:rPr lang="en-GB" sz="1900" dirty="0"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is</a:t>
            </a:r>
            <a:r>
              <a:rPr lang="en-GB" sz="1900" b="0" i="0" u="none" strike="noStrike" cap="none" dirty="0">
                <a:solidFill>
                  <a:srgbClr val="000000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 unit your child will study:</a:t>
            </a:r>
            <a:endParaRPr sz="1900" b="0" i="0" u="none" strike="noStrike" cap="none" dirty="0">
              <a:solidFill>
                <a:srgbClr val="000000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00000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Playfair Display"/>
              <a:buChar char="-"/>
            </a:pPr>
            <a:r>
              <a:rPr lang="en-GB" sz="1900" dirty="0"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Basic angle facts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Playfair Display"/>
              <a:buChar char="-"/>
            </a:pPr>
            <a:r>
              <a:rPr lang="en-GB" sz="1900" dirty="0"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Angles in parallel lines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Playfair Display"/>
              <a:buChar char="-"/>
            </a:pPr>
            <a:r>
              <a:rPr lang="en-GB" sz="1900" dirty="0"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Interior and exterior angles in polygons</a:t>
            </a: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Playfair Display"/>
              <a:buChar char="-"/>
            </a:pPr>
            <a:r>
              <a:rPr lang="en-GB" sz="1900" dirty="0"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Reflections, rotations, enlargement and translations.</a:t>
            </a:r>
            <a:endParaRPr sz="1900" dirty="0"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D86357E-A525-4606-919B-6B6B559F2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324" y="8729701"/>
            <a:ext cx="311467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EB794F5-F4AE-43D3-B1D8-40621160F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00" y="3040063"/>
            <a:ext cx="6961940" cy="336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D93D0C6-083D-4133-A281-6AE09C0F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59" y="6598098"/>
            <a:ext cx="2867004" cy="193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3082066D-99EC-422A-9D55-C32C239C1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" y="6614524"/>
            <a:ext cx="3114675" cy="283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6200" y="2491275"/>
            <a:ext cx="3627600" cy="767920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9"/>
          <p:cNvSpPr txBox="1"/>
          <p:nvPr/>
        </p:nvSpPr>
        <p:spPr>
          <a:xfrm>
            <a:off x="723925" y="403725"/>
            <a:ext cx="63693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6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We recommend pupils have a Casio scientific calculator.  </a:t>
            </a:r>
            <a:endParaRPr sz="26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6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The Casio calculator featured is the one we use when demonstrating in lessons.</a:t>
            </a:r>
            <a:endParaRPr sz="26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</Words>
  <Application>Microsoft Office PowerPoint</Application>
  <PresentationFormat>Custom</PresentationFormat>
  <Paragraphs>106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Nunito</vt:lpstr>
      <vt:lpstr>Oswald</vt:lpstr>
      <vt:lpstr>Montserrat</vt:lpstr>
      <vt:lpstr>Arial</vt:lpstr>
      <vt:lpstr>Playfair Display</vt:lpstr>
      <vt:lpstr>Pop</vt:lpstr>
      <vt:lpstr>Year 9 Scheme of Learning</vt:lpstr>
      <vt:lpstr>PowerPoint Presentation</vt:lpstr>
      <vt:lpstr>This is what your child will be taught in Year 9 in MATHS</vt:lpstr>
      <vt:lpstr>In Year 9 Module 2 your child will study:  - Perimeter, area &amp; volume - Pythagoras &amp; trigonometry - Averages - Angles - Transformations  </vt:lpstr>
      <vt:lpstr>Unit 8: Perimeter, area &amp; volume</vt:lpstr>
      <vt:lpstr>PowerPoint Presentation</vt:lpstr>
      <vt:lpstr>Unit 10: Averages </vt:lpstr>
      <vt:lpstr>PowerPoint Presentation</vt:lpstr>
      <vt:lpstr>PowerPoint Presentation</vt:lpstr>
      <vt:lpstr>On our school website there is a calculation policy showing the methods we use for common operations.   It can be found at: Our School &gt; Policies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Scheme of Learning</dc:title>
  <dc:creator>♾ ♠️</dc:creator>
  <cp:lastModifiedBy>♾ ♠️</cp:lastModifiedBy>
  <cp:revision>1</cp:revision>
  <dcterms:modified xsi:type="dcterms:W3CDTF">2022-04-11T10:00:50Z</dcterms:modified>
</cp:coreProperties>
</file>