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9675" cy="10691813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Oswald" panose="00000500000000000000" pitchFamily="2" charset="0"/>
      <p:regular r:id="rId22"/>
      <p:bold r:id="rId23"/>
    </p:embeddedFont>
    <p:embeddedFont>
      <p:font typeface="Playfair Display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EZxO+JSn+0l9h4gLSdHUK3F67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3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972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MEntion cross curricular and retrieval lessons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Discuss key areas of the Y7 SOL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Link sequences to graphs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3543750" y="0"/>
            <a:ext cx="59700" cy="1069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3603464" y="0"/>
            <a:ext cx="3185700" cy="106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 hasCustomPrompt="1"/>
          </p:nvPr>
        </p:nvSpPr>
        <p:spPr>
          <a:xfrm>
            <a:off x="257705" y="2078584"/>
            <a:ext cx="7044600" cy="4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257705" y="67110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3780000" y="-156"/>
            <a:ext cx="3780000" cy="106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16"/>
          <p:cNvCxnSpPr/>
          <p:nvPr/>
        </p:nvCxnSpPr>
        <p:spPr>
          <a:xfrm>
            <a:off x="4158393" y="9344976"/>
            <a:ext cx="38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219508" y="2248521"/>
            <a:ext cx="3344400" cy="3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219508" y="6072834"/>
            <a:ext cx="33444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4083839" y="150542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 rot="5400000">
            <a:off x="3735808" y="4256769"/>
            <a:ext cx="88500" cy="699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257705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2"/>
          </p:nvPr>
        </p:nvSpPr>
        <p:spPr>
          <a:xfrm>
            <a:off x="3995291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405325" y="1094145"/>
            <a:ext cx="4645500" cy="8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-GB"/>
              <a:t>Year 7 Scheme of Learning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Module 3</a:t>
            </a:r>
            <a:endParaRPr dirty="0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25" y="233400"/>
            <a:ext cx="2435549" cy="223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100" y="9275875"/>
            <a:ext cx="1603325" cy="1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00" y="2491275"/>
            <a:ext cx="3627600" cy="76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 txBox="1"/>
          <p:nvPr/>
        </p:nvSpPr>
        <p:spPr>
          <a:xfrm>
            <a:off x="723925" y="403725"/>
            <a:ext cx="6369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We recommend pupils have a Casio scientific calculator.  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Casio calculator featured is the one we use when demonstrating in lessons.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>
            <a:spLocks noGrp="1"/>
          </p:cNvSpPr>
          <p:nvPr>
            <p:ph type="title"/>
          </p:nvPr>
        </p:nvSpPr>
        <p:spPr>
          <a:xfrm>
            <a:off x="284550" y="349650"/>
            <a:ext cx="6990900" cy="43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524"/>
              <a:buNone/>
            </a:pPr>
            <a:r>
              <a:rPr lang="en-GB" sz="4577"/>
              <a:t>On our school website there is a calculation policy showing the methods we use for common operations. </a:t>
            </a:r>
            <a:r>
              <a:rPr lang="en-GB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It can be found at: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Our School &gt; Policies</a:t>
            </a:r>
            <a:endParaRPr/>
          </a:p>
        </p:txBody>
      </p:sp>
      <p:pic>
        <p:nvPicPr>
          <p:cNvPr id="290" name="Google Shape;2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475" y="4842250"/>
            <a:ext cx="4657050" cy="56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 rot="5400000">
            <a:off x="3170475" y="4224675"/>
            <a:ext cx="2625300" cy="46221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 rot="-5400000">
            <a:off x="1814475" y="6180050"/>
            <a:ext cx="2625300" cy="48144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66255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 rot="-5400000" flipH="1">
            <a:off x="2040000" y="1782325"/>
            <a:ext cx="2712900" cy="5361600"/>
          </a:xfrm>
          <a:prstGeom prst="uturnArrow">
            <a:avLst>
              <a:gd name="adj1" fmla="val 21212"/>
              <a:gd name="adj2" fmla="val 11065"/>
              <a:gd name="adj3" fmla="val 0"/>
              <a:gd name="adj4" fmla="val 49771"/>
              <a:gd name="adj5" fmla="val 2373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 rot="5400000">
            <a:off x="3473301" y="-109175"/>
            <a:ext cx="2619900" cy="4955400"/>
          </a:xfrm>
          <a:prstGeom prst="uturnArrow">
            <a:avLst>
              <a:gd name="adj1" fmla="val 22128"/>
              <a:gd name="adj2" fmla="val 10882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"/>
          <p:cNvCxnSpPr>
            <a:endCxn id="71" idx="1"/>
          </p:cNvCxnSpPr>
          <p:nvPr/>
        </p:nvCxnSpPr>
        <p:spPr>
          <a:xfrm rot="10800000">
            <a:off x="54682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1" name="Google Shape;71;p2"/>
          <p:cNvSpPr txBox="1"/>
          <p:nvPr/>
        </p:nvSpPr>
        <p:spPr>
          <a:xfrm>
            <a:off x="5468250" y="8538000"/>
            <a:ext cx="1326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Place value and ordering, including decimals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2" name="Google Shape;72;p2"/>
          <p:cNvCxnSpPr>
            <a:endCxn id="73" idx="1"/>
          </p:cNvCxnSpPr>
          <p:nvPr/>
        </p:nvCxnSpPr>
        <p:spPr>
          <a:xfrm rot="10800000">
            <a:off x="42484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3" name="Google Shape;73;p2"/>
          <p:cNvSpPr txBox="1"/>
          <p:nvPr/>
        </p:nvSpPr>
        <p:spPr>
          <a:xfrm>
            <a:off x="4248450" y="8538000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Use and understand algebraic notation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4" name="Google Shape;74;p2"/>
          <p:cNvCxnSpPr>
            <a:endCxn id="75" idx="1"/>
          </p:cNvCxnSpPr>
          <p:nvPr/>
        </p:nvCxnSpPr>
        <p:spPr>
          <a:xfrm rot="10800000">
            <a:off x="30247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5" name="Google Shape;75;p2"/>
          <p:cNvSpPr txBox="1"/>
          <p:nvPr/>
        </p:nvSpPr>
        <p:spPr>
          <a:xfrm>
            <a:off x="3024750" y="8538000"/>
            <a:ext cx="1297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Fractions, decimals &amp; percentages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6" name="Google Shape;76;p2"/>
          <p:cNvCxnSpPr>
            <a:endCxn id="77" idx="3"/>
          </p:cNvCxnSpPr>
          <p:nvPr/>
        </p:nvCxnSpPr>
        <p:spPr>
          <a:xfrm>
            <a:off x="5182658" y="96517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7" name="Google Shape;77;p2"/>
          <p:cNvSpPr txBox="1"/>
          <p:nvPr/>
        </p:nvSpPr>
        <p:spPr>
          <a:xfrm>
            <a:off x="3958958" y="10076125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8" name="Google Shape;78;p2"/>
          <p:cNvCxnSpPr>
            <a:endCxn id="79" idx="3"/>
          </p:cNvCxnSpPr>
          <p:nvPr/>
        </p:nvCxnSpPr>
        <p:spPr>
          <a:xfrm>
            <a:off x="3734750" y="94490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9" name="Google Shape;79;p2"/>
          <p:cNvSpPr txBox="1"/>
          <p:nvPr/>
        </p:nvSpPr>
        <p:spPr>
          <a:xfrm>
            <a:off x="2437550" y="9905525"/>
            <a:ext cx="12972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Equality &amp; Equivalence - solving equations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0" name="Google Shape;80;p2"/>
          <p:cNvCxnSpPr>
            <a:endCxn id="81" idx="3"/>
          </p:cNvCxnSpPr>
          <p:nvPr/>
        </p:nvCxnSpPr>
        <p:spPr>
          <a:xfrm>
            <a:off x="2398750" y="95261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1" name="Google Shape;81;p2"/>
          <p:cNvSpPr txBox="1"/>
          <p:nvPr/>
        </p:nvSpPr>
        <p:spPr>
          <a:xfrm>
            <a:off x="927550" y="9950500"/>
            <a:ext cx="1471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Problem solving with four main operations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2" name="Google Shape;82;p2"/>
          <p:cNvCxnSpPr>
            <a:endCxn id="83" idx="1"/>
          </p:cNvCxnSpPr>
          <p:nvPr/>
        </p:nvCxnSpPr>
        <p:spPr>
          <a:xfrm rot="10800000">
            <a:off x="1881150" y="888510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3" name="Google Shape;83;p2"/>
          <p:cNvSpPr txBox="1"/>
          <p:nvPr/>
        </p:nvSpPr>
        <p:spPr>
          <a:xfrm>
            <a:off x="1881150" y="8718900"/>
            <a:ext cx="10635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&amp; % of amounts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4" name="Google Shape;84;p2"/>
          <p:cNvCxnSpPr/>
          <p:nvPr/>
        </p:nvCxnSpPr>
        <p:spPr>
          <a:xfrm rot="8292711">
            <a:off x="723002" y="9493361"/>
            <a:ext cx="67394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5" name="Google Shape;85;p2"/>
          <p:cNvSpPr txBox="1"/>
          <p:nvPr/>
        </p:nvSpPr>
        <p:spPr>
          <a:xfrm rot="-7912780">
            <a:off x="-207897" y="9024101"/>
            <a:ext cx="1223695" cy="5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Operations with  equations &amp; directed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6" name="Google Shape;86;p2"/>
          <p:cNvCxnSpPr/>
          <p:nvPr/>
        </p:nvCxnSpPr>
        <p:spPr>
          <a:xfrm rot="-10231410">
            <a:off x="658721" y="7680484"/>
            <a:ext cx="597656" cy="25853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7" name="Google Shape;87;p2"/>
          <p:cNvSpPr txBox="1"/>
          <p:nvPr/>
        </p:nvSpPr>
        <p:spPr>
          <a:xfrm rot="-3427108">
            <a:off x="349812" y="6950850"/>
            <a:ext cx="967022" cy="51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8" name="Google Shape;88;p2"/>
          <p:cNvCxnSpPr/>
          <p:nvPr/>
        </p:nvCxnSpPr>
        <p:spPr>
          <a:xfrm rot="10800000">
            <a:off x="385917" y="8652413"/>
            <a:ext cx="689100" cy="2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9" name="Google Shape;89;p2"/>
          <p:cNvSpPr txBox="1"/>
          <p:nvPr/>
        </p:nvSpPr>
        <p:spPr>
          <a:xfrm rot="-5400843">
            <a:off x="-311041" y="8024861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arithmetic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0" name="Google Shape;90;p2"/>
          <p:cNvCxnSpPr/>
          <p:nvPr/>
        </p:nvCxnSpPr>
        <p:spPr>
          <a:xfrm>
            <a:off x="2298175" y="7586088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1" name="Google Shape;91;p2"/>
          <p:cNvSpPr txBox="1"/>
          <p:nvPr/>
        </p:nvSpPr>
        <p:spPr>
          <a:xfrm>
            <a:off x="2305550" y="7978363"/>
            <a:ext cx="96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Prime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" name="Google Shape;92;p2"/>
          <p:cNvCxnSpPr/>
          <p:nvPr/>
        </p:nvCxnSpPr>
        <p:spPr>
          <a:xfrm rot="10800000">
            <a:off x="1658068" y="6831534"/>
            <a:ext cx="0" cy="80761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3" name="Google Shape;93;p2"/>
          <p:cNvSpPr txBox="1"/>
          <p:nvPr/>
        </p:nvSpPr>
        <p:spPr>
          <a:xfrm rot="-22755">
            <a:off x="1600103" y="6475268"/>
            <a:ext cx="1223727" cy="51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Sets &amp; probability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3521875" y="75220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5" name="Google Shape;95;p2"/>
          <p:cNvSpPr txBox="1"/>
          <p:nvPr/>
        </p:nvSpPr>
        <p:spPr>
          <a:xfrm>
            <a:off x="3521875" y="7960975"/>
            <a:ext cx="115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Ratio &amp; scale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6" name="Google Shape;96;p2"/>
          <p:cNvCxnSpPr/>
          <p:nvPr/>
        </p:nvCxnSpPr>
        <p:spPr>
          <a:xfrm rot="10800000">
            <a:off x="2903742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7" name="Google Shape;97;p2"/>
          <p:cNvSpPr txBox="1"/>
          <p:nvPr/>
        </p:nvSpPr>
        <p:spPr>
          <a:xfrm>
            <a:off x="2842650" y="6506700"/>
            <a:ext cx="1107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Proof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 rot="10800000">
            <a:off x="4133717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4128262" y="6595038"/>
            <a:ext cx="1029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Multiplicative reasoning</a:t>
            </a:r>
            <a:endParaRPr sz="105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331825" y="6468925"/>
            <a:ext cx="813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Working in Cartesian plane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 rot="857011">
            <a:off x="5885781" y="7438028"/>
            <a:ext cx="623783" cy="486628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 rot="-2275220">
            <a:off x="6291835" y="7430564"/>
            <a:ext cx="1063679" cy="51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Representing data, tables &amp; probability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3" name="Google Shape;103;p2"/>
          <p:cNvCxnSpPr/>
          <p:nvPr/>
        </p:nvCxnSpPr>
        <p:spPr>
          <a:xfrm rot="-2312098">
            <a:off x="6549420" y="6649301"/>
            <a:ext cx="623603" cy="486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 rot="-5398212">
            <a:off x="6568850" y="6025475"/>
            <a:ext cx="11538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Brackets, equations &amp; inequalities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 rot="10800000" flipH="1">
            <a:off x="6436266" y="5758939"/>
            <a:ext cx="715200" cy="3942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6" name="Google Shape;106;p2"/>
          <p:cNvSpPr txBox="1"/>
          <p:nvPr/>
        </p:nvSpPr>
        <p:spPr>
          <a:xfrm rot="-7333342">
            <a:off x="6110461" y="4947246"/>
            <a:ext cx="1335130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Sequences &amp; Indices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 rot="8778596" flipH="1">
            <a:off x="5898093" y="5104927"/>
            <a:ext cx="714981" cy="393643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8" name="Google Shape;108;p2"/>
          <p:cNvSpPr txBox="1"/>
          <p:nvPr/>
        </p:nvSpPr>
        <p:spPr>
          <a:xfrm rot="1734198">
            <a:off x="5219203" y="4450432"/>
            <a:ext cx="1335105" cy="60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Fractions &amp; percentages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" name="Google Shape;109;p2"/>
          <p:cNvCxnSpPr/>
          <p:nvPr/>
        </p:nvCxnSpPr>
        <p:spPr>
          <a:xfrm>
            <a:off x="5508267" y="551872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0" name="Google Shape;110;p2"/>
          <p:cNvSpPr txBox="1"/>
          <p:nvPr/>
        </p:nvSpPr>
        <p:spPr>
          <a:xfrm>
            <a:off x="4330592" y="5942925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Standard form &amp; number sense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rot="10800000">
            <a:off x="4931075" y="4769817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2" name="Google Shape;112;p2"/>
          <p:cNvSpPr txBox="1"/>
          <p:nvPr/>
        </p:nvSpPr>
        <p:spPr>
          <a:xfrm>
            <a:off x="3737550" y="4533429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Angles in parallel lines, lines &amp; polygons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3" name="Google Shape;113;p2"/>
          <p:cNvCxnSpPr>
            <a:endCxn id="114" idx="3"/>
          </p:cNvCxnSpPr>
          <p:nvPr/>
        </p:nvCxnSpPr>
        <p:spPr>
          <a:xfrm>
            <a:off x="4275425" y="5491117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4" name="Google Shape;114;p2"/>
          <p:cNvSpPr txBox="1"/>
          <p:nvPr/>
        </p:nvSpPr>
        <p:spPr>
          <a:xfrm>
            <a:off x="3051725" y="5915467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Area of trapezia &amp; circles; Line symmetry &amp; reflections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5" name="Google Shape;115;p2"/>
          <p:cNvCxnSpPr/>
          <p:nvPr/>
        </p:nvCxnSpPr>
        <p:spPr>
          <a:xfrm rot="10800000">
            <a:off x="3578000" y="4784329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6" name="Google Shape;116;p2"/>
          <p:cNvSpPr txBox="1"/>
          <p:nvPr/>
        </p:nvSpPr>
        <p:spPr>
          <a:xfrm>
            <a:off x="2406392" y="4521429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Handling data &amp; measures of location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913679" y="50157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928871" y="5048708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4800" b="1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 rot="10800000">
            <a:off x="4629258" y="2778900"/>
            <a:ext cx="7800" cy="641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0" name="Google Shape;120;p2"/>
          <p:cNvCxnSpPr/>
          <p:nvPr/>
        </p:nvCxnSpPr>
        <p:spPr>
          <a:xfrm rot="10800000" flipH="1">
            <a:off x="3293375" y="2781000"/>
            <a:ext cx="364500" cy="631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1" name="Google Shape;121;p2"/>
          <p:cNvCxnSpPr/>
          <p:nvPr/>
        </p:nvCxnSpPr>
        <p:spPr>
          <a:xfrm rot="10800000">
            <a:off x="1533200" y="2915650"/>
            <a:ext cx="133500" cy="648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2" name="Google Shape;122;p2"/>
          <p:cNvSpPr txBox="1"/>
          <p:nvPr/>
        </p:nvSpPr>
        <p:spPr>
          <a:xfrm>
            <a:off x="1356263" y="2345611"/>
            <a:ext cx="1223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3" name="Google Shape;123;p2"/>
          <p:cNvCxnSpPr/>
          <p:nvPr/>
        </p:nvCxnSpPr>
        <p:spPr>
          <a:xfrm>
            <a:off x="2600600" y="3543075"/>
            <a:ext cx="179100" cy="457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4" name="Google Shape;124;p2"/>
          <p:cNvSpPr txBox="1"/>
          <p:nvPr/>
        </p:nvSpPr>
        <p:spPr>
          <a:xfrm>
            <a:off x="2729400" y="3762100"/>
            <a:ext cx="1287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5" name="Google Shape;125;p2"/>
          <p:cNvCxnSpPr/>
          <p:nvPr/>
        </p:nvCxnSpPr>
        <p:spPr>
          <a:xfrm>
            <a:off x="5112708" y="33287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6" name="Google Shape;126;p2"/>
          <p:cNvSpPr txBox="1"/>
          <p:nvPr/>
        </p:nvSpPr>
        <p:spPr>
          <a:xfrm>
            <a:off x="5051425" y="3746125"/>
            <a:ext cx="1416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6501308" y="3236079"/>
            <a:ext cx="441600" cy="332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8" name="Google Shape;128;p2"/>
          <p:cNvSpPr txBox="1"/>
          <p:nvPr/>
        </p:nvSpPr>
        <p:spPr>
          <a:xfrm rot="-3098743">
            <a:off x="6566956" y="3299293"/>
            <a:ext cx="1063137" cy="51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 rot="10800000" flipH="1">
            <a:off x="6075357" y="828864"/>
            <a:ext cx="5400" cy="4926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0" name="Google Shape;130;p2"/>
          <p:cNvSpPr txBox="1"/>
          <p:nvPr/>
        </p:nvSpPr>
        <p:spPr>
          <a:xfrm rot="2579740">
            <a:off x="6596346" y="662756"/>
            <a:ext cx="940108" cy="5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Percentages, including interest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406400" y="905675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"/>
          <p:cNvCxnSpPr/>
          <p:nvPr/>
        </p:nvCxnSpPr>
        <p:spPr>
          <a:xfrm>
            <a:off x="4794763" y="75242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3" name="Google Shape;133;p2"/>
          <p:cNvSpPr txBox="1"/>
          <p:nvPr/>
        </p:nvSpPr>
        <p:spPr>
          <a:xfrm>
            <a:off x="4794750" y="7963200"/>
            <a:ext cx="1471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Multiplying &amp; dividing fractions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4" name="Google Shape;134;p2"/>
          <p:cNvCxnSpPr/>
          <p:nvPr/>
        </p:nvCxnSpPr>
        <p:spPr>
          <a:xfrm rot="10800000">
            <a:off x="5335879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5" name="Google Shape;135;p2"/>
          <p:cNvSpPr txBox="1"/>
          <p:nvPr/>
        </p:nvSpPr>
        <p:spPr>
          <a:xfrm>
            <a:off x="638151" y="5938475"/>
            <a:ext cx="1297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Number; including index laws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6" name="Google Shape;136;p2"/>
          <p:cNvCxnSpPr/>
          <p:nvPr/>
        </p:nvCxnSpPr>
        <p:spPr>
          <a:xfrm rot="8659734">
            <a:off x="635895" y="5441670"/>
            <a:ext cx="673948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7" name="Google Shape;137;p2"/>
          <p:cNvSpPr txBox="1"/>
          <p:nvPr/>
        </p:nvSpPr>
        <p:spPr>
          <a:xfrm rot="-7546273">
            <a:off x="-318311" y="4960664"/>
            <a:ext cx="1223505" cy="56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Algebra: including substitution &amp; brackets</a:t>
            </a:r>
            <a:endParaRPr sz="12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8" name="Google Shape;138;p2"/>
          <p:cNvCxnSpPr/>
          <p:nvPr/>
        </p:nvCxnSpPr>
        <p:spPr>
          <a:xfrm rot="-9856080">
            <a:off x="581351" y="3489210"/>
            <a:ext cx="597481" cy="258418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9" name="Google Shape;139;p2"/>
          <p:cNvSpPr txBox="1"/>
          <p:nvPr/>
        </p:nvSpPr>
        <p:spPr>
          <a:xfrm rot="-3050695">
            <a:off x="302143" y="2658152"/>
            <a:ext cx="1062365" cy="5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Graphs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0" name="Google Shape;140;p2"/>
          <p:cNvCxnSpPr/>
          <p:nvPr/>
        </p:nvCxnSpPr>
        <p:spPr>
          <a:xfrm rot="10800000">
            <a:off x="289292" y="4464867"/>
            <a:ext cx="726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1" name="Google Shape;141;p2"/>
          <p:cNvSpPr txBox="1"/>
          <p:nvPr/>
        </p:nvSpPr>
        <p:spPr>
          <a:xfrm rot="-5400843">
            <a:off x="-360141" y="3646828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Fractions &amp; percentages 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2" name="Google Shape;142;p2"/>
          <p:cNvCxnSpPr/>
          <p:nvPr/>
        </p:nvCxnSpPr>
        <p:spPr>
          <a:xfrm>
            <a:off x="1838642" y="54912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 rot="10800000" flipH="1">
            <a:off x="5720983" y="2831750"/>
            <a:ext cx="3600" cy="580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1514750" y="3676425"/>
            <a:ext cx="170400" cy="405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5" name="Google Shape;145;p2"/>
          <p:cNvSpPr txBox="1"/>
          <p:nvPr/>
        </p:nvSpPr>
        <p:spPr>
          <a:xfrm>
            <a:off x="1624800" y="3841787"/>
            <a:ext cx="1057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2567075" y="2331600"/>
            <a:ext cx="1173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Averages</a:t>
            </a:r>
            <a:endParaRPr sz="9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4546063" y="2297633"/>
            <a:ext cx="1057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Straight line &amp; other graphs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5689050" y="2497200"/>
            <a:ext cx="1062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Expressions &amp; equations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9" name="Google Shape;149;p2"/>
          <p:cNvCxnSpPr/>
          <p:nvPr/>
        </p:nvCxnSpPr>
        <p:spPr>
          <a:xfrm>
            <a:off x="5554300" y="1398863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0" name="Google Shape;150;p2"/>
          <p:cNvSpPr txBox="1"/>
          <p:nvPr/>
        </p:nvSpPr>
        <p:spPr>
          <a:xfrm>
            <a:off x="4629250" y="1792238"/>
            <a:ext cx="96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Constructions &amp; Loci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5522075" y="9318850"/>
            <a:ext cx="2063100" cy="581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91764" y="8608355"/>
            <a:ext cx="774602" cy="1288205"/>
            <a:chOff x="6791750" y="8746050"/>
            <a:chExt cx="774602" cy="1146294"/>
          </a:xfrm>
        </p:grpSpPr>
        <p:pic>
          <p:nvPicPr>
            <p:cNvPr id="153" name="Google Shape;153;p2"/>
            <p:cNvPicPr preferRelativeResize="0"/>
            <p:nvPr/>
          </p:nvPicPr>
          <p:blipFill rotWithShape="1">
            <a:blip r:embed="rId3">
              <a:alphaModFix/>
            </a:blip>
            <a:srcRect l="4425"/>
            <a:stretch/>
          </p:blipFill>
          <p:spPr>
            <a:xfrm>
              <a:off x="6791750" y="8746050"/>
              <a:ext cx="774602" cy="1146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5907">
              <a:off x="7394447" y="9174271"/>
              <a:ext cx="86503" cy="65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2"/>
          <p:cNvSpPr/>
          <p:nvPr/>
        </p:nvSpPr>
        <p:spPr>
          <a:xfrm>
            <a:off x="3094850" y="7097925"/>
            <a:ext cx="921900" cy="9267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3139850" y="7097913"/>
            <a:ext cx="921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4800" b="1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943775" y="1067325"/>
            <a:ext cx="3730500" cy="565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554817" y="28866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554821" y="2886633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4800" b="1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3926304" y="8221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26309" y="865483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4800" b="1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5759567" y="9112808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774" y="9088373"/>
            <a:ext cx="87224" cy="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5782075" y="9125400"/>
            <a:ext cx="921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4800" b="1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5" name="Google Shape;165;p2"/>
          <p:cNvCxnSpPr/>
          <p:nvPr/>
        </p:nvCxnSpPr>
        <p:spPr>
          <a:xfrm>
            <a:off x="1471999" y="7932751"/>
            <a:ext cx="295200" cy="245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6" name="Google Shape;166;p2"/>
          <p:cNvSpPr txBox="1"/>
          <p:nvPr/>
        </p:nvSpPr>
        <p:spPr>
          <a:xfrm rot="7767346">
            <a:off x="1299463" y="8184607"/>
            <a:ext cx="1075876" cy="44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Geometric reasoning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7" name="Google Shape;167;p2"/>
          <p:cNvCxnSpPr/>
          <p:nvPr/>
        </p:nvCxnSpPr>
        <p:spPr>
          <a:xfrm rot="10800000" flipH="1">
            <a:off x="1195550" y="4644800"/>
            <a:ext cx="409500" cy="137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8" name="Google Shape;168;p2"/>
          <p:cNvSpPr txBox="1"/>
          <p:nvPr/>
        </p:nvSpPr>
        <p:spPr>
          <a:xfrm rot="3666520">
            <a:off x="1477278" y="4450511"/>
            <a:ext cx="981683" cy="59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Data handling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9" name="Google Shape;169;p2"/>
          <p:cNvCxnSpPr/>
          <p:nvPr/>
        </p:nvCxnSpPr>
        <p:spPr>
          <a:xfrm rot="10800000">
            <a:off x="5281875" y="567263"/>
            <a:ext cx="6900" cy="584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0" name="Google Shape;170;p2"/>
          <p:cNvCxnSpPr/>
          <p:nvPr/>
        </p:nvCxnSpPr>
        <p:spPr>
          <a:xfrm flipH="1">
            <a:off x="6511400" y="2105550"/>
            <a:ext cx="283500" cy="5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1" name="Google Shape;171;p2"/>
          <p:cNvSpPr txBox="1"/>
          <p:nvPr/>
        </p:nvSpPr>
        <p:spPr>
          <a:xfrm>
            <a:off x="4485800" y="260125"/>
            <a:ext cx="8607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Quadratic equations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2"/>
          <p:cNvSpPr txBox="1"/>
          <p:nvPr/>
        </p:nvSpPr>
        <p:spPr>
          <a:xfrm rot="-5400000">
            <a:off x="5646575" y="1765200"/>
            <a:ext cx="892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Probability &amp; diagrams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3" name="Google Shape;173;p2"/>
          <p:cNvCxnSpPr/>
          <p:nvPr/>
        </p:nvCxnSpPr>
        <p:spPr>
          <a:xfrm rot="10800000">
            <a:off x="7149044" y="1125492"/>
            <a:ext cx="0" cy="808094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4" name="Google Shape;174;p2"/>
          <p:cNvSpPr txBox="1"/>
          <p:nvPr/>
        </p:nvSpPr>
        <p:spPr>
          <a:xfrm>
            <a:off x="5554300" y="436175"/>
            <a:ext cx="8136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Compound measures </a:t>
            </a:r>
            <a:endParaRPr sz="9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5" name="Google Shape;175;p2"/>
          <p:cNvCxnSpPr/>
          <p:nvPr/>
        </p:nvCxnSpPr>
        <p:spPr>
          <a:xfrm rot="10800000">
            <a:off x="1624500" y="750125"/>
            <a:ext cx="300" cy="5289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6" name="Google Shape;176;p2"/>
          <p:cNvCxnSpPr/>
          <p:nvPr/>
        </p:nvCxnSpPr>
        <p:spPr>
          <a:xfrm rot="10800000">
            <a:off x="2600750" y="772175"/>
            <a:ext cx="1800" cy="424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7" name="Google Shape;177;p2"/>
          <p:cNvCxnSpPr/>
          <p:nvPr/>
        </p:nvCxnSpPr>
        <p:spPr>
          <a:xfrm>
            <a:off x="3152363" y="1449575"/>
            <a:ext cx="3300" cy="456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8" name="Google Shape;178;p2"/>
          <p:cNvCxnSpPr/>
          <p:nvPr/>
        </p:nvCxnSpPr>
        <p:spPr>
          <a:xfrm>
            <a:off x="1930938" y="1480925"/>
            <a:ext cx="8100" cy="393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9" name="Google Shape;179;p2"/>
          <p:cNvCxnSpPr/>
          <p:nvPr/>
        </p:nvCxnSpPr>
        <p:spPr>
          <a:xfrm rot="10800000" flipH="1">
            <a:off x="3812275" y="782975"/>
            <a:ext cx="2700" cy="403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0" name="Google Shape;180;p2"/>
          <p:cNvSpPr txBox="1"/>
          <p:nvPr/>
        </p:nvSpPr>
        <p:spPr>
          <a:xfrm rot="10800000">
            <a:off x="1524275" y="1913100"/>
            <a:ext cx="905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Indices &amp; standard form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2"/>
          <p:cNvSpPr txBox="1"/>
          <p:nvPr/>
        </p:nvSpPr>
        <p:spPr>
          <a:xfrm rot="10800000">
            <a:off x="2667300" y="1921800"/>
            <a:ext cx="1136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Bounce back: Quadratic equations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3267488" y="7075"/>
            <a:ext cx="1107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Bounce back: Constructions &amp; Loci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 b="14813"/>
          <a:stretch/>
        </p:blipFill>
        <p:spPr>
          <a:xfrm rot="-5400000">
            <a:off x="-94412" y="667263"/>
            <a:ext cx="1735750" cy="12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/>
        </p:nvSpPr>
        <p:spPr>
          <a:xfrm rot="-5400000">
            <a:off x="445950" y="885725"/>
            <a:ext cx="13713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GCSE EXAMS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2200975" y="280925"/>
            <a:ext cx="9558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0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1212800" y="335500"/>
            <a:ext cx="8136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Bespoke revision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7" name="Google Shape;187;p2"/>
          <p:cNvCxnSpPr/>
          <p:nvPr/>
        </p:nvCxnSpPr>
        <p:spPr>
          <a:xfrm rot="10800000">
            <a:off x="2806767" y="2881388"/>
            <a:ext cx="7500" cy="480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8" name="Google Shape;188;p2"/>
          <p:cNvSpPr txBox="1"/>
          <p:nvPr/>
        </p:nvSpPr>
        <p:spPr>
          <a:xfrm rot="-1862">
            <a:off x="3417300" y="2373459"/>
            <a:ext cx="11076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Angles &amp; Transformations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5380825" y="9993600"/>
            <a:ext cx="2115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Core/Foundation 2021/22</a:t>
            </a:r>
            <a:r>
              <a:rPr lang="en-GB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(includes Y11 bounce back)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This is what your child will be taught in Year 7 in MATHS</a:t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13500"/>
            <a:ext cx="7560000" cy="393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84097"/>
            <a:ext cx="1641901" cy="15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924" y="6820904"/>
            <a:ext cx="22574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225" y="6850474"/>
            <a:ext cx="3282775" cy="196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2056601" y="9184100"/>
            <a:ext cx="52458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They will have specific lessons linked to other subjects and a diet of retrieval built into their lessons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5" y="3704635"/>
            <a:ext cx="7560000" cy="393185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257705" y="51854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The final topics of Year 7 are:</a:t>
            </a:r>
            <a:br>
              <a:rPr lang="en-US" dirty="0"/>
            </a:br>
            <a:r>
              <a:rPr lang="en-US" dirty="0"/>
              <a:t>- Constructions</a:t>
            </a:r>
            <a:br>
              <a:rPr lang="en-US" dirty="0"/>
            </a:br>
            <a:r>
              <a:rPr lang="en-US" dirty="0"/>
              <a:t>- Geometric reasoning</a:t>
            </a:r>
            <a:br>
              <a:rPr lang="en-US" dirty="0"/>
            </a:br>
            <a:r>
              <a:rPr lang="en-US" dirty="0"/>
              <a:t>- Sets &amp; Probabilities</a:t>
            </a:r>
            <a:br>
              <a:rPr lang="en-US" dirty="0"/>
            </a:br>
            <a:r>
              <a:rPr lang="en-US" dirty="0"/>
              <a:t>- Prime numbers</a:t>
            </a:r>
            <a:br>
              <a:rPr lang="en-US" dirty="0"/>
            </a:br>
            <a:r>
              <a:rPr lang="en-US" dirty="0"/>
              <a:t>- Proof</a:t>
            </a:r>
            <a:endParaRPr dirty="0"/>
          </a:p>
        </p:txBody>
      </p:sp>
      <p:pic>
        <p:nvPicPr>
          <p:cNvPr id="206" name="Google Shape;20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50" y="8349600"/>
            <a:ext cx="2435549" cy="223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 txBox="1"/>
          <p:nvPr/>
        </p:nvSpPr>
        <p:spPr>
          <a:xfrm>
            <a:off x="3780000" y="8005075"/>
            <a:ext cx="34386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use the White Rose Maths scheme of learning in Year 7 as our feeder primary schools follow this scheme.  It also helps with the transition to Year 7 as pupils are familiar with the resources.</a:t>
            </a:r>
            <a:endParaRPr sz="1900" b="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title"/>
          </p:nvPr>
        </p:nvSpPr>
        <p:spPr>
          <a:xfrm>
            <a:off x="0" y="173032"/>
            <a:ext cx="3344400" cy="19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-GB" dirty="0"/>
              <a:t>Unit 11: Constructions</a:t>
            </a:r>
            <a:endParaRPr dirty="0"/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1875"/>
            <a:ext cx="740724" cy="68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51A259-A63D-4FFD-8A96-86A19E8F6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62" y="6527791"/>
            <a:ext cx="6492874" cy="4002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9D3B2-68FE-498D-AEA2-E9940C81A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136" y="161875"/>
            <a:ext cx="3443749" cy="1194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B4A5C-513C-4CB1-8534-14ECE736E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00" y="5069516"/>
            <a:ext cx="3344400" cy="1164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4021A-F788-43B9-922C-9B9B71CF5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3143" y="2152732"/>
            <a:ext cx="4796532" cy="2761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8D7C4-2F01-463A-B538-DED543C31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25" y="2675808"/>
            <a:ext cx="2476749" cy="1979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08D22D-E865-4830-B803-DC5262F0F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6666" y="4959392"/>
            <a:ext cx="2964688" cy="1523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284387" y="6383758"/>
            <a:ext cx="6990900" cy="127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Unit 12: Geometric Reasoning</a:t>
            </a:r>
            <a:endParaRPr dirty="0"/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639" y="1615121"/>
            <a:ext cx="678276" cy="71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803F9-E60A-4379-86DD-C1FD5DA6A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3" y="150125"/>
            <a:ext cx="6085347" cy="3709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96D1A-4917-4885-9EA0-3E9ABDE3B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63" y="7990013"/>
            <a:ext cx="4053771" cy="2533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7DEF7-C699-4675-97D0-404BE88C5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682" y="3951577"/>
            <a:ext cx="3360711" cy="1226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AD4F1-0930-4D4F-B358-C9DCD5129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200" y="5123818"/>
            <a:ext cx="3215919" cy="708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32BCA6-9DC8-476E-860A-A6AE59CE6C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586" y="8055307"/>
            <a:ext cx="2877326" cy="2385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25EC8D-DFA1-4A59-B7F4-0492117B58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53" y="4012467"/>
            <a:ext cx="3800087" cy="20213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94474" y="7569825"/>
            <a:ext cx="38154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Unit 13: Ratio &amp; Proportion </a:t>
            </a:r>
            <a:endParaRPr dirty="0"/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131" y="120481"/>
            <a:ext cx="1077155" cy="109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2E086-0326-4400-A427-80273E8FF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700" y="8196084"/>
            <a:ext cx="4168501" cy="2408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FC3E8-0DCC-4126-A2B8-4F2A2E77B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37" y="316200"/>
            <a:ext cx="2661678" cy="3829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2ACF6-5C5D-453C-B166-A1C46870F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33" y="87600"/>
            <a:ext cx="3322608" cy="2781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A703A-3D9E-4F9E-AF51-78DA1C650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61" y="2975773"/>
            <a:ext cx="4122777" cy="1417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DE9BA0-1786-49C5-8FEE-94AE4733B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019" y="4742403"/>
            <a:ext cx="2756364" cy="3230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E77E64-C9DB-4A2F-B426-9CC7072428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37" y="4473285"/>
            <a:ext cx="3807303" cy="3020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219501" y="127750"/>
            <a:ext cx="3344400" cy="116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880" dirty="0"/>
              <a:t>Unit 14: Sets &amp; Probability </a:t>
            </a:r>
            <a:endParaRPr sz="2880" dirty="0"/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01" y="176975"/>
            <a:ext cx="582107" cy="5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8B1C4-E635-4B98-BE9D-F10651768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74518"/>
            <a:ext cx="3344400" cy="2775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0EB80-30E3-4C4A-8F0E-8EDC21EB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01" y="9524358"/>
            <a:ext cx="3560336" cy="1039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0E60D-53E9-4959-ABE2-A9AA18DE3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775" y="127750"/>
            <a:ext cx="3488784" cy="1201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709843-4997-4591-9FC7-5C688E851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" y="1661692"/>
            <a:ext cx="4055399" cy="4560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11F8C4-433A-49EF-935D-F7A74A020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271" y="9415505"/>
            <a:ext cx="3575310" cy="1201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50490C-084A-47BA-B72D-5ADB96EA47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4406" y="6853729"/>
            <a:ext cx="4131195" cy="2229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2E8AFC-0A57-4551-B954-8E125DF038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2440" y="5644736"/>
            <a:ext cx="3153161" cy="10746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3495CC-4994-4EEF-8CAD-84A1E05E52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7208" y="1652383"/>
            <a:ext cx="3268393" cy="3879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>
            <a:spLocks noGrp="1"/>
          </p:cNvSpPr>
          <p:nvPr>
            <p:ph type="title"/>
          </p:nvPr>
        </p:nvSpPr>
        <p:spPr>
          <a:xfrm>
            <a:off x="284625" y="6203998"/>
            <a:ext cx="6990900" cy="11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dirty="0"/>
              <a:t>Unit 15: Prime Numbers</a:t>
            </a:r>
            <a:endParaRPr sz="3020" dirty="0"/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00" y="6779925"/>
            <a:ext cx="654374" cy="6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C4147-CFEB-4BF0-90BF-E69215AF7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3" y="105934"/>
            <a:ext cx="4080058" cy="3460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2CD03-6E4D-4FCD-A9BD-5DF5842DB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25" y="7956825"/>
            <a:ext cx="3322608" cy="115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F61B3-67E7-4E6B-BD91-D6AE148DA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912" y="105934"/>
            <a:ext cx="3069370" cy="3592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8D18C-53B6-4776-B91D-6FCDBB80E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66" y="9326285"/>
            <a:ext cx="3292125" cy="112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89E770-79AE-4986-9CB2-DE347BD133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9715" y="7956825"/>
            <a:ext cx="3292125" cy="1120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5872F3-F394-4E73-8D31-D016902C2C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871"/>
          <a:stretch/>
        </p:blipFill>
        <p:spPr>
          <a:xfrm>
            <a:off x="151076" y="3698492"/>
            <a:ext cx="3136828" cy="2373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82454-6697-44D1-8A0C-3F8B6F3A7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994" y="3785284"/>
            <a:ext cx="3985605" cy="23319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A3AAA8-A63B-4B0C-A8B3-B31F3D7203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7685" y="9295802"/>
            <a:ext cx="3330229" cy="1150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Custom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Oswald</vt:lpstr>
      <vt:lpstr>Playfair Display</vt:lpstr>
      <vt:lpstr>Arial</vt:lpstr>
      <vt:lpstr>Nunito</vt:lpstr>
      <vt:lpstr>Montserrat</vt:lpstr>
      <vt:lpstr>Pop</vt:lpstr>
      <vt:lpstr>Year 7 Scheme of Learning</vt:lpstr>
      <vt:lpstr>PowerPoint Presentation</vt:lpstr>
      <vt:lpstr>This is what your child will be taught in Year 7 in MATHS</vt:lpstr>
      <vt:lpstr>The final topics of Year 7 are: - Constructions - Geometric reasoning - Sets &amp; Probabilities - Prime numbers - Proof</vt:lpstr>
      <vt:lpstr>Unit 11: Constructions</vt:lpstr>
      <vt:lpstr>Unit 12: Geometric Reasoning</vt:lpstr>
      <vt:lpstr>PowerPoint Presentation</vt:lpstr>
      <vt:lpstr>Unit 14: Sets &amp; Probability </vt:lpstr>
      <vt:lpstr>Unit 15: Prime Numbers</vt:lpstr>
      <vt:lpstr>PowerPoint Presentation</vt:lpstr>
      <vt:lpstr>On our school website there is a calculation policy showing the methods we use for common operations.   It can be found at: Our School &gt;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Scheme of Learning</dc:title>
  <dc:creator>♾ ♠️</dc:creator>
  <cp:lastModifiedBy>♾ ♠️</cp:lastModifiedBy>
  <cp:revision>3</cp:revision>
  <dcterms:modified xsi:type="dcterms:W3CDTF">2022-04-09T07:12:11Z</dcterms:modified>
</cp:coreProperties>
</file>