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6" r:id="rId7"/>
    <p:sldId id="267" r:id="rId8"/>
    <p:sldId id="268" r:id="rId9"/>
    <p:sldId id="260" r:id="rId10"/>
    <p:sldId id="261" r:id="rId11"/>
    <p:sldId id="262" r:id="rId12"/>
    <p:sldId id="263" r:id="rId13"/>
    <p:sldId id="264" r:id="rId14"/>
    <p:sldId id="265" r:id="rId15"/>
  </p:sldIdLst>
  <p:sldSz cx="7559675" cy="10691813"/>
  <p:notesSz cx="6858000" cy="9144000"/>
  <p:embeddedFontLs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Nunito" pitchFamily="2" charset="0"/>
      <p:regular r:id="rId21"/>
      <p:bold r:id="rId22"/>
      <p:italic r:id="rId23"/>
      <p:boldItalic r:id="rId24"/>
    </p:embeddedFont>
    <p:embeddedFont>
      <p:font typeface="Oswald" panose="00000500000000000000" pitchFamily="2" charset="0"/>
      <p:regular r:id="rId25"/>
      <p:bold r:id="rId26"/>
    </p:embeddedFont>
    <p:embeddedFont>
      <p:font typeface="Playfair Display" panose="000005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JTDreJN4V3YrDb16bX4KiLymy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635" y="53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14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MEntion cross curricular and retrieval lessons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35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774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3543750" y="0"/>
            <a:ext cx="59700" cy="1069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3603464" y="0"/>
            <a:ext cx="3185700" cy="106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284616" y="2918239"/>
            <a:ext cx="6990900" cy="446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284616" y="7380879"/>
            <a:ext cx="4059600" cy="120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 hasCustomPrompt="1"/>
          </p:nvPr>
        </p:nvSpPr>
        <p:spPr>
          <a:xfrm>
            <a:off x="257705" y="2078584"/>
            <a:ext cx="7044600" cy="4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257705" y="67110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257712" y="1547778"/>
            <a:ext cx="7044600" cy="4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69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69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700" cy="85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457200" lvl="0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257705" y="2565321"/>
            <a:ext cx="7044600" cy="6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95" name="Google Shape;95;p33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746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4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/>
          <p:nvPr/>
        </p:nvSpPr>
        <p:spPr>
          <a:xfrm>
            <a:off x="3780000" y="-156"/>
            <a:ext cx="3780000" cy="106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16"/>
          <p:cNvCxnSpPr/>
          <p:nvPr/>
        </p:nvCxnSpPr>
        <p:spPr>
          <a:xfrm>
            <a:off x="4158393" y="9344976"/>
            <a:ext cx="387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219508" y="2248521"/>
            <a:ext cx="3344400" cy="3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ubTitle" idx="1"/>
          </p:nvPr>
        </p:nvSpPr>
        <p:spPr>
          <a:xfrm>
            <a:off x="219508" y="6072834"/>
            <a:ext cx="33444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2"/>
          </p:nvPr>
        </p:nvSpPr>
        <p:spPr>
          <a:xfrm>
            <a:off x="4083839" y="150542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/>
          <p:nvPr/>
        </p:nvSpPr>
        <p:spPr>
          <a:xfrm rot="5400000">
            <a:off x="3735808" y="4256769"/>
            <a:ext cx="88500" cy="699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284616" y="2918239"/>
            <a:ext cx="6990900" cy="446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257705" y="2565269"/>
            <a:ext cx="3306900" cy="6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2"/>
          </p:nvPr>
        </p:nvSpPr>
        <p:spPr>
          <a:xfrm>
            <a:off x="3995291" y="2565269"/>
            <a:ext cx="3306900" cy="6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405325" y="1094145"/>
            <a:ext cx="4645500" cy="85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257705" y="2565321"/>
            <a:ext cx="7044600" cy="6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284616" y="2918239"/>
            <a:ext cx="6990900" cy="446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en-GB"/>
              <a:t>Year 10 Higher Scheme of Learning</a:t>
            </a:r>
            <a:endParaRPr/>
          </a:p>
        </p:txBody>
      </p:sp>
      <p:sp>
        <p:nvSpPr>
          <p:cNvPr id="104" name="Google Shape;104;p1"/>
          <p:cNvSpPr txBox="1">
            <a:spLocks noGrp="1"/>
          </p:cNvSpPr>
          <p:nvPr>
            <p:ph type="subTitle" idx="1"/>
          </p:nvPr>
        </p:nvSpPr>
        <p:spPr>
          <a:xfrm>
            <a:off x="284616" y="7380879"/>
            <a:ext cx="4059600" cy="120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MODULE 3</a:t>
            </a:r>
            <a:endParaRPr dirty="0"/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625" y="233400"/>
            <a:ext cx="2435549" cy="223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4100" y="9275875"/>
            <a:ext cx="1603325" cy="1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"/>
          <p:cNvSpPr txBox="1">
            <a:spLocks noGrp="1"/>
          </p:cNvSpPr>
          <p:nvPr>
            <p:ph type="title"/>
          </p:nvPr>
        </p:nvSpPr>
        <p:spPr>
          <a:xfrm>
            <a:off x="341575" y="392025"/>
            <a:ext cx="31491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C</a:t>
            </a:r>
            <a:r>
              <a:rPr lang="en-GB" dirty="0" err="1"/>
              <a:t>ircle</a:t>
            </a:r>
            <a:r>
              <a:rPr lang="en-GB" dirty="0"/>
              <a:t> Theorems</a:t>
            </a:r>
            <a:endParaRPr dirty="0"/>
          </a:p>
        </p:txBody>
      </p:sp>
      <p:pic>
        <p:nvPicPr>
          <p:cNvPr id="280" name="Google Shape;28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2225" y="156825"/>
            <a:ext cx="1491750" cy="13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7"/>
          <p:cNvSpPr txBox="1"/>
          <p:nvPr/>
        </p:nvSpPr>
        <p:spPr>
          <a:xfrm>
            <a:off x="215875" y="1526825"/>
            <a:ext cx="3660000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 this Unit students will </a:t>
            </a:r>
            <a:r>
              <a:rPr lang="en-GB" sz="1700" dirty="0">
                <a:latin typeface="Playfair Display"/>
                <a:ea typeface="Playfair Display"/>
                <a:cs typeface="Playfair Display"/>
                <a:sym typeface="Playfair Display"/>
              </a:rPr>
              <a:t>study:</a:t>
            </a:r>
            <a:endParaRPr sz="1700" b="0" i="0" u="none" strike="noStrike" cap="none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-"/>
            </a:pPr>
            <a:r>
              <a:rPr lang="en-GB" sz="1900" dirty="0">
                <a:solidFill>
                  <a:schemeClr val="dk2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How to use circle theorems to find angles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-"/>
            </a:pPr>
            <a:r>
              <a:rPr lang="en-GB" sz="1900" dirty="0">
                <a:solidFill>
                  <a:schemeClr val="dk2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Prove Circle Theorems</a:t>
            </a:r>
            <a:endParaRPr sz="1900" dirty="0">
              <a:solidFill>
                <a:schemeClr val="dk2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1B64F7E-D9A9-4BEE-A7A7-8FD9CBFFC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2" y="3820516"/>
            <a:ext cx="7139225" cy="40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 txBox="1">
            <a:spLocks noGrp="1"/>
          </p:cNvSpPr>
          <p:nvPr>
            <p:ph type="subTitle" idx="1"/>
          </p:nvPr>
        </p:nvSpPr>
        <p:spPr>
          <a:xfrm>
            <a:off x="174675" y="264900"/>
            <a:ext cx="2035125" cy="83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Q</a:t>
            </a:r>
            <a:r>
              <a:rPr lang="en-GB" dirty="0" err="1"/>
              <a:t>uadratics</a:t>
            </a:r>
            <a:r>
              <a:rPr lang="en-GB" dirty="0"/>
              <a:t> </a:t>
            </a:r>
            <a:endParaRPr dirty="0"/>
          </a:p>
        </p:txBody>
      </p:sp>
      <p:pic>
        <p:nvPicPr>
          <p:cNvPr id="290" name="Google Shape;29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450" y="87600"/>
            <a:ext cx="2435549" cy="223676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8"/>
          <p:cNvSpPr txBox="1"/>
          <p:nvPr/>
        </p:nvSpPr>
        <p:spPr>
          <a:xfrm>
            <a:off x="174675" y="1315113"/>
            <a:ext cx="4594800" cy="16465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In this unit your child will study:</a:t>
            </a:r>
            <a:endParaRPr sz="1900" b="0" i="0" u="none" strike="noStrike" cap="none" dirty="0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Tx/>
              <a:buChar char="-"/>
            </a:pPr>
            <a:r>
              <a:rPr lang="en-US" sz="19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How to show inequalities on a graph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Tx/>
              <a:buChar char="-"/>
            </a:pPr>
            <a:r>
              <a:rPr lang="en-US" sz="19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How to plot and use quadratic graphs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Tx/>
              <a:buChar char="-"/>
            </a:pPr>
            <a:r>
              <a:rPr lang="en-US" sz="19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How to use quadratic graphs to find solutions</a:t>
            </a:r>
            <a:endParaRPr sz="1900" b="0" i="0" u="none" strike="noStrike" cap="none" dirty="0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7B82C97-DD75-4D05-BBB5-51D8BACB7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5" y="3394261"/>
            <a:ext cx="7265324" cy="563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6200" y="2491275"/>
            <a:ext cx="3627600" cy="767920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9"/>
          <p:cNvSpPr txBox="1"/>
          <p:nvPr/>
        </p:nvSpPr>
        <p:spPr>
          <a:xfrm>
            <a:off x="723925" y="403725"/>
            <a:ext cx="6369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We recommend pupils have a Casio scientific calculator.  </a:t>
            </a:r>
            <a:endParaRPr sz="26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The Casio calculator featured is the one we use when demonstrating in lessons.</a:t>
            </a:r>
            <a:endParaRPr sz="26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0"/>
          <p:cNvSpPr txBox="1">
            <a:spLocks noGrp="1"/>
          </p:cNvSpPr>
          <p:nvPr>
            <p:ph type="title"/>
          </p:nvPr>
        </p:nvSpPr>
        <p:spPr>
          <a:xfrm>
            <a:off x="284550" y="349650"/>
            <a:ext cx="6990900" cy="433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524"/>
              <a:buNone/>
            </a:pPr>
            <a:r>
              <a:rPr lang="en-GB" sz="4577"/>
              <a:t>On our school website there is a calculation policy showing the methods we use for common operations. </a:t>
            </a:r>
            <a:r>
              <a:rPr lang="en-GB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It can be found at: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Our School &gt; Policies</a:t>
            </a:r>
            <a:endParaRPr/>
          </a:p>
        </p:txBody>
      </p:sp>
      <p:pic>
        <p:nvPicPr>
          <p:cNvPr id="307" name="Google Shape;30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1475" y="4842250"/>
            <a:ext cx="4657050" cy="56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/>
          <p:nvPr/>
        </p:nvSpPr>
        <p:spPr>
          <a:xfrm rot="5400000">
            <a:off x="3170475" y="4224675"/>
            <a:ext cx="2625300" cy="4622100"/>
          </a:xfrm>
          <a:prstGeom prst="uturnArrow">
            <a:avLst>
              <a:gd name="adj1" fmla="val 39370"/>
              <a:gd name="adj2" fmla="val 11064"/>
              <a:gd name="adj3" fmla="val 25000"/>
              <a:gd name="adj4" fmla="val 50000"/>
              <a:gd name="adj5" fmla="val 75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 rot="-5400000">
            <a:off x="1814475" y="6180050"/>
            <a:ext cx="2625300" cy="4814400"/>
          </a:xfrm>
          <a:prstGeom prst="uturnArrow">
            <a:avLst>
              <a:gd name="adj1" fmla="val 39370"/>
              <a:gd name="adj2" fmla="val 11064"/>
              <a:gd name="adj3" fmla="val 25000"/>
              <a:gd name="adj4" fmla="val 50000"/>
              <a:gd name="adj5" fmla="val 66255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 rot="-5400000" flipH="1">
            <a:off x="2040150" y="1782175"/>
            <a:ext cx="2712600" cy="5361600"/>
          </a:xfrm>
          <a:prstGeom prst="uturnArrow">
            <a:avLst>
              <a:gd name="adj1" fmla="val 21212"/>
              <a:gd name="adj2" fmla="val 11065"/>
              <a:gd name="adj3" fmla="val 0"/>
              <a:gd name="adj4" fmla="val 49771"/>
              <a:gd name="adj5" fmla="val 23733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 rot="5400000">
            <a:off x="3473451" y="-109325"/>
            <a:ext cx="2619600" cy="4955400"/>
          </a:xfrm>
          <a:prstGeom prst="uturnArrow">
            <a:avLst>
              <a:gd name="adj1" fmla="val 22128"/>
              <a:gd name="adj2" fmla="val 10882"/>
              <a:gd name="adj3" fmla="val 25000"/>
              <a:gd name="adj4" fmla="val 50000"/>
              <a:gd name="adj5" fmla="val 75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2"/>
          <p:cNvCxnSpPr>
            <a:endCxn id="116" idx="1"/>
          </p:cNvCxnSpPr>
          <p:nvPr/>
        </p:nvCxnSpPr>
        <p:spPr>
          <a:xfrm rot="10800000">
            <a:off x="5468250" y="8794500"/>
            <a:ext cx="0" cy="807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6" name="Google Shape;116;p2"/>
          <p:cNvSpPr txBox="1"/>
          <p:nvPr/>
        </p:nvSpPr>
        <p:spPr>
          <a:xfrm>
            <a:off x="5468250" y="8538000"/>
            <a:ext cx="13260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Place value and ordering, including decimals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7" name="Google Shape;117;p2"/>
          <p:cNvCxnSpPr>
            <a:endCxn id="118" idx="1"/>
          </p:cNvCxnSpPr>
          <p:nvPr/>
        </p:nvCxnSpPr>
        <p:spPr>
          <a:xfrm rot="10800000">
            <a:off x="4248450" y="8794500"/>
            <a:ext cx="0" cy="807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8" name="Google Shape;118;p2"/>
          <p:cNvSpPr txBox="1"/>
          <p:nvPr/>
        </p:nvSpPr>
        <p:spPr>
          <a:xfrm>
            <a:off x="4248450" y="8538000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Use and understand algebraic notation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9" name="Google Shape;119;p2"/>
          <p:cNvCxnSpPr>
            <a:endCxn id="120" idx="1"/>
          </p:cNvCxnSpPr>
          <p:nvPr/>
        </p:nvCxnSpPr>
        <p:spPr>
          <a:xfrm rot="10800000">
            <a:off x="3024750" y="8794500"/>
            <a:ext cx="0" cy="807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0" name="Google Shape;120;p2"/>
          <p:cNvSpPr txBox="1"/>
          <p:nvPr/>
        </p:nvSpPr>
        <p:spPr>
          <a:xfrm>
            <a:off x="3024750" y="8538000"/>
            <a:ext cx="1297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Fractions, decimals &amp; percentages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1" name="Google Shape;121;p2"/>
          <p:cNvCxnSpPr>
            <a:endCxn id="122" idx="3"/>
          </p:cNvCxnSpPr>
          <p:nvPr/>
        </p:nvCxnSpPr>
        <p:spPr>
          <a:xfrm>
            <a:off x="5182658" y="9651925"/>
            <a:ext cx="0" cy="680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2" name="Google Shape;122;p2"/>
          <p:cNvSpPr txBox="1"/>
          <p:nvPr/>
        </p:nvSpPr>
        <p:spPr>
          <a:xfrm>
            <a:off x="3958958" y="10076125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Sequences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3" name="Google Shape;123;p2"/>
          <p:cNvCxnSpPr>
            <a:endCxn id="124" idx="3"/>
          </p:cNvCxnSpPr>
          <p:nvPr/>
        </p:nvCxnSpPr>
        <p:spPr>
          <a:xfrm>
            <a:off x="3734750" y="9449225"/>
            <a:ext cx="0" cy="680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4" name="Google Shape;124;p2"/>
          <p:cNvSpPr txBox="1"/>
          <p:nvPr/>
        </p:nvSpPr>
        <p:spPr>
          <a:xfrm>
            <a:off x="2437550" y="9905525"/>
            <a:ext cx="12972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Equality &amp; Equivalence - solving equations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5" name="Google Shape;125;p2"/>
          <p:cNvCxnSpPr>
            <a:endCxn id="126" idx="3"/>
          </p:cNvCxnSpPr>
          <p:nvPr/>
        </p:nvCxnSpPr>
        <p:spPr>
          <a:xfrm>
            <a:off x="2398750" y="9526300"/>
            <a:ext cx="0" cy="680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6" name="Google Shape;126;p2"/>
          <p:cNvSpPr txBox="1"/>
          <p:nvPr/>
        </p:nvSpPr>
        <p:spPr>
          <a:xfrm>
            <a:off x="927550" y="9950500"/>
            <a:ext cx="1471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Problem solving with four main operations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7" name="Google Shape;127;p2"/>
          <p:cNvCxnSpPr>
            <a:endCxn id="128" idx="1"/>
          </p:cNvCxnSpPr>
          <p:nvPr/>
        </p:nvCxnSpPr>
        <p:spPr>
          <a:xfrm rot="10800000">
            <a:off x="1881150" y="8884950"/>
            <a:ext cx="0" cy="807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8" name="Google Shape;128;p2"/>
          <p:cNvSpPr txBox="1"/>
          <p:nvPr/>
        </p:nvSpPr>
        <p:spPr>
          <a:xfrm>
            <a:off x="1881150" y="8718900"/>
            <a:ext cx="10635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Fraction &amp; % of amounts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9" name="Google Shape;129;p2"/>
          <p:cNvCxnSpPr/>
          <p:nvPr/>
        </p:nvCxnSpPr>
        <p:spPr>
          <a:xfrm rot="8293852">
            <a:off x="723102" y="9493211"/>
            <a:ext cx="673742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0" name="Google Shape;130;p2"/>
          <p:cNvSpPr txBox="1"/>
          <p:nvPr/>
        </p:nvSpPr>
        <p:spPr>
          <a:xfrm rot="-7912218">
            <a:off x="-208009" y="9023951"/>
            <a:ext cx="1223918" cy="5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Operations with  equations &amp; directed numbers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1" name="Google Shape;131;p2"/>
          <p:cNvCxnSpPr/>
          <p:nvPr/>
        </p:nvCxnSpPr>
        <p:spPr>
          <a:xfrm rot="-10231410">
            <a:off x="658721" y="7680484"/>
            <a:ext cx="597656" cy="25853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2" name="Google Shape;132;p2"/>
          <p:cNvSpPr txBox="1"/>
          <p:nvPr/>
        </p:nvSpPr>
        <p:spPr>
          <a:xfrm rot="-3426528">
            <a:off x="349938" y="6951069"/>
            <a:ext cx="966770" cy="51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Ratio &amp; proportion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3" name="Google Shape;133;p2"/>
          <p:cNvCxnSpPr/>
          <p:nvPr/>
        </p:nvCxnSpPr>
        <p:spPr>
          <a:xfrm rot="10800000">
            <a:off x="385917" y="8652413"/>
            <a:ext cx="689100" cy="24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4" name="Google Shape;134;p2"/>
          <p:cNvSpPr txBox="1"/>
          <p:nvPr/>
        </p:nvSpPr>
        <p:spPr>
          <a:xfrm rot="-5400843">
            <a:off x="-311041" y="8024861"/>
            <a:ext cx="12234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Fraction arithmetic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5" name="Google Shape;135;p2"/>
          <p:cNvCxnSpPr/>
          <p:nvPr/>
        </p:nvCxnSpPr>
        <p:spPr>
          <a:xfrm>
            <a:off x="2298175" y="7586088"/>
            <a:ext cx="0" cy="680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6" name="Google Shape;136;p2"/>
          <p:cNvSpPr txBox="1"/>
          <p:nvPr/>
        </p:nvSpPr>
        <p:spPr>
          <a:xfrm>
            <a:off x="2305550" y="7978363"/>
            <a:ext cx="9669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Prime numbers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7" name="Google Shape;137;p2"/>
          <p:cNvCxnSpPr/>
          <p:nvPr/>
        </p:nvCxnSpPr>
        <p:spPr>
          <a:xfrm rot="10800000">
            <a:off x="1658068" y="6831234"/>
            <a:ext cx="0" cy="80791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8" name="Google Shape;138;p2"/>
          <p:cNvSpPr txBox="1"/>
          <p:nvPr/>
        </p:nvSpPr>
        <p:spPr>
          <a:xfrm rot="-21912">
            <a:off x="1600104" y="6475418"/>
            <a:ext cx="1223725" cy="51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Sets &amp; probability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9" name="Google Shape;139;p2"/>
          <p:cNvCxnSpPr/>
          <p:nvPr/>
        </p:nvCxnSpPr>
        <p:spPr>
          <a:xfrm>
            <a:off x="3521875" y="7522050"/>
            <a:ext cx="0" cy="6807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40" name="Google Shape;140;p2"/>
          <p:cNvSpPr txBox="1"/>
          <p:nvPr/>
        </p:nvSpPr>
        <p:spPr>
          <a:xfrm>
            <a:off x="3521875" y="7960975"/>
            <a:ext cx="1154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Ratio &amp; scale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1" name="Google Shape;141;p2"/>
          <p:cNvCxnSpPr/>
          <p:nvPr/>
        </p:nvCxnSpPr>
        <p:spPr>
          <a:xfrm rot="10800000">
            <a:off x="2903742" y="6714150"/>
            <a:ext cx="0" cy="807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42" name="Google Shape;142;p2"/>
          <p:cNvSpPr txBox="1"/>
          <p:nvPr/>
        </p:nvSpPr>
        <p:spPr>
          <a:xfrm>
            <a:off x="2842650" y="6506700"/>
            <a:ext cx="11076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Proof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3" name="Google Shape;143;p2"/>
          <p:cNvCxnSpPr/>
          <p:nvPr/>
        </p:nvCxnSpPr>
        <p:spPr>
          <a:xfrm rot="10800000">
            <a:off x="4133717" y="6714150"/>
            <a:ext cx="0" cy="8079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44" name="Google Shape;144;p2"/>
          <p:cNvSpPr txBox="1"/>
          <p:nvPr/>
        </p:nvSpPr>
        <p:spPr>
          <a:xfrm>
            <a:off x="4128262" y="6595038"/>
            <a:ext cx="10296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Multiplicative reasoning</a:t>
            </a:r>
            <a:endParaRPr sz="105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5" name="Google Shape;145;p2"/>
          <p:cNvSpPr txBox="1"/>
          <p:nvPr/>
        </p:nvSpPr>
        <p:spPr>
          <a:xfrm>
            <a:off x="5331825" y="6468925"/>
            <a:ext cx="8136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Working in Cartesian plane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6" name="Google Shape;146;p2"/>
          <p:cNvCxnSpPr/>
          <p:nvPr/>
        </p:nvCxnSpPr>
        <p:spPr>
          <a:xfrm rot="857011">
            <a:off x="5885781" y="7438028"/>
            <a:ext cx="623783" cy="486628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47" name="Google Shape;147;p2"/>
          <p:cNvSpPr txBox="1"/>
          <p:nvPr/>
        </p:nvSpPr>
        <p:spPr>
          <a:xfrm rot="-2274455">
            <a:off x="6291927" y="7430745"/>
            <a:ext cx="1063494" cy="51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Representing data, tables &amp; probability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8" name="Google Shape;148;p2"/>
          <p:cNvCxnSpPr/>
          <p:nvPr/>
        </p:nvCxnSpPr>
        <p:spPr>
          <a:xfrm rot="-2313392">
            <a:off x="6549327" y="6649151"/>
            <a:ext cx="623790" cy="4867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49" name="Google Shape;149;p2"/>
          <p:cNvSpPr txBox="1"/>
          <p:nvPr/>
        </p:nvSpPr>
        <p:spPr>
          <a:xfrm rot="-5398212">
            <a:off x="6569000" y="6025625"/>
            <a:ext cx="11535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Brackets, equations &amp; inequalities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50" name="Google Shape;150;p2"/>
          <p:cNvCxnSpPr/>
          <p:nvPr/>
        </p:nvCxnSpPr>
        <p:spPr>
          <a:xfrm rot="10800000" flipH="1">
            <a:off x="6436266" y="5759239"/>
            <a:ext cx="715200" cy="3939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51" name="Google Shape;151;p2"/>
          <p:cNvSpPr txBox="1"/>
          <p:nvPr/>
        </p:nvSpPr>
        <p:spPr>
          <a:xfrm rot="-7333754">
            <a:off x="6110587" y="4947396"/>
            <a:ext cx="1334876" cy="60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Sequences &amp; Indices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52" name="Google Shape;152;p2"/>
          <p:cNvCxnSpPr/>
          <p:nvPr/>
        </p:nvCxnSpPr>
        <p:spPr>
          <a:xfrm rot="8777396" flipH="1">
            <a:off x="5898009" y="5104502"/>
            <a:ext cx="715147" cy="393893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53" name="Google Shape;153;p2"/>
          <p:cNvSpPr txBox="1"/>
          <p:nvPr/>
        </p:nvSpPr>
        <p:spPr>
          <a:xfrm rot="1734874">
            <a:off x="5219131" y="4450582"/>
            <a:ext cx="1335250" cy="60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Fractions &amp; percentages</a:t>
            </a:r>
            <a:endParaRPr sz="11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54" name="Google Shape;154;p2"/>
          <p:cNvCxnSpPr/>
          <p:nvPr/>
        </p:nvCxnSpPr>
        <p:spPr>
          <a:xfrm>
            <a:off x="5508267" y="5518725"/>
            <a:ext cx="0" cy="6807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55" name="Google Shape;155;p2"/>
          <p:cNvSpPr txBox="1"/>
          <p:nvPr/>
        </p:nvSpPr>
        <p:spPr>
          <a:xfrm>
            <a:off x="4330592" y="5942925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Standard form &amp; number sense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56" name="Google Shape;156;p2"/>
          <p:cNvCxnSpPr/>
          <p:nvPr/>
        </p:nvCxnSpPr>
        <p:spPr>
          <a:xfrm rot="10800000">
            <a:off x="4931075" y="4769517"/>
            <a:ext cx="0" cy="8079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57" name="Google Shape;157;p2"/>
          <p:cNvSpPr txBox="1"/>
          <p:nvPr/>
        </p:nvSpPr>
        <p:spPr>
          <a:xfrm>
            <a:off x="3737550" y="4533429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Angles in parallel lines, lines &amp; polygons</a:t>
            </a:r>
            <a:endParaRPr sz="11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58" name="Google Shape;158;p2"/>
          <p:cNvCxnSpPr>
            <a:endCxn id="159" idx="3"/>
          </p:cNvCxnSpPr>
          <p:nvPr/>
        </p:nvCxnSpPr>
        <p:spPr>
          <a:xfrm>
            <a:off x="4275425" y="5491267"/>
            <a:ext cx="0" cy="6807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59" name="Google Shape;159;p2"/>
          <p:cNvSpPr txBox="1"/>
          <p:nvPr/>
        </p:nvSpPr>
        <p:spPr>
          <a:xfrm>
            <a:off x="3051725" y="5915467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Area of trapezia &amp; circles; Line symmetry &amp; reflections</a:t>
            </a:r>
            <a:endParaRPr sz="11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0" name="Google Shape;160;p2"/>
          <p:cNvCxnSpPr/>
          <p:nvPr/>
        </p:nvCxnSpPr>
        <p:spPr>
          <a:xfrm rot="10800000">
            <a:off x="3578000" y="4784029"/>
            <a:ext cx="0" cy="8079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61" name="Google Shape;161;p2"/>
          <p:cNvSpPr txBox="1"/>
          <p:nvPr/>
        </p:nvSpPr>
        <p:spPr>
          <a:xfrm>
            <a:off x="2406392" y="4521429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Handling data &amp; measures of location</a:t>
            </a:r>
            <a:endParaRPr sz="11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1913679" y="5015721"/>
            <a:ext cx="966900" cy="966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"/>
          <p:cNvSpPr txBox="1"/>
          <p:nvPr/>
        </p:nvSpPr>
        <p:spPr>
          <a:xfrm>
            <a:off x="1928871" y="5048708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4800" b="1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4" name="Google Shape;164;p2"/>
          <p:cNvCxnSpPr/>
          <p:nvPr/>
        </p:nvCxnSpPr>
        <p:spPr>
          <a:xfrm rot="10800000">
            <a:off x="4629258" y="2779200"/>
            <a:ext cx="7800" cy="6408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65" name="Google Shape;165;p2"/>
          <p:cNvCxnSpPr/>
          <p:nvPr/>
        </p:nvCxnSpPr>
        <p:spPr>
          <a:xfrm rot="10800000" flipH="1">
            <a:off x="3293375" y="2781000"/>
            <a:ext cx="364500" cy="6312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66" name="Google Shape;166;p2"/>
          <p:cNvCxnSpPr/>
          <p:nvPr/>
        </p:nvCxnSpPr>
        <p:spPr>
          <a:xfrm rot="10800000">
            <a:off x="1533200" y="2915950"/>
            <a:ext cx="133500" cy="6477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67" name="Google Shape;167;p2"/>
          <p:cNvSpPr txBox="1"/>
          <p:nvPr/>
        </p:nvSpPr>
        <p:spPr>
          <a:xfrm>
            <a:off x="1356263" y="2345611"/>
            <a:ext cx="12237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Perimeter, area &amp; volume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8" name="Google Shape;168;p2"/>
          <p:cNvCxnSpPr/>
          <p:nvPr/>
        </p:nvCxnSpPr>
        <p:spPr>
          <a:xfrm>
            <a:off x="2600600" y="3543075"/>
            <a:ext cx="179100" cy="456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69" name="Google Shape;169;p2"/>
          <p:cNvSpPr txBox="1"/>
          <p:nvPr/>
        </p:nvSpPr>
        <p:spPr>
          <a:xfrm>
            <a:off x="2729400" y="3762100"/>
            <a:ext cx="12873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Pythagoras &amp; Trigonometry</a:t>
            </a:r>
            <a:endParaRPr sz="1100" b="0" i="0" u="none" strike="noStrike" cap="none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0" name="Google Shape;170;p2"/>
          <p:cNvCxnSpPr/>
          <p:nvPr/>
        </p:nvCxnSpPr>
        <p:spPr>
          <a:xfrm>
            <a:off x="5112708" y="3328750"/>
            <a:ext cx="0" cy="6807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71" name="Google Shape;171;p2"/>
          <p:cNvSpPr txBox="1"/>
          <p:nvPr/>
        </p:nvSpPr>
        <p:spPr>
          <a:xfrm>
            <a:off x="5051425" y="3746125"/>
            <a:ext cx="14160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Equations, quadratics &amp; Inequalities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2" name="Google Shape;172;p2"/>
          <p:cNvCxnSpPr/>
          <p:nvPr/>
        </p:nvCxnSpPr>
        <p:spPr>
          <a:xfrm>
            <a:off x="6501308" y="3236079"/>
            <a:ext cx="441600" cy="3321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73" name="Google Shape;173;p2"/>
          <p:cNvSpPr txBox="1"/>
          <p:nvPr/>
        </p:nvSpPr>
        <p:spPr>
          <a:xfrm rot="-3099345">
            <a:off x="6566839" y="3299143"/>
            <a:ext cx="1063372" cy="51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Proportion &amp; compound measures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4" name="Google Shape;174;p2"/>
          <p:cNvCxnSpPr/>
          <p:nvPr/>
        </p:nvCxnSpPr>
        <p:spPr>
          <a:xfrm rot="10800000" flipH="1">
            <a:off x="6075357" y="828564"/>
            <a:ext cx="5400" cy="4929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75" name="Google Shape;175;p2"/>
          <p:cNvSpPr txBox="1"/>
          <p:nvPr/>
        </p:nvSpPr>
        <p:spPr>
          <a:xfrm rot="2578937">
            <a:off x="6596449" y="662606"/>
            <a:ext cx="939903" cy="51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Statistics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2406400" y="905675"/>
            <a:ext cx="2115900" cy="92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2"/>
          <p:cNvCxnSpPr/>
          <p:nvPr/>
        </p:nvCxnSpPr>
        <p:spPr>
          <a:xfrm>
            <a:off x="4794763" y="7524275"/>
            <a:ext cx="0" cy="6807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78" name="Google Shape;178;p2"/>
          <p:cNvSpPr txBox="1"/>
          <p:nvPr/>
        </p:nvSpPr>
        <p:spPr>
          <a:xfrm>
            <a:off x="4794750" y="7963200"/>
            <a:ext cx="1471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Multiplying &amp; dividing fractions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9" name="Google Shape;179;p2"/>
          <p:cNvCxnSpPr/>
          <p:nvPr/>
        </p:nvCxnSpPr>
        <p:spPr>
          <a:xfrm rot="10800000">
            <a:off x="5335879" y="6714150"/>
            <a:ext cx="0" cy="8079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80" name="Google Shape;180;p2"/>
          <p:cNvSpPr txBox="1"/>
          <p:nvPr/>
        </p:nvSpPr>
        <p:spPr>
          <a:xfrm>
            <a:off x="638151" y="5938475"/>
            <a:ext cx="1297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Number; including index laws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81" name="Google Shape;181;p2"/>
          <p:cNvCxnSpPr/>
          <p:nvPr/>
        </p:nvCxnSpPr>
        <p:spPr>
          <a:xfrm rot="8660978">
            <a:off x="635982" y="5441520"/>
            <a:ext cx="673773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82" name="Google Shape;182;p2"/>
          <p:cNvSpPr txBox="1"/>
          <p:nvPr/>
        </p:nvSpPr>
        <p:spPr>
          <a:xfrm rot="-7545780">
            <a:off x="-318432" y="4960514"/>
            <a:ext cx="1223748" cy="56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Algebra: including substitution &amp; brackets</a:t>
            </a:r>
            <a:endParaRPr sz="1200" b="0" i="0" u="none" strike="noStrike" cap="none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83" name="Google Shape;183;p2"/>
          <p:cNvCxnSpPr/>
          <p:nvPr/>
        </p:nvCxnSpPr>
        <p:spPr>
          <a:xfrm rot="-9856080">
            <a:off x="581351" y="3488915"/>
            <a:ext cx="597481" cy="258706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84" name="Google Shape;184;p2"/>
          <p:cNvSpPr txBox="1"/>
          <p:nvPr/>
        </p:nvSpPr>
        <p:spPr>
          <a:xfrm rot="-3051308">
            <a:off x="302026" y="2658002"/>
            <a:ext cx="1062598" cy="51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Graphs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85" name="Google Shape;185;p2"/>
          <p:cNvCxnSpPr/>
          <p:nvPr/>
        </p:nvCxnSpPr>
        <p:spPr>
          <a:xfrm rot="10800000">
            <a:off x="289292" y="4464867"/>
            <a:ext cx="726600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86" name="Google Shape;186;p2"/>
          <p:cNvSpPr txBox="1"/>
          <p:nvPr/>
        </p:nvSpPr>
        <p:spPr>
          <a:xfrm rot="-5400843">
            <a:off x="-360141" y="3646828"/>
            <a:ext cx="12234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Fractions &amp; percentages 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87" name="Google Shape;187;p2"/>
          <p:cNvCxnSpPr/>
          <p:nvPr/>
        </p:nvCxnSpPr>
        <p:spPr>
          <a:xfrm>
            <a:off x="1838642" y="5491275"/>
            <a:ext cx="0" cy="6807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88" name="Google Shape;188;p2"/>
          <p:cNvCxnSpPr/>
          <p:nvPr/>
        </p:nvCxnSpPr>
        <p:spPr>
          <a:xfrm rot="10800000" flipH="1">
            <a:off x="5720983" y="2831450"/>
            <a:ext cx="3600" cy="5808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89" name="Google Shape;189;p2"/>
          <p:cNvCxnSpPr/>
          <p:nvPr/>
        </p:nvCxnSpPr>
        <p:spPr>
          <a:xfrm>
            <a:off x="1514750" y="3676425"/>
            <a:ext cx="170400" cy="4053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90" name="Google Shape;190;p2"/>
          <p:cNvSpPr txBox="1"/>
          <p:nvPr/>
        </p:nvSpPr>
        <p:spPr>
          <a:xfrm>
            <a:off x="1624800" y="3841787"/>
            <a:ext cx="10572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Sequences</a:t>
            </a:r>
            <a:endParaRPr sz="10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1" name="Google Shape;191;p2"/>
          <p:cNvSpPr txBox="1"/>
          <p:nvPr/>
        </p:nvSpPr>
        <p:spPr>
          <a:xfrm>
            <a:off x="2567075" y="2331600"/>
            <a:ext cx="11739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Averages</a:t>
            </a:r>
            <a:endParaRPr sz="9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" name="Google Shape;192;p2"/>
          <p:cNvSpPr txBox="1"/>
          <p:nvPr/>
        </p:nvSpPr>
        <p:spPr>
          <a:xfrm>
            <a:off x="4546063" y="2297633"/>
            <a:ext cx="10572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Constructions &amp; bearings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3" name="Google Shape;193;p2"/>
          <p:cNvSpPr txBox="1"/>
          <p:nvPr/>
        </p:nvSpPr>
        <p:spPr>
          <a:xfrm>
            <a:off x="5689050" y="2497200"/>
            <a:ext cx="10620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Probability &amp; diagrams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94" name="Google Shape;194;p2"/>
          <p:cNvCxnSpPr/>
          <p:nvPr/>
        </p:nvCxnSpPr>
        <p:spPr>
          <a:xfrm>
            <a:off x="5554300" y="1398863"/>
            <a:ext cx="0" cy="6807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95" name="Google Shape;195;p2"/>
          <p:cNvSpPr txBox="1"/>
          <p:nvPr/>
        </p:nvSpPr>
        <p:spPr>
          <a:xfrm>
            <a:off x="4629250" y="1792238"/>
            <a:ext cx="9669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Functions &amp; further algebra</a:t>
            </a:r>
            <a:endParaRPr sz="10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6" name="Google Shape;196;p2"/>
          <p:cNvSpPr/>
          <p:nvPr/>
        </p:nvSpPr>
        <p:spPr>
          <a:xfrm>
            <a:off x="5522075" y="9318850"/>
            <a:ext cx="2063100" cy="581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2"/>
          <p:cNvGrpSpPr/>
          <p:nvPr/>
        </p:nvGrpSpPr>
        <p:grpSpPr>
          <a:xfrm>
            <a:off x="6791764" y="8608355"/>
            <a:ext cx="774602" cy="1288205"/>
            <a:chOff x="6791750" y="8746050"/>
            <a:chExt cx="774602" cy="1146294"/>
          </a:xfrm>
        </p:grpSpPr>
        <p:pic>
          <p:nvPicPr>
            <p:cNvPr id="198" name="Google Shape;198;p2"/>
            <p:cNvPicPr preferRelativeResize="0"/>
            <p:nvPr/>
          </p:nvPicPr>
          <p:blipFill rotWithShape="1">
            <a:blip r:embed="rId3">
              <a:alphaModFix/>
            </a:blip>
            <a:srcRect l="4425"/>
            <a:stretch/>
          </p:blipFill>
          <p:spPr>
            <a:xfrm>
              <a:off x="6791750" y="8746050"/>
              <a:ext cx="774602" cy="1146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85907">
              <a:off x="7394447" y="9174271"/>
              <a:ext cx="86503" cy="657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p2"/>
          <p:cNvSpPr/>
          <p:nvPr/>
        </p:nvSpPr>
        <p:spPr>
          <a:xfrm>
            <a:off x="3094850" y="7097925"/>
            <a:ext cx="921900" cy="9267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"/>
          <p:cNvSpPr txBox="1"/>
          <p:nvPr/>
        </p:nvSpPr>
        <p:spPr>
          <a:xfrm>
            <a:off x="3139850" y="7097913"/>
            <a:ext cx="9219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FF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4800" b="1" i="0" u="none" strike="noStrike" cap="none">
              <a:solidFill>
                <a:srgbClr val="FF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2" name="Google Shape;202;p2"/>
          <p:cNvSpPr/>
          <p:nvPr/>
        </p:nvSpPr>
        <p:spPr>
          <a:xfrm>
            <a:off x="943775" y="1067325"/>
            <a:ext cx="3730500" cy="565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"/>
          <p:cNvSpPr/>
          <p:nvPr/>
        </p:nvSpPr>
        <p:spPr>
          <a:xfrm>
            <a:off x="3554817" y="2886621"/>
            <a:ext cx="966900" cy="966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"/>
          <p:cNvSpPr txBox="1"/>
          <p:nvPr/>
        </p:nvSpPr>
        <p:spPr>
          <a:xfrm>
            <a:off x="3554821" y="2886633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4800" b="1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5" name="Google Shape;205;p2"/>
          <p:cNvSpPr/>
          <p:nvPr/>
        </p:nvSpPr>
        <p:spPr>
          <a:xfrm>
            <a:off x="3926304" y="822121"/>
            <a:ext cx="966900" cy="966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"/>
          <p:cNvSpPr txBox="1"/>
          <p:nvPr/>
        </p:nvSpPr>
        <p:spPr>
          <a:xfrm>
            <a:off x="3926309" y="865483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4800" b="1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7" name="Google Shape;207;p2"/>
          <p:cNvSpPr/>
          <p:nvPr/>
        </p:nvSpPr>
        <p:spPr>
          <a:xfrm>
            <a:off x="5759567" y="9112808"/>
            <a:ext cx="966900" cy="966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8" name="Google Shape;20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8774" y="9088373"/>
            <a:ext cx="87224" cy="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"/>
          <p:cNvSpPr txBox="1"/>
          <p:nvPr/>
        </p:nvSpPr>
        <p:spPr>
          <a:xfrm>
            <a:off x="5782075" y="9125400"/>
            <a:ext cx="9219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4800" b="1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10" name="Google Shape;210;p2"/>
          <p:cNvCxnSpPr/>
          <p:nvPr/>
        </p:nvCxnSpPr>
        <p:spPr>
          <a:xfrm>
            <a:off x="1471999" y="7932751"/>
            <a:ext cx="295200" cy="246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211" name="Google Shape;211;p2"/>
          <p:cNvSpPr txBox="1"/>
          <p:nvPr/>
        </p:nvSpPr>
        <p:spPr>
          <a:xfrm rot="7767346">
            <a:off x="1299463" y="8184607"/>
            <a:ext cx="1075876" cy="44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Geometric reasoning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12" name="Google Shape;212;p2"/>
          <p:cNvCxnSpPr/>
          <p:nvPr/>
        </p:nvCxnSpPr>
        <p:spPr>
          <a:xfrm rot="10800000" flipH="1">
            <a:off x="1195550" y="4644800"/>
            <a:ext cx="409500" cy="1377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213" name="Google Shape;213;p2"/>
          <p:cNvSpPr txBox="1"/>
          <p:nvPr/>
        </p:nvSpPr>
        <p:spPr>
          <a:xfrm rot="3666520">
            <a:off x="1477278" y="4450511"/>
            <a:ext cx="981683" cy="591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Data handling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14" name="Google Shape;214;p2"/>
          <p:cNvCxnSpPr/>
          <p:nvPr/>
        </p:nvCxnSpPr>
        <p:spPr>
          <a:xfrm rot="10800000">
            <a:off x="5281875" y="567263"/>
            <a:ext cx="6900" cy="5844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215" name="Google Shape;215;p2"/>
          <p:cNvCxnSpPr/>
          <p:nvPr/>
        </p:nvCxnSpPr>
        <p:spPr>
          <a:xfrm flipH="1">
            <a:off x="6511400" y="2105550"/>
            <a:ext cx="283500" cy="57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216" name="Google Shape;216;p2"/>
          <p:cNvSpPr txBox="1"/>
          <p:nvPr/>
        </p:nvSpPr>
        <p:spPr>
          <a:xfrm>
            <a:off x="4485800" y="27325"/>
            <a:ext cx="8607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Circle theorems, equations &amp; graphs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7" name="Google Shape;217;p2"/>
          <p:cNvSpPr txBox="1"/>
          <p:nvPr/>
        </p:nvSpPr>
        <p:spPr>
          <a:xfrm rot="-5400000">
            <a:off x="5612225" y="1730850"/>
            <a:ext cx="9612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Similarity &amp; congruence</a:t>
            </a:r>
            <a:endParaRPr sz="10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18" name="Google Shape;218;p2"/>
          <p:cNvCxnSpPr/>
          <p:nvPr/>
        </p:nvCxnSpPr>
        <p:spPr>
          <a:xfrm rot="10800000">
            <a:off x="7149044" y="1125752"/>
            <a:ext cx="0" cy="807875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219" name="Google Shape;219;p2"/>
          <p:cNvSpPr txBox="1"/>
          <p:nvPr/>
        </p:nvSpPr>
        <p:spPr>
          <a:xfrm>
            <a:off x="5554300" y="436175"/>
            <a:ext cx="10620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Complex trigonometry </a:t>
            </a:r>
            <a:endParaRPr sz="9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20" name="Google Shape;220;p2"/>
          <p:cNvCxnSpPr/>
          <p:nvPr/>
        </p:nvCxnSpPr>
        <p:spPr>
          <a:xfrm rot="10800000">
            <a:off x="1624500" y="750425"/>
            <a:ext cx="300" cy="5286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221" name="Google Shape;221;p2"/>
          <p:cNvCxnSpPr/>
          <p:nvPr/>
        </p:nvCxnSpPr>
        <p:spPr>
          <a:xfrm rot="10800000">
            <a:off x="2600750" y="772475"/>
            <a:ext cx="1800" cy="4245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222" name="Google Shape;222;p2"/>
          <p:cNvCxnSpPr/>
          <p:nvPr/>
        </p:nvCxnSpPr>
        <p:spPr>
          <a:xfrm>
            <a:off x="3152363" y="1449575"/>
            <a:ext cx="3300" cy="4557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223" name="Google Shape;223;p2"/>
          <p:cNvCxnSpPr/>
          <p:nvPr/>
        </p:nvCxnSpPr>
        <p:spPr>
          <a:xfrm>
            <a:off x="1930938" y="1480925"/>
            <a:ext cx="8100" cy="3930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224" name="Google Shape;224;p2"/>
          <p:cNvCxnSpPr/>
          <p:nvPr/>
        </p:nvCxnSpPr>
        <p:spPr>
          <a:xfrm rot="10800000" flipH="1">
            <a:off x="3812275" y="782975"/>
            <a:ext cx="2700" cy="4035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225" name="Google Shape;225;p2"/>
          <p:cNvSpPr txBox="1"/>
          <p:nvPr/>
        </p:nvSpPr>
        <p:spPr>
          <a:xfrm rot="10800000">
            <a:off x="1524275" y="1913400"/>
            <a:ext cx="9051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Construction &amp; loci</a:t>
            </a:r>
            <a:endParaRPr sz="11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6" name="Google Shape;226;p2"/>
          <p:cNvSpPr txBox="1"/>
          <p:nvPr/>
        </p:nvSpPr>
        <p:spPr>
          <a:xfrm rot="10800000">
            <a:off x="2667300" y="1922100"/>
            <a:ext cx="11361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Proportion &amp; graphs</a:t>
            </a:r>
            <a:endParaRPr sz="11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7" name="Google Shape;227;p2"/>
          <p:cNvSpPr txBox="1"/>
          <p:nvPr/>
        </p:nvSpPr>
        <p:spPr>
          <a:xfrm>
            <a:off x="3267488" y="7075"/>
            <a:ext cx="11076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Vector notation</a:t>
            </a:r>
            <a:endParaRPr sz="11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8" name="Google Shape;228;p2"/>
          <p:cNvPicPr preferRelativeResize="0"/>
          <p:nvPr/>
        </p:nvPicPr>
        <p:blipFill rotWithShape="1">
          <a:blip r:embed="rId5">
            <a:alphaModFix/>
          </a:blip>
          <a:srcRect b="14813"/>
          <a:stretch/>
        </p:blipFill>
        <p:spPr>
          <a:xfrm rot="-5400000">
            <a:off x="-94412" y="667262"/>
            <a:ext cx="1735750" cy="12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"/>
          <p:cNvSpPr txBox="1"/>
          <p:nvPr/>
        </p:nvSpPr>
        <p:spPr>
          <a:xfrm rot="-5400000">
            <a:off x="445800" y="885575"/>
            <a:ext cx="13716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GCSE EXAMS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"/>
          <p:cNvSpPr txBox="1"/>
          <p:nvPr/>
        </p:nvSpPr>
        <p:spPr>
          <a:xfrm>
            <a:off x="2200975" y="280925"/>
            <a:ext cx="9558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Functions &amp; transforming graphs</a:t>
            </a:r>
            <a:endParaRPr sz="10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1" name="Google Shape;231;p2"/>
          <p:cNvSpPr txBox="1"/>
          <p:nvPr/>
        </p:nvSpPr>
        <p:spPr>
          <a:xfrm>
            <a:off x="1212800" y="335500"/>
            <a:ext cx="8136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Bespoke revision</a:t>
            </a:r>
            <a:endParaRPr sz="11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32" name="Google Shape;232;p2"/>
          <p:cNvCxnSpPr/>
          <p:nvPr/>
        </p:nvCxnSpPr>
        <p:spPr>
          <a:xfrm rot="10800000">
            <a:off x="2806767" y="2881388"/>
            <a:ext cx="7500" cy="480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233" name="Google Shape;233;p2"/>
          <p:cNvSpPr txBox="1"/>
          <p:nvPr/>
        </p:nvSpPr>
        <p:spPr>
          <a:xfrm rot="-2793">
            <a:off x="3417300" y="2373309"/>
            <a:ext cx="11076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Angles &amp; Transformations</a:t>
            </a:r>
            <a:endParaRPr sz="10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4" name="Google Shape;234;p2"/>
          <p:cNvSpPr txBox="1"/>
          <p:nvPr/>
        </p:nvSpPr>
        <p:spPr>
          <a:xfrm>
            <a:off x="5380825" y="9993600"/>
            <a:ext cx="21159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Extend/Higher 2021/22</a:t>
            </a:r>
            <a:r>
              <a:rPr lang="en-GB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(includes Y11 bounce back)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This is what your child will be taught as part of the GCSE higher course in Year 10 in their MATHS lessons.</a:t>
            </a:r>
            <a:endParaRPr/>
          </a:p>
        </p:txBody>
      </p:sp>
      <p:pic>
        <p:nvPicPr>
          <p:cNvPr id="240" name="Google Shape;2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84097"/>
            <a:ext cx="1641901" cy="150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3924" y="6820904"/>
            <a:ext cx="225742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225" y="6850474"/>
            <a:ext cx="3282775" cy="196967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"/>
          <p:cNvSpPr txBox="1">
            <a:spLocks noGrp="1"/>
          </p:cNvSpPr>
          <p:nvPr>
            <p:ph type="title"/>
          </p:nvPr>
        </p:nvSpPr>
        <p:spPr>
          <a:xfrm>
            <a:off x="2056601" y="9184100"/>
            <a:ext cx="52458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They will have also have specific lessons linked to other subjects and a diet of retrieval built into their lessons. </a:t>
            </a:r>
            <a:endParaRPr/>
          </a:p>
        </p:txBody>
      </p:sp>
      <p:pic>
        <p:nvPicPr>
          <p:cNvPr id="244" name="Google Shape;24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89350" y="2282679"/>
            <a:ext cx="4381312" cy="4400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"/>
          <p:cNvSpPr txBox="1">
            <a:spLocks noGrp="1"/>
          </p:cNvSpPr>
          <p:nvPr>
            <p:ph type="title"/>
          </p:nvPr>
        </p:nvSpPr>
        <p:spPr>
          <a:xfrm>
            <a:off x="257705" y="52414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dirty="0"/>
              <a:t>In Year 10 Module 3 your child will undergo their first set of GCSE mock exams as well as work experience.  They will also study the following two large topics:</a:t>
            </a:r>
            <a:br>
              <a:rPr lang="en-GB" dirty="0"/>
            </a:b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- Revision &amp; feedback for mocks</a:t>
            </a:r>
            <a:br>
              <a:rPr lang="en-US" dirty="0"/>
            </a:br>
            <a:r>
              <a:rPr lang="en-US" dirty="0"/>
              <a:t>- Functions</a:t>
            </a:r>
            <a:br>
              <a:rPr lang="en-US" dirty="0"/>
            </a:br>
            <a:r>
              <a:rPr lang="en-US" dirty="0"/>
              <a:t>- Further algebra</a:t>
            </a:r>
            <a:br>
              <a:rPr lang="en-US" dirty="0"/>
            </a:br>
            <a:r>
              <a:rPr lang="en-US" dirty="0"/>
              <a:t>- Circle Theorems</a:t>
            </a:r>
            <a:br>
              <a:rPr lang="en-US" dirty="0"/>
            </a:br>
            <a:r>
              <a:rPr lang="en-US" dirty="0"/>
              <a:t>- Quadratic graphs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pic>
        <p:nvPicPr>
          <p:cNvPr id="250" name="Google Shape;25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8100" y="9184097"/>
            <a:ext cx="1641901" cy="150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939" y="4663865"/>
            <a:ext cx="5055000" cy="50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 txBox="1">
            <a:spLocks noGrp="1"/>
          </p:cNvSpPr>
          <p:nvPr>
            <p:ph type="subTitle" idx="1"/>
          </p:nvPr>
        </p:nvSpPr>
        <p:spPr>
          <a:xfrm>
            <a:off x="152408" y="256050"/>
            <a:ext cx="4873800" cy="87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R</a:t>
            </a:r>
            <a:r>
              <a:rPr lang="en-GB" dirty="0" err="1"/>
              <a:t>evision</a:t>
            </a:r>
            <a:r>
              <a:rPr lang="en-GB" dirty="0"/>
              <a:t> for Mocks</a:t>
            </a:r>
            <a:endParaRPr dirty="0"/>
          </a:p>
        </p:txBody>
      </p:sp>
      <p:pic>
        <p:nvPicPr>
          <p:cNvPr id="248" name="Google Shape;24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675" y="87600"/>
            <a:ext cx="1715324" cy="157532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8"/>
          <p:cNvSpPr txBox="1"/>
          <p:nvPr/>
        </p:nvSpPr>
        <p:spPr>
          <a:xfrm>
            <a:off x="152400" y="1499863"/>
            <a:ext cx="4594800" cy="25237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P</a:t>
            </a:r>
            <a:r>
              <a:rPr lang="en-GB" sz="1900" dirty="0" err="1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upils</a:t>
            </a:r>
            <a:r>
              <a:rPr lang="en-GB" sz="19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have been given a 4 week revision plan to support their preparation for the mock exams,  There are 4 revision tasks per week on Hegarty Maths.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GB" sz="1900" dirty="0"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In maths pupils will sit 2 papers – non calculator (1hr) and a calculator paper (</a:t>
            </a:r>
            <a:r>
              <a:rPr lang="en-GB" sz="19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1hr). </a:t>
            </a:r>
            <a:endParaRPr sz="1900" b="0" i="0" u="none" strike="noStrike" cap="none" dirty="0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0F828-1D34-4A96-B527-416B78B3C3AF}"/>
              </a:ext>
            </a:extLst>
          </p:cNvPr>
          <p:cNvSpPr txBox="1"/>
          <p:nvPr/>
        </p:nvSpPr>
        <p:spPr>
          <a:xfrm>
            <a:off x="304800" y="7289360"/>
            <a:ext cx="28248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layfair Display" panose="00000500000000000000" pitchFamily="2" charset="0"/>
              </a:rPr>
              <a:t>Other useful websites: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Playfair Display" panose="00000500000000000000" pitchFamily="2" charset="0"/>
              </a:rPr>
              <a:t>Corbett </a:t>
            </a:r>
            <a:r>
              <a:rPr lang="en-US" sz="2000" b="1" dirty="0" err="1">
                <a:latin typeface="Playfair Display" panose="00000500000000000000" pitchFamily="2" charset="0"/>
              </a:rPr>
              <a:t>Maths</a:t>
            </a:r>
            <a:endParaRPr lang="en-US" sz="2000" b="1" dirty="0">
              <a:latin typeface="Playfair Display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sz="2000" b="1" dirty="0" err="1">
                <a:latin typeface="Playfair Display" panose="00000500000000000000" pitchFamily="2" charset="0"/>
              </a:rPr>
              <a:t>Onmaths</a:t>
            </a:r>
            <a:endParaRPr lang="en-US" sz="2000" b="1" dirty="0">
              <a:latin typeface="Playfair Display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sz="2000" b="1" dirty="0" err="1">
                <a:latin typeface="Playfair Display" panose="00000500000000000000" pitchFamily="2" charset="0"/>
              </a:rPr>
              <a:t>Maths</a:t>
            </a:r>
            <a:r>
              <a:rPr lang="en-US" sz="2000" b="1" dirty="0">
                <a:latin typeface="Playfair Display" panose="00000500000000000000" pitchFamily="2" charset="0"/>
              </a:rPr>
              <a:t> Genie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Playfair Display" panose="00000500000000000000" pitchFamily="2" charset="0"/>
              </a:rPr>
              <a:t>BBC Bitesize</a:t>
            </a:r>
          </a:p>
          <a:p>
            <a:pPr marL="285750" indent="-285750">
              <a:buFontTx/>
              <a:buChar char="-"/>
            </a:pPr>
            <a:r>
              <a:rPr lang="en-US" sz="2000" b="1" dirty="0" err="1">
                <a:latin typeface="Playfair Display" panose="00000500000000000000" pitchFamily="2" charset="0"/>
              </a:rPr>
              <a:t>MathsMadeEasy</a:t>
            </a:r>
            <a:endParaRPr lang="en-GB" sz="2000" b="1" dirty="0">
              <a:latin typeface="Playfair Display" panose="00000500000000000000" pitchFamily="2" charset="0"/>
            </a:endParaRPr>
          </a:p>
        </p:txBody>
      </p:sp>
      <p:pic>
        <p:nvPicPr>
          <p:cNvPr id="3074" name="Picture 2" descr="onmaths | The home of GCSE Maths">
            <a:extLst>
              <a:ext uri="{FF2B5EF4-FFF2-40B4-BE49-F238E27FC236}">
                <a16:creationId xmlns:a16="http://schemas.microsoft.com/office/drawing/2014/main" id="{099B7231-257D-4537-B741-4BA657B0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24" y="8568948"/>
            <a:ext cx="1789637" cy="99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rbettmaths - YouTube">
            <a:extLst>
              <a:ext uri="{FF2B5EF4-FFF2-40B4-BE49-F238E27FC236}">
                <a16:creationId xmlns:a16="http://schemas.microsoft.com/office/drawing/2014/main" id="{C363ABC4-C391-4559-97AA-1636C81B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0" y="9228352"/>
            <a:ext cx="1382120" cy="138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egarty Maths Review | Review Hegarty Maths | Colin Hegarty">
            <a:extLst>
              <a:ext uri="{FF2B5EF4-FFF2-40B4-BE49-F238E27FC236}">
                <a16:creationId xmlns:a16="http://schemas.microsoft.com/office/drawing/2014/main" id="{63CD9D05-367F-468A-975C-7C69C6F6E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r="11056"/>
          <a:stretch/>
        </p:blipFill>
        <p:spPr bwMode="auto">
          <a:xfrm>
            <a:off x="5026208" y="2122865"/>
            <a:ext cx="227139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aths Genie - Resources - Predicted GCSE Revision Papers">
            <a:extLst>
              <a:ext uri="{FF2B5EF4-FFF2-40B4-BE49-F238E27FC236}">
                <a16:creationId xmlns:a16="http://schemas.microsoft.com/office/drawing/2014/main" id="{222C588E-2D8C-42BD-ABF3-470FA579D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20" y="7289360"/>
            <a:ext cx="3670483" cy="96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BBC Bitesize – online resources for secondary education - BBC Bitesize">
            <a:extLst>
              <a:ext uri="{FF2B5EF4-FFF2-40B4-BE49-F238E27FC236}">
                <a16:creationId xmlns:a16="http://schemas.microsoft.com/office/drawing/2014/main" id="{2A8F524C-268F-4971-8A83-3FB7292AB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89" y="9442841"/>
            <a:ext cx="1789637" cy="99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GCSE Maths Revision | Past Papers | Worksheets | Online Tests">
            <a:extLst>
              <a:ext uri="{FF2B5EF4-FFF2-40B4-BE49-F238E27FC236}">
                <a16:creationId xmlns:a16="http://schemas.microsoft.com/office/drawing/2014/main" id="{C5D30352-7D36-4642-ACDB-2421E512A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65" y="8572062"/>
            <a:ext cx="1426210" cy="142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D8059-949F-402A-B61A-4F1B15F445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546" y="4183004"/>
            <a:ext cx="6904355" cy="3019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"/>
          <p:cNvSpPr txBox="1"/>
          <p:nvPr/>
        </p:nvSpPr>
        <p:spPr>
          <a:xfrm>
            <a:off x="640590" y="144645"/>
            <a:ext cx="6369300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These are the common formulae that pupils need to learn</a:t>
            </a:r>
            <a:r>
              <a:rPr lang="en-GB" sz="26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 sz="2600" b="0" i="0" u="none" strike="noStrike" cap="none" dirty="0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632C9B-2032-4814-939C-D5DDB3D27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1249919"/>
            <a:ext cx="7101840" cy="908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0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"/>
          <p:cNvSpPr txBox="1"/>
          <p:nvPr/>
        </p:nvSpPr>
        <p:spPr>
          <a:xfrm>
            <a:off x="640590" y="144645"/>
            <a:ext cx="6369300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These are the common formulae that pupils need to learn</a:t>
            </a:r>
            <a:r>
              <a:rPr lang="en-GB" sz="26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 sz="2600" b="0" i="0" u="none" strike="noStrike" cap="none" dirty="0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825C1-7E0D-4F21-9B00-8A0364F26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1129500"/>
            <a:ext cx="6995160" cy="919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2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"/>
          <p:cNvSpPr txBox="1">
            <a:spLocks noGrp="1"/>
          </p:cNvSpPr>
          <p:nvPr>
            <p:ph type="title"/>
          </p:nvPr>
        </p:nvSpPr>
        <p:spPr>
          <a:xfrm>
            <a:off x="341575" y="363475"/>
            <a:ext cx="31491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Functions</a:t>
            </a:r>
            <a:endParaRPr dirty="0"/>
          </a:p>
        </p:txBody>
      </p:sp>
      <p:pic>
        <p:nvPicPr>
          <p:cNvPr id="257" name="Google Shape;25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325" y="8866350"/>
            <a:ext cx="1491750" cy="13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5"/>
          <p:cNvSpPr txBox="1"/>
          <p:nvPr/>
        </p:nvSpPr>
        <p:spPr>
          <a:xfrm>
            <a:off x="215875" y="1526825"/>
            <a:ext cx="3400500" cy="17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 this Unit students will learn</a:t>
            </a:r>
            <a:endParaRPr sz="1700" b="0" i="0" u="none" strike="noStrike" cap="none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layfair Display"/>
              <a:buChar char="-"/>
            </a:pPr>
            <a:r>
              <a:rPr lang="en-GB" sz="1700" dirty="0">
                <a:latin typeface="Playfair Display"/>
                <a:ea typeface="Playfair Display"/>
                <a:cs typeface="Playfair Display"/>
                <a:sym typeface="Playfair Display"/>
              </a:rPr>
              <a:t>How to use function notation</a:t>
            </a: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layfair Display"/>
              <a:buChar char="-"/>
            </a:pPr>
            <a:r>
              <a:rPr lang="en-GB" sz="1700" dirty="0">
                <a:latin typeface="Playfair Display"/>
                <a:ea typeface="Playfair Display"/>
                <a:cs typeface="Playfair Display"/>
                <a:sym typeface="Playfair Display"/>
              </a:rPr>
              <a:t>To find and use composite and inverse functions</a:t>
            </a: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layfair Display"/>
              <a:buChar char="-"/>
            </a:pPr>
            <a:endParaRPr sz="17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3477BB-AC21-48E4-B015-24ED56C7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85" y="5064784"/>
            <a:ext cx="3837965" cy="26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verse Functions - GCSE Maths - Steps, Examples &amp; Worksheet">
            <a:extLst>
              <a:ext uri="{FF2B5EF4-FFF2-40B4-BE49-F238E27FC236}">
                <a16:creationId xmlns:a16="http://schemas.microsoft.com/office/drawing/2014/main" id="{06661643-62D7-4112-B34D-9579B40C0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5" y="7977308"/>
            <a:ext cx="5353620" cy="22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unction Notation (examples, solutions, videos)">
            <a:extLst>
              <a:ext uri="{FF2B5EF4-FFF2-40B4-BE49-F238E27FC236}">
                <a16:creationId xmlns:a16="http://schemas.microsoft.com/office/drawing/2014/main" id="{61ED93D8-A7EC-40CC-828D-92F74364B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15" y="92589"/>
            <a:ext cx="39624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E5821FE-F32E-4305-BC52-FC0AFBF8E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5" y="3097369"/>
            <a:ext cx="4382570" cy="18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"/>
          <p:cNvSpPr txBox="1">
            <a:spLocks noGrp="1"/>
          </p:cNvSpPr>
          <p:nvPr>
            <p:ph type="subTitle" idx="1"/>
          </p:nvPr>
        </p:nvSpPr>
        <p:spPr>
          <a:xfrm>
            <a:off x="174675" y="264900"/>
            <a:ext cx="3973800" cy="83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F</a:t>
            </a:r>
            <a:r>
              <a:rPr lang="en-GB" dirty="0" err="1"/>
              <a:t>urther</a:t>
            </a:r>
            <a:r>
              <a:rPr lang="en-GB" dirty="0"/>
              <a:t> algebra</a:t>
            </a:r>
            <a:endParaRPr dirty="0"/>
          </a:p>
        </p:txBody>
      </p:sp>
      <p:pic>
        <p:nvPicPr>
          <p:cNvPr id="269" name="Google Shape;26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450" y="87600"/>
            <a:ext cx="2435549" cy="223676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6"/>
          <p:cNvSpPr txBox="1"/>
          <p:nvPr/>
        </p:nvSpPr>
        <p:spPr>
          <a:xfrm>
            <a:off x="174675" y="1183059"/>
            <a:ext cx="4594800" cy="1938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In this unit your child will study:</a:t>
            </a:r>
            <a:endParaRPr sz="1900" b="0" i="0" u="none" strike="noStrike" cap="none" dirty="0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Tx/>
              <a:buChar char="-"/>
            </a:pPr>
            <a:r>
              <a:rPr lang="en-US" sz="19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How to rearrange formulae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Tx/>
              <a:buChar char="-"/>
            </a:pPr>
            <a:r>
              <a:rPr lang="en-US" sz="19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Simplify algebraic fractions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Tx/>
              <a:buChar char="-"/>
            </a:pPr>
            <a:r>
              <a:rPr lang="en-US" sz="19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Solve equations with algebraic fractions</a:t>
            </a:r>
            <a:endParaRPr lang="en-US" sz="1900" dirty="0"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Tx/>
              <a:buChar char="-"/>
            </a:pPr>
            <a:r>
              <a:rPr lang="en-US" sz="19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Use iteration</a:t>
            </a:r>
            <a:endParaRPr sz="1900" dirty="0"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A59BFE-40E4-40D0-ACA9-7F108F247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3"/>
          <a:stretch/>
        </p:blipFill>
        <p:spPr bwMode="auto">
          <a:xfrm>
            <a:off x="312737" y="7147560"/>
            <a:ext cx="6826615" cy="327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8139A55-41E2-4D7D-B054-68451BC05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5" y="3700630"/>
            <a:ext cx="337185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5239F7B-E1EE-45BB-BC87-7DA41ABAF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6"/>
          <a:stretch/>
        </p:blipFill>
        <p:spPr bwMode="auto">
          <a:xfrm>
            <a:off x="3792390" y="3700630"/>
            <a:ext cx="3592610" cy="311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Microsoft Office PowerPoint</Application>
  <PresentationFormat>Custom</PresentationFormat>
  <Paragraphs>106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Playfair Display</vt:lpstr>
      <vt:lpstr>Arial</vt:lpstr>
      <vt:lpstr>Oswald</vt:lpstr>
      <vt:lpstr>Montserrat</vt:lpstr>
      <vt:lpstr>Nunito</vt:lpstr>
      <vt:lpstr>Pop</vt:lpstr>
      <vt:lpstr>Simple Light</vt:lpstr>
      <vt:lpstr>Year 10 Higher Scheme of Learning</vt:lpstr>
      <vt:lpstr>PowerPoint Presentation</vt:lpstr>
      <vt:lpstr>This is what your child will be taught as part of the GCSE higher course in Year 10 in their MATHS lessons.</vt:lpstr>
      <vt:lpstr>In Year 10 Module 3 your child will undergo their first set of GCSE mock exams as well as work experience.  They will also study the following two large topics:  - Revision &amp; feedback for mocks - Functions - Further algebra - Circle Theorems - Quadratic graphs </vt:lpstr>
      <vt:lpstr>PowerPoint Presentation</vt:lpstr>
      <vt:lpstr>PowerPoint Presentation</vt:lpstr>
      <vt:lpstr>PowerPoint Presentation</vt:lpstr>
      <vt:lpstr>Functions</vt:lpstr>
      <vt:lpstr>PowerPoint Presentation</vt:lpstr>
      <vt:lpstr>Circle Theorems</vt:lpstr>
      <vt:lpstr>PowerPoint Presentation</vt:lpstr>
      <vt:lpstr>PowerPoint Presentation</vt:lpstr>
      <vt:lpstr>On our school website there is a calculation policy showing the methods we use for common operations.   It can be found at: Our School &gt; Policies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10 Higher Scheme of Learning</dc:title>
  <dc:creator>♾ ♠️</dc:creator>
  <cp:lastModifiedBy>♾ ♠️</cp:lastModifiedBy>
  <cp:revision>3</cp:revision>
  <dcterms:modified xsi:type="dcterms:W3CDTF">2022-04-11T14:13:57Z</dcterms:modified>
</cp:coreProperties>
</file>