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6" r:id="rId7"/>
    <p:sldId id="260" r:id="rId8"/>
    <p:sldId id="261" r:id="rId9"/>
    <p:sldId id="264" r:id="rId10"/>
    <p:sldId id="265" r:id="rId11"/>
  </p:sldIdLst>
  <p:sldSz cx="7559675" cy="10691813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  <p:embeddedFont>
      <p:font typeface="Oswald" panose="00000500000000000000" pitchFamily="2" charset="0"/>
      <p:regular r:id="rId21"/>
      <p:bold r:id="rId22"/>
    </p:embeddedFont>
    <p:embeddedFont>
      <p:font typeface="Playfair Display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FWqOQMglYrxGhV0hzUy+orz2o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35" y="53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972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MEntion cross curricular and retrieval lessons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35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3543750" y="0"/>
            <a:ext cx="59700" cy="1069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3603464" y="0"/>
            <a:ext cx="3185700" cy="106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284616" y="7380879"/>
            <a:ext cx="40596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title" hasCustomPrompt="1"/>
          </p:nvPr>
        </p:nvSpPr>
        <p:spPr>
          <a:xfrm>
            <a:off x="257705" y="2078584"/>
            <a:ext cx="7044600" cy="4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257705" y="67110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257705" y="2565321"/>
            <a:ext cx="70446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3780000" y="-156"/>
            <a:ext cx="3780000" cy="106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14"/>
          <p:cNvCxnSpPr/>
          <p:nvPr/>
        </p:nvCxnSpPr>
        <p:spPr>
          <a:xfrm>
            <a:off x="4158393" y="9344976"/>
            <a:ext cx="38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219508" y="2248521"/>
            <a:ext cx="3344400" cy="3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219508" y="6072834"/>
            <a:ext cx="33444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4083839" y="150542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 rot="5400000">
            <a:off x="3735808" y="4256769"/>
            <a:ext cx="88500" cy="699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257705" y="2565269"/>
            <a:ext cx="33069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2"/>
          </p:nvPr>
        </p:nvSpPr>
        <p:spPr>
          <a:xfrm>
            <a:off x="3995291" y="2565269"/>
            <a:ext cx="33069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05325" y="1094145"/>
            <a:ext cx="4645500" cy="8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257705" y="2565321"/>
            <a:ext cx="70446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-GB"/>
              <a:t>Year 10 Foundation Scheme of Learning</a:t>
            </a:r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284616" y="7380879"/>
            <a:ext cx="40596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MODULE 3</a:t>
            </a:r>
            <a:endParaRPr dirty="0"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625" y="233400"/>
            <a:ext cx="2435549" cy="223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100" y="9275875"/>
            <a:ext cx="1603325" cy="1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 txBox="1">
            <a:spLocks noGrp="1"/>
          </p:cNvSpPr>
          <p:nvPr>
            <p:ph type="title"/>
          </p:nvPr>
        </p:nvSpPr>
        <p:spPr>
          <a:xfrm>
            <a:off x="284550" y="349650"/>
            <a:ext cx="6990900" cy="43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524"/>
              <a:buNone/>
            </a:pPr>
            <a:r>
              <a:rPr lang="en-GB" sz="4577"/>
              <a:t>On our school website there is a calculation policy showing the methods we use for common operations. </a:t>
            </a:r>
            <a:r>
              <a:rPr lang="en-GB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It can be found at: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Our School &gt; Policies</a:t>
            </a:r>
            <a:endParaRPr/>
          </a:p>
        </p:txBody>
      </p:sp>
      <p:pic>
        <p:nvPicPr>
          <p:cNvPr id="266" name="Google Shape;2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475" y="4842250"/>
            <a:ext cx="4657050" cy="56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 rot="5400000">
            <a:off x="3170475" y="4224675"/>
            <a:ext cx="2625300" cy="46221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75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 rot="-5400000">
            <a:off x="1814475" y="6180050"/>
            <a:ext cx="2625300" cy="48144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66255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 rot="-5400000" flipH="1">
            <a:off x="2040000" y="1782325"/>
            <a:ext cx="2712900" cy="5361600"/>
          </a:xfrm>
          <a:prstGeom prst="uturnArrow">
            <a:avLst>
              <a:gd name="adj1" fmla="val 21212"/>
              <a:gd name="adj2" fmla="val 11065"/>
              <a:gd name="adj3" fmla="val 0"/>
              <a:gd name="adj4" fmla="val 49771"/>
              <a:gd name="adj5" fmla="val 23733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 rot="5400000">
            <a:off x="3473301" y="-109175"/>
            <a:ext cx="2619900" cy="4955400"/>
          </a:xfrm>
          <a:prstGeom prst="uturnArrow">
            <a:avLst>
              <a:gd name="adj1" fmla="val 22128"/>
              <a:gd name="adj2" fmla="val 10882"/>
              <a:gd name="adj3" fmla="val 25000"/>
              <a:gd name="adj4" fmla="val 50000"/>
              <a:gd name="adj5" fmla="val 75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2"/>
          <p:cNvCxnSpPr>
            <a:endCxn id="71" idx="1"/>
          </p:cNvCxnSpPr>
          <p:nvPr/>
        </p:nvCxnSpPr>
        <p:spPr>
          <a:xfrm rot="10800000">
            <a:off x="54682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1" name="Google Shape;71;p2"/>
          <p:cNvSpPr txBox="1"/>
          <p:nvPr/>
        </p:nvSpPr>
        <p:spPr>
          <a:xfrm>
            <a:off x="5468250" y="8538000"/>
            <a:ext cx="1326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Place value and ordering, including decimals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2" name="Google Shape;72;p2"/>
          <p:cNvCxnSpPr>
            <a:endCxn id="73" idx="1"/>
          </p:cNvCxnSpPr>
          <p:nvPr/>
        </p:nvCxnSpPr>
        <p:spPr>
          <a:xfrm rot="10800000">
            <a:off x="42484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3" name="Google Shape;73;p2"/>
          <p:cNvSpPr txBox="1"/>
          <p:nvPr/>
        </p:nvSpPr>
        <p:spPr>
          <a:xfrm>
            <a:off x="4248450" y="8538000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Use and understand algebraic notation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4" name="Google Shape;74;p2"/>
          <p:cNvCxnSpPr>
            <a:endCxn id="75" idx="1"/>
          </p:cNvCxnSpPr>
          <p:nvPr/>
        </p:nvCxnSpPr>
        <p:spPr>
          <a:xfrm rot="10800000">
            <a:off x="30247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5" name="Google Shape;75;p2"/>
          <p:cNvSpPr txBox="1"/>
          <p:nvPr/>
        </p:nvSpPr>
        <p:spPr>
          <a:xfrm>
            <a:off x="3024750" y="8538000"/>
            <a:ext cx="1297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Fractions, decimals &amp; percentages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6" name="Google Shape;76;p2"/>
          <p:cNvCxnSpPr>
            <a:endCxn id="77" idx="3"/>
          </p:cNvCxnSpPr>
          <p:nvPr/>
        </p:nvCxnSpPr>
        <p:spPr>
          <a:xfrm>
            <a:off x="5182658" y="96517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7" name="Google Shape;77;p2"/>
          <p:cNvSpPr txBox="1"/>
          <p:nvPr/>
        </p:nvSpPr>
        <p:spPr>
          <a:xfrm>
            <a:off x="3958958" y="10076125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Sequences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8" name="Google Shape;78;p2"/>
          <p:cNvCxnSpPr>
            <a:endCxn id="79" idx="3"/>
          </p:cNvCxnSpPr>
          <p:nvPr/>
        </p:nvCxnSpPr>
        <p:spPr>
          <a:xfrm>
            <a:off x="3734750" y="94490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9" name="Google Shape;79;p2"/>
          <p:cNvSpPr txBox="1"/>
          <p:nvPr/>
        </p:nvSpPr>
        <p:spPr>
          <a:xfrm>
            <a:off x="2437550" y="9905525"/>
            <a:ext cx="12972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Equality &amp; Equivalence - solving equations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0" name="Google Shape;80;p2"/>
          <p:cNvCxnSpPr>
            <a:endCxn id="81" idx="3"/>
          </p:cNvCxnSpPr>
          <p:nvPr/>
        </p:nvCxnSpPr>
        <p:spPr>
          <a:xfrm>
            <a:off x="2398750" y="95261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1" name="Google Shape;81;p2"/>
          <p:cNvSpPr txBox="1"/>
          <p:nvPr/>
        </p:nvSpPr>
        <p:spPr>
          <a:xfrm>
            <a:off x="927550" y="9950500"/>
            <a:ext cx="1471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Problem solving with four main operations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2" name="Google Shape;82;p2"/>
          <p:cNvCxnSpPr>
            <a:endCxn id="83" idx="1"/>
          </p:cNvCxnSpPr>
          <p:nvPr/>
        </p:nvCxnSpPr>
        <p:spPr>
          <a:xfrm rot="10800000">
            <a:off x="1881150" y="888510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3" name="Google Shape;83;p2"/>
          <p:cNvSpPr txBox="1"/>
          <p:nvPr/>
        </p:nvSpPr>
        <p:spPr>
          <a:xfrm>
            <a:off x="1881150" y="8718900"/>
            <a:ext cx="10635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 &amp; % of amounts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4" name="Google Shape;84;p2"/>
          <p:cNvCxnSpPr/>
          <p:nvPr/>
        </p:nvCxnSpPr>
        <p:spPr>
          <a:xfrm rot="8292711">
            <a:off x="723002" y="9493361"/>
            <a:ext cx="67394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5" name="Google Shape;85;p2"/>
          <p:cNvSpPr txBox="1"/>
          <p:nvPr/>
        </p:nvSpPr>
        <p:spPr>
          <a:xfrm rot="-7912780">
            <a:off x="-207897" y="9024101"/>
            <a:ext cx="1223695" cy="5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Operations with  equations &amp; directed numbers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6" name="Google Shape;86;p2"/>
          <p:cNvCxnSpPr/>
          <p:nvPr/>
        </p:nvCxnSpPr>
        <p:spPr>
          <a:xfrm rot="-10231410">
            <a:off x="658721" y="7680484"/>
            <a:ext cx="597656" cy="25853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7" name="Google Shape;87;p2"/>
          <p:cNvSpPr txBox="1"/>
          <p:nvPr/>
        </p:nvSpPr>
        <p:spPr>
          <a:xfrm rot="-3427108">
            <a:off x="349812" y="6950850"/>
            <a:ext cx="967022" cy="51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Ratio &amp; proportion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8" name="Google Shape;88;p2"/>
          <p:cNvCxnSpPr/>
          <p:nvPr/>
        </p:nvCxnSpPr>
        <p:spPr>
          <a:xfrm rot="10800000">
            <a:off x="385917" y="8652413"/>
            <a:ext cx="689100" cy="2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9" name="Google Shape;89;p2"/>
          <p:cNvSpPr txBox="1"/>
          <p:nvPr/>
        </p:nvSpPr>
        <p:spPr>
          <a:xfrm rot="-5400843">
            <a:off x="-311041" y="8024861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 arithmetic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0" name="Google Shape;90;p2"/>
          <p:cNvCxnSpPr/>
          <p:nvPr/>
        </p:nvCxnSpPr>
        <p:spPr>
          <a:xfrm>
            <a:off x="2298175" y="7586088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1" name="Google Shape;91;p2"/>
          <p:cNvSpPr txBox="1"/>
          <p:nvPr/>
        </p:nvSpPr>
        <p:spPr>
          <a:xfrm>
            <a:off x="2305550" y="7978363"/>
            <a:ext cx="966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Prime numbers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2" name="Google Shape;92;p2"/>
          <p:cNvCxnSpPr/>
          <p:nvPr/>
        </p:nvCxnSpPr>
        <p:spPr>
          <a:xfrm rot="10800000">
            <a:off x="1658068" y="6831534"/>
            <a:ext cx="0" cy="80761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3" name="Google Shape;93;p2"/>
          <p:cNvSpPr txBox="1"/>
          <p:nvPr/>
        </p:nvSpPr>
        <p:spPr>
          <a:xfrm rot="-22755">
            <a:off x="1600103" y="6475268"/>
            <a:ext cx="1223727" cy="51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Sets &amp; probability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3521875" y="75220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5" name="Google Shape;95;p2"/>
          <p:cNvSpPr txBox="1"/>
          <p:nvPr/>
        </p:nvSpPr>
        <p:spPr>
          <a:xfrm>
            <a:off x="3521875" y="7960975"/>
            <a:ext cx="115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Ratio &amp; scale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6" name="Google Shape;96;p2"/>
          <p:cNvCxnSpPr/>
          <p:nvPr/>
        </p:nvCxnSpPr>
        <p:spPr>
          <a:xfrm rot="10800000">
            <a:off x="2903742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7" name="Google Shape;97;p2"/>
          <p:cNvSpPr txBox="1"/>
          <p:nvPr/>
        </p:nvSpPr>
        <p:spPr>
          <a:xfrm>
            <a:off x="2842650" y="6506700"/>
            <a:ext cx="1107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Proof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8" name="Google Shape;98;p2"/>
          <p:cNvCxnSpPr/>
          <p:nvPr/>
        </p:nvCxnSpPr>
        <p:spPr>
          <a:xfrm rot="10800000">
            <a:off x="4133717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9" name="Google Shape;99;p2"/>
          <p:cNvSpPr txBox="1"/>
          <p:nvPr/>
        </p:nvSpPr>
        <p:spPr>
          <a:xfrm>
            <a:off x="4128262" y="6595038"/>
            <a:ext cx="1029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Multiplicative reasoning</a:t>
            </a:r>
            <a:endParaRPr sz="105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331825" y="6468925"/>
            <a:ext cx="8136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Working in Cartesian plane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 rot="857011">
            <a:off x="5885781" y="7438028"/>
            <a:ext cx="623783" cy="486628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 rot="-2275220">
            <a:off x="6291835" y="7430564"/>
            <a:ext cx="1063679" cy="51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Representing data, tables &amp; probability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3" name="Google Shape;103;p2"/>
          <p:cNvCxnSpPr/>
          <p:nvPr/>
        </p:nvCxnSpPr>
        <p:spPr>
          <a:xfrm rot="-2312098">
            <a:off x="6549420" y="6649301"/>
            <a:ext cx="623603" cy="4867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4" name="Google Shape;104;p2"/>
          <p:cNvSpPr txBox="1"/>
          <p:nvPr/>
        </p:nvSpPr>
        <p:spPr>
          <a:xfrm rot="-5398212">
            <a:off x="6568850" y="6025475"/>
            <a:ext cx="11538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Brackets, equations &amp; inequalities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5" name="Google Shape;105;p2"/>
          <p:cNvCxnSpPr/>
          <p:nvPr/>
        </p:nvCxnSpPr>
        <p:spPr>
          <a:xfrm rot="10800000" flipH="1">
            <a:off x="6436266" y="5758939"/>
            <a:ext cx="715200" cy="3942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6" name="Google Shape;106;p2"/>
          <p:cNvSpPr txBox="1"/>
          <p:nvPr/>
        </p:nvSpPr>
        <p:spPr>
          <a:xfrm rot="-7333342">
            <a:off x="6110461" y="4947246"/>
            <a:ext cx="1335130" cy="60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Sequences &amp; Indices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7" name="Google Shape;107;p2"/>
          <p:cNvCxnSpPr/>
          <p:nvPr/>
        </p:nvCxnSpPr>
        <p:spPr>
          <a:xfrm rot="8778596" flipH="1">
            <a:off x="5898093" y="5104927"/>
            <a:ext cx="714981" cy="393643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8" name="Google Shape;108;p2"/>
          <p:cNvSpPr txBox="1"/>
          <p:nvPr/>
        </p:nvSpPr>
        <p:spPr>
          <a:xfrm rot="1734198">
            <a:off x="5219203" y="4450432"/>
            <a:ext cx="1335105" cy="60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Fractions &amp; percentages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" name="Google Shape;109;p2"/>
          <p:cNvCxnSpPr/>
          <p:nvPr/>
        </p:nvCxnSpPr>
        <p:spPr>
          <a:xfrm>
            <a:off x="5508267" y="551872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0" name="Google Shape;110;p2"/>
          <p:cNvSpPr txBox="1"/>
          <p:nvPr/>
        </p:nvSpPr>
        <p:spPr>
          <a:xfrm>
            <a:off x="4330592" y="5942925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Standard form &amp; number sense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1" name="Google Shape;111;p2"/>
          <p:cNvCxnSpPr/>
          <p:nvPr/>
        </p:nvCxnSpPr>
        <p:spPr>
          <a:xfrm rot="10800000">
            <a:off x="4931075" y="4769817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2" name="Google Shape;112;p2"/>
          <p:cNvSpPr txBox="1"/>
          <p:nvPr/>
        </p:nvSpPr>
        <p:spPr>
          <a:xfrm>
            <a:off x="3737550" y="4533429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Angles in parallel lines, lines &amp; polygons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3" name="Google Shape;113;p2"/>
          <p:cNvCxnSpPr>
            <a:endCxn id="114" idx="3"/>
          </p:cNvCxnSpPr>
          <p:nvPr/>
        </p:nvCxnSpPr>
        <p:spPr>
          <a:xfrm>
            <a:off x="4275425" y="5491117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4" name="Google Shape;114;p2"/>
          <p:cNvSpPr txBox="1"/>
          <p:nvPr/>
        </p:nvSpPr>
        <p:spPr>
          <a:xfrm>
            <a:off x="3051725" y="5915467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Area of trapezia &amp; circles; Line symmetry &amp; reflections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5" name="Google Shape;115;p2"/>
          <p:cNvCxnSpPr/>
          <p:nvPr/>
        </p:nvCxnSpPr>
        <p:spPr>
          <a:xfrm rot="10800000">
            <a:off x="3578000" y="4784329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6" name="Google Shape;116;p2"/>
          <p:cNvSpPr txBox="1"/>
          <p:nvPr/>
        </p:nvSpPr>
        <p:spPr>
          <a:xfrm>
            <a:off x="2406392" y="4521429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Handling data &amp; measures of location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913679" y="50157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928871" y="5048708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4800" b="1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9" name="Google Shape;119;p2"/>
          <p:cNvCxnSpPr/>
          <p:nvPr/>
        </p:nvCxnSpPr>
        <p:spPr>
          <a:xfrm rot="10800000">
            <a:off x="4629258" y="2778900"/>
            <a:ext cx="7800" cy="641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20" name="Google Shape;120;p2"/>
          <p:cNvCxnSpPr/>
          <p:nvPr/>
        </p:nvCxnSpPr>
        <p:spPr>
          <a:xfrm rot="10800000" flipH="1">
            <a:off x="3293375" y="2781000"/>
            <a:ext cx="364500" cy="631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21" name="Google Shape;121;p2"/>
          <p:cNvCxnSpPr/>
          <p:nvPr/>
        </p:nvCxnSpPr>
        <p:spPr>
          <a:xfrm rot="10800000">
            <a:off x="1533200" y="2915650"/>
            <a:ext cx="133500" cy="648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2" name="Google Shape;122;p2"/>
          <p:cNvSpPr txBox="1"/>
          <p:nvPr/>
        </p:nvSpPr>
        <p:spPr>
          <a:xfrm>
            <a:off x="1356263" y="2345611"/>
            <a:ext cx="1223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Perimeter, area &amp; volume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3" name="Google Shape;123;p2"/>
          <p:cNvCxnSpPr/>
          <p:nvPr/>
        </p:nvCxnSpPr>
        <p:spPr>
          <a:xfrm>
            <a:off x="2600600" y="3543075"/>
            <a:ext cx="179100" cy="457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4" name="Google Shape;124;p2"/>
          <p:cNvSpPr txBox="1"/>
          <p:nvPr/>
        </p:nvSpPr>
        <p:spPr>
          <a:xfrm>
            <a:off x="2729400" y="3762100"/>
            <a:ext cx="1287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Pythagoras &amp; Trigonometry</a:t>
            </a:r>
            <a:endParaRPr sz="11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5" name="Google Shape;125;p2"/>
          <p:cNvCxnSpPr/>
          <p:nvPr/>
        </p:nvCxnSpPr>
        <p:spPr>
          <a:xfrm>
            <a:off x="5112708" y="33287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6" name="Google Shape;126;p2"/>
          <p:cNvSpPr txBox="1"/>
          <p:nvPr/>
        </p:nvSpPr>
        <p:spPr>
          <a:xfrm>
            <a:off x="5051425" y="3746125"/>
            <a:ext cx="1416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Ratio &amp; proportion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>
            <a:off x="6501308" y="3236079"/>
            <a:ext cx="441600" cy="332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8" name="Google Shape;128;p2"/>
          <p:cNvSpPr txBox="1"/>
          <p:nvPr/>
        </p:nvSpPr>
        <p:spPr>
          <a:xfrm rot="-3098743">
            <a:off x="6566956" y="3299293"/>
            <a:ext cx="1063137" cy="51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Pythagoras &amp; Trigonometry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9" name="Google Shape;129;p2"/>
          <p:cNvCxnSpPr/>
          <p:nvPr/>
        </p:nvCxnSpPr>
        <p:spPr>
          <a:xfrm rot="10800000" flipH="1">
            <a:off x="6075357" y="828864"/>
            <a:ext cx="5400" cy="4926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0" name="Google Shape;130;p2"/>
          <p:cNvSpPr txBox="1"/>
          <p:nvPr/>
        </p:nvSpPr>
        <p:spPr>
          <a:xfrm rot="2579740">
            <a:off x="6596346" y="662756"/>
            <a:ext cx="940108" cy="51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Percentages, including interest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2406400" y="905675"/>
            <a:ext cx="2115900" cy="9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2"/>
          <p:cNvCxnSpPr/>
          <p:nvPr/>
        </p:nvCxnSpPr>
        <p:spPr>
          <a:xfrm>
            <a:off x="4794763" y="75242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3" name="Google Shape;133;p2"/>
          <p:cNvSpPr txBox="1"/>
          <p:nvPr/>
        </p:nvSpPr>
        <p:spPr>
          <a:xfrm>
            <a:off x="4794750" y="7963200"/>
            <a:ext cx="1471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Multiplying &amp; dividing fractions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4" name="Google Shape;134;p2"/>
          <p:cNvCxnSpPr/>
          <p:nvPr/>
        </p:nvCxnSpPr>
        <p:spPr>
          <a:xfrm rot="10800000">
            <a:off x="5335879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5" name="Google Shape;135;p2"/>
          <p:cNvSpPr txBox="1"/>
          <p:nvPr/>
        </p:nvSpPr>
        <p:spPr>
          <a:xfrm>
            <a:off x="638151" y="5938475"/>
            <a:ext cx="1297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Number; including index laws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6" name="Google Shape;136;p2"/>
          <p:cNvCxnSpPr/>
          <p:nvPr/>
        </p:nvCxnSpPr>
        <p:spPr>
          <a:xfrm rot="8659734">
            <a:off x="635895" y="5441670"/>
            <a:ext cx="673948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7" name="Google Shape;137;p2"/>
          <p:cNvSpPr txBox="1"/>
          <p:nvPr/>
        </p:nvSpPr>
        <p:spPr>
          <a:xfrm rot="-7546273">
            <a:off x="-318311" y="4960664"/>
            <a:ext cx="1223505" cy="56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Algebra: including substitution &amp; brackets</a:t>
            </a:r>
            <a:endParaRPr sz="12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8" name="Google Shape;138;p2"/>
          <p:cNvCxnSpPr/>
          <p:nvPr/>
        </p:nvCxnSpPr>
        <p:spPr>
          <a:xfrm rot="-9856080">
            <a:off x="581351" y="3489210"/>
            <a:ext cx="597481" cy="258418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9" name="Google Shape;139;p2"/>
          <p:cNvSpPr txBox="1"/>
          <p:nvPr/>
        </p:nvSpPr>
        <p:spPr>
          <a:xfrm rot="-3050695">
            <a:off x="302143" y="2658152"/>
            <a:ext cx="1062365" cy="5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Graphs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0" name="Google Shape;140;p2"/>
          <p:cNvCxnSpPr/>
          <p:nvPr/>
        </p:nvCxnSpPr>
        <p:spPr>
          <a:xfrm rot="10800000">
            <a:off x="289292" y="4464867"/>
            <a:ext cx="7266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1" name="Google Shape;141;p2"/>
          <p:cNvSpPr txBox="1"/>
          <p:nvPr/>
        </p:nvSpPr>
        <p:spPr>
          <a:xfrm rot="-5400843">
            <a:off x="-360141" y="3646828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Fractions &amp; percentages 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2" name="Google Shape;142;p2"/>
          <p:cNvCxnSpPr/>
          <p:nvPr/>
        </p:nvCxnSpPr>
        <p:spPr>
          <a:xfrm>
            <a:off x="1838642" y="54912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43" name="Google Shape;143;p2"/>
          <p:cNvCxnSpPr/>
          <p:nvPr/>
        </p:nvCxnSpPr>
        <p:spPr>
          <a:xfrm rot="10800000" flipH="1">
            <a:off x="5720983" y="2831750"/>
            <a:ext cx="3600" cy="580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44" name="Google Shape;144;p2"/>
          <p:cNvCxnSpPr/>
          <p:nvPr/>
        </p:nvCxnSpPr>
        <p:spPr>
          <a:xfrm>
            <a:off x="1514750" y="3676425"/>
            <a:ext cx="170400" cy="4053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5" name="Google Shape;145;p2"/>
          <p:cNvSpPr txBox="1"/>
          <p:nvPr/>
        </p:nvSpPr>
        <p:spPr>
          <a:xfrm>
            <a:off x="1624800" y="3841787"/>
            <a:ext cx="1057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Sequences</a:t>
            </a: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2567075" y="2331600"/>
            <a:ext cx="1173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Averages</a:t>
            </a:r>
            <a:endParaRPr sz="9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4546063" y="2297633"/>
            <a:ext cx="10572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Straight line &amp; other graphs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5689050" y="2497200"/>
            <a:ext cx="10620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Expressions &amp; equations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9" name="Google Shape;149;p2"/>
          <p:cNvCxnSpPr/>
          <p:nvPr/>
        </p:nvCxnSpPr>
        <p:spPr>
          <a:xfrm>
            <a:off x="5554300" y="1398863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0" name="Google Shape;150;p2"/>
          <p:cNvSpPr txBox="1"/>
          <p:nvPr/>
        </p:nvSpPr>
        <p:spPr>
          <a:xfrm>
            <a:off x="4629250" y="1792238"/>
            <a:ext cx="966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Constructions &amp; Loci</a:t>
            </a:r>
            <a:endParaRPr sz="10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5522075" y="9318850"/>
            <a:ext cx="2063100" cy="581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91764" y="8608355"/>
            <a:ext cx="774602" cy="1288205"/>
            <a:chOff x="6791750" y="8746050"/>
            <a:chExt cx="774602" cy="1146294"/>
          </a:xfrm>
        </p:grpSpPr>
        <p:pic>
          <p:nvPicPr>
            <p:cNvPr id="153" name="Google Shape;153;p2"/>
            <p:cNvPicPr preferRelativeResize="0"/>
            <p:nvPr/>
          </p:nvPicPr>
          <p:blipFill rotWithShape="1">
            <a:blip r:embed="rId3">
              <a:alphaModFix/>
            </a:blip>
            <a:srcRect l="4425"/>
            <a:stretch/>
          </p:blipFill>
          <p:spPr>
            <a:xfrm>
              <a:off x="6791750" y="8746050"/>
              <a:ext cx="774602" cy="1146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85907">
              <a:off x="7394447" y="9174271"/>
              <a:ext cx="86503" cy="65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2"/>
          <p:cNvSpPr/>
          <p:nvPr/>
        </p:nvSpPr>
        <p:spPr>
          <a:xfrm>
            <a:off x="3094850" y="7097925"/>
            <a:ext cx="921900" cy="9267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3139850" y="7097913"/>
            <a:ext cx="921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4800" b="1" i="0" u="none" strike="noStrike" cap="none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943775" y="1067325"/>
            <a:ext cx="3730500" cy="565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554817" y="28866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554821" y="2886633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4800" b="1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3926304" y="8221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926309" y="865483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4800" b="1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5759567" y="9112808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8774" y="9088373"/>
            <a:ext cx="87224" cy="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5782075" y="9125400"/>
            <a:ext cx="921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4800" b="1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5" name="Google Shape;165;p2"/>
          <p:cNvCxnSpPr/>
          <p:nvPr/>
        </p:nvCxnSpPr>
        <p:spPr>
          <a:xfrm>
            <a:off x="1471999" y="7932751"/>
            <a:ext cx="295200" cy="245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66" name="Google Shape;166;p2"/>
          <p:cNvSpPr txBox="1"/>
          <p:nvPr/>
        </p:nvSpPr>
        <p:spPr>
          <a:xfrm rot="7767346">
            <a:off x="1299463" y="8184607"/>
            <a:ext cx="1075876" cy="44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Geometric reasoning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7" name="Google Shape;167;p2"/>
          <p:cNvCxnSpPr/>
          <p:nvPr/>
        </p:nvCxnSpPr>
        <p:spPr>
          <a:xfrm rot="10800000" flipH="1">
            <a:off x="1195550" y="4644800"/>
            <a:ext cx="409500" cy="137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68" name="Google Shape;168;p2"/>
          <p:cNvSpPr txBox="1"/>
          <p:nvPr/>
        </p:nvSpPr>
        <p:spPr>
          <a:xfrm rot="3666520">
            <a:off x="1477278" y="4450511"/>
            <a:ext cx="981683" cy="59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Data handling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9" name="Google Shape;169;p2"/>
          <p:cNvCxnSpPr/>
          <p:nvPr/>
        </p:nvCxnSpPr>
        <p:spPr>
          <a:xfrm rot="10800000">
            <a:off x="5281875" y="567263"/>
            <a:ext cx="6900" cy="584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0" name="Google Shape;170;p2"/>
          <p:cNvCxnSpPr/>
          <p:nvPr/>
        </p:nvCxnSpPr>
        <p:spPr>
          <a:xfrm flipH="1">
            <a:off x="6511400" y="2105550"/>
            <a:ext cx="283500" cy="57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1" name="Google Shape;171;p2"/>
          <p:cNvSpPr txBox="1"/>
          <p:nvPr/>
        </p:nvSpPr>
        <p:spPr>
          <a:xfrm>
            <a:off x="4485800" y="260125"/>
            <a:ext cx="8607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Quadratic equations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2"/>
          <p:cNvSpPr txBox="1"/>
          <p:nvPr/>
        </p:nvSpPr>
        <p:spPr>
          <a:xfrm rot="-5400000">
            <a:off x="5646575" y="1765200"/>
            <a:ext cx="8925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Probability &amp; diagrams</a:t>
            </a:r>
            <a:endParaRPr sz="10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3" name="Google Shape;173;p2"/>
          <p:cNvCxnSpPr/>
          <p:nvPr/>
        </p:nvCxnSpPr>
        <p:spPr>
          <a:xfrm rot="10800000">
            <a:off x="7149044" y="1125492"/>
            <a:ext cx="0" cy="808094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4" name="Google Shape;174;p2"/>
          <p:cNvSpPr txBox="1"/>
          <p:nvPr/>
        </p:nvSpPr>
        <p:spPr>
          <a:xfrm>
            <a:off x="5554300" y="436175"/>
            <a:ext cx="8136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Compound measures </a:t>
            </a:r>
            <a:endParaRPr sz="9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5" name="Google Shape;175;p2"/>
          <p:cNvCxnSpPr/>
          <p:nvPr/>
        </p:nvCxnSpPr>
        <p:spPr>
          <a:xfrm rot="10800000">
            <a:off x="1624500" y="750125"/>
            <a:ext cx="300" cy="5289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6" name="Google Shape;176;p2"/>
          <p:cNvCxnSpPr/>
          <p:nvPr/>
        </p:nvCxnSpPr>
        <p:spPr>
          <a:xfrm rot="10800000">
            <a:off x="2600750" y="772175"/>
            <a:ext cx="1800" cy="4248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7" name="Google Shape;177;p2"/>
          <p:cNvCxnSpPr/>
          <p:nvPr/>
        </p:nvCxnSpPr>
        <p:spPr>
          <a:xfrm>
            <a:off x="3152363" y="1449575"/>
            <a:ext cx="3300" cy="4560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8" name="Google Shape;178;p2"/>
          <p:cNvCxnSpPr/>
          <p:nvPr/>
        </p:nvCxnSpPr>
        <p:spPr>
          <a:xfrm>
            <a:off x="1930938" y="1480925"/>
            <a:ext cx="8100" cy="3930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9" name="Google Shape;179;p2"/>
          <p:cNvCxnSpPr/>
          <p:nvPr/>
        </p:nvCxnSpPr>
        <p:spPr>
          <a:xfrm rot="10800000" flipH="1">
            <a:off x="3812275" y="782975"/>
            <a:ext cx="2700" cy="403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0" name="Google Shape;180;p2"/>
          <p:cNvSpPr txBox="1"/>
          <p:nvPr/>
        </p:nvSpPr>
        <p:spPr>
          <a:xfrm rot="10800000">
            <a:off x="1524275" y="1913100"/>
            <a:ext cx="9051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Indices &amp; standard form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" name="Google Shape;181;p2"/>
          <p:cNvSpPr txBox="1"/>
          <p:nvPr/>
        </p:nvSpPr>
        <p:spPr>
          <a:xfrm rot="10800000">
            <a:off x="2667300" y="1921800"/>
            <a:ext cx="11361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Bounce back: Quadratic equations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3267488" y="7075"/>
            <a:ext cx="1107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Bounce back: Constructions &amp; Loci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5">
            <a:alphaModFix/>
          </a:blip>
          <a:srcRect b="14813"/>
          <a:stretch/>
        </p:blipFill>
        <p:spPr>
          <a:xfrm rot="-5400000">
            <a:off x="-94412" y="667263"/>
            <a:ext cx="1735750" cy="12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/>
          <p:nvPr/>
        </p:nvSpPr>
        <p:spPr>
          <a:xfrm rot="-5400000">
            <a:off x="445950" y="885725"/>
            <a:ext cx="13713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GCSE EXAMS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2200975" y="280925"/>
            <a:ext cx="9558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Perimeter, area &amp; volume</a:t>
            </a:r>
            <a:endParaRPr sz="10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1212800" y="335500"/>
            <a:ext cx="8136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Bespoke revision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7" name="Google Shape;187;p2"/>
          <p:cNvCxnSpPr/>
          <p:nvPr/>
        </p:nvCxnSpPr>
        <p:spPr>
          <a:xfrm rot="10800000">
            <a:off x="2806767" y="2881388"/>
            <a:ext cx="7500" cy="480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8" name="Google Shape;188;p2"/>
          <p:cNvSpPr txBox="1"/>
          <p:nvPr/>
        </p:nvSpPr>
        <p:spPr>
          <a:xfrm rot="-1862">
            <a:off x="3417300" y="2373459"/>
            <a:ext cx="11076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Angles &amp; Transformations</a:t>
            </a: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5380825" y="9993600"/>
            <a:ext cx="2115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Core/Foundation 2021/22</a:t>
            </a:r>
            <a:r>
              <a:rPr lang="en-GB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(includes Y11 bounce back)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This is what your child will be taught as part of the GCSE foundation course in Year 10 in their MATHS lessons.</a:t>
            </a:r>
            <a:endParaRPr/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84097"/>
            <a:ext cx="1641901" cy="15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924" y="6820904"/>
            <a:ext cx="22574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225" y="6850474"/>
            <a:ext cx="3282775" cy="196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2056601" y="9184100"/>
            <a:ext cx="52458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They will have also have specific lessons linked to other subjects and a diet of retrieval built into their lessons. </a:t>
            </a:r>
            <a:endParaRPr/>
          </a:p>
        </p:txBody>
      </p:sp>
      <p:pic>
        <p:nvPicPr>
          <p:cNvPr id="199" name="Google Shape;19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8312" y="2267891"/>
            <a:ext cx="4583386" cy="4400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dirty="0"/>
              <a:t>In Year 10 Module 3 your child will undergo their first set of GCSE mock exams as well as work experience.  They will also study the following two large topics: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  <a:p>
            <a:pPr marL="571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dirty="0"/>
              <a:t>- Revision and feedback for Mock examinations </a:t>
            </a:r>
            <a:br>
              <a:rPr lang="en-GB" dirty="0"/>
            </a:br>
            <a:r>
              <a:rPr lang="en-GB" dirty="0"/>
              <a:t>- Constructions &amp; Loci</a:t>
            </a:r>
            <a:br>
              <a:rPr lang="en-GB" dirty="0"/>
            </a:br>
            <a:r>
              <a:rPr lang="en-GB" dirty="0"/>
              <a:t>- Quadratic Equations</a:t>
            </a:r>
            <a:br>
              <a:rPr lang="en-GB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pic>
        <p:nvPicPr>
          <p:cNvPr id="205" name="Google Shape;2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3815" y="9501599"/>
            <a:ext cx="1296185" cy="11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273" y="4681165"/>
            <a:ext cx="5640564" cy="54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>
            <a:spLocks noGrp="1"/>
          </p:cNvSpPr>
          <p:nvPr>
            <p:ph type="subTitle" idx="1"/>
          </p:nvPr>
        </p:nvSpPr>
        <p:spPr>
          <a:xfrm>
            <a:off x="152408" y="256050"/>
            <a:ext cx="4873800" cy="87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R</a:t>
            </a:r>
            <a:r>
              <a:rPr lang="en-GB" dirty="0" err="1"/>
              <a:t>evision</a:t>
            </a:r>
            <a:r>
              <a:rPr lang="en-GB" dirty="0"/>
              <a:t> for Mocks</a:t>
            </a:r>
            <a:endParaRPr dirty="0"/>
          </a:p>
        </p:txBody>
      </p:sp>
      <p:pic>
        <p:nvPicPr>
          <p:cNvPr id="248" name="Google Shape;2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87600"/>
            <a:ext cx="1715324" cy="157532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8"/>
          <p:cNvSpPr txBox="1"/>
          <p:nvPr/>
        </p:nvSpPr>
        <p:spPr>
          <a:xfrm>
            <a:off x="152400" y="1499863"/>
            <a:ext cx="4594800" cy="2523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P</a:t>
            </a:r>
            <a:r>
              <a:rPr lang="en-GB" sz="1900" dirty="0" err="1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upils</a:t>
            </a:r>
            <a:r>
              <a:rPr lang="en-GB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have been given a 4 week revision plan to support their preparation for the mock exams,  There are 4 revision tasks per week on Hegarty Maths.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GB" sz="1900" dirty="0"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 maths pupils will sit 2 papers – non calculator (1hr) and a calculator paper (</a:t>
            </a:r>
            <a:r>
              <a:rPr lang="en-GB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1hr). </a:t>
            </a:r>
            <a:endParaRPr sz="19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BC680-A550-4274-849B-743714968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183005"/>
            <a:ext cx="7254875" cy="2946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0F828-1D34-4A96-B527-416B78B3C3AF}"/>
              </a:ext>
            </a:extLst>
          </p:cNvPr>
          <p:cNvSpPr txBox="1"/>
          <p:nvPr/>
        </p:nvSpPr>
        <p:spPr>
          <a:xfrm>
            <a:off x="304800" y="7289360"/>
            <a:ext cx="28248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layfair Display" panose="00000500000000000000" pitchFamily="2" charset="0"/>
              </a:rPr>
              <a:t>Other useful websites: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Playfair Display" panose="00000500000000000000" pitchFamily="2" charset="0"/>
              </a:rPr>
              <a:t>Corbett </a:t>
            </a:r>
            <a:r>
              <a:rPr lang="en-US" sz="2000" b="1" dirty="0" err="1">
                <a:latin typeface="Playfair Display" panose="00000500000000000000" pitchFamily="2" charset="0"/>
              </a:rPr>
              <a:t>Maths</a:t>
            </a:r>
            <a:endParaRPr lang="en-US" sz="2000" b="1" dirty="0">
              <a:latin typeface="Playfair Display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Playfair Display" panose="00000500000000000000" pitchFamily="2" charset="0"/>
              </a:rPr>
              <a:t>Onmaths</a:t>
            </a:r>
            <a:endParaRPr lang="en-US" sz="2000" b="1" dirty="0">
              <a:latin typeface="Playfair Display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Playfair Display" panose="00000500000000000000" pitchFamily="2" charset="0"/>
              </a:rPr>
              <a:t>Maths</a:t>
            </a:r>
            <a:r>
              <a:rPr lang="en-US" sz="2000" b="1" dirty="0">
                <a:latin typeface="Playfair Display" panose="00000500000000000000" pitchFamily="2" charset="0"/>
              </a:rPr>
              <a:t> Genie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Playfair Display" panose="00000500000000000000" pitchFamily="2" charset="0"/>
              </a:rPr>
              <a:t>BBC Bitesize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Playfair Display" panose="00000500000000000000" pitchFamily="2" charset="0"/>
              </a:rPr>
              <a:t>MathsMadeEasy</a:t>
            </a:r>
            <a:endParaRPr lang="en-GB" sz="2000" b="1" dirty="0">
              <a:latin typeface="Playfair Display" panose="00000500000000000000" pitchFamily="2" charset="0"/>
            </a:endParaRPr>
          </a:p>
        </p:txBody>
      </p:sp>
      <p:pic>
        <p:nvPicPr>
          <p:cNvPr id="3074" name="Picture 2" descr="onmaths | The home of GCSE Maths">
            <a:extLst>
              <a:ext uri="{FF2B5EF4-FFF2-40B4-BE49-F238E27FC236}">
                <a16:creationId xmlns:a16="http://schemas.microsoft.com/office/drawing/2014/main" id="{099B7231-257D-4537-B741-4BA657B0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24" y="8568948"/>
            <a:ext cx="1789637" cy="9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rbettmaths - YouTube">
            <a:extLst>
              <a:ext uri="{FF2B5EF4-FFF2-40B4-BE49-F238E27FC236}">
                <a16:creationId xmlns:a16="http://schemas.microsoft.com/office/drawing/2014/main" id="{C363ABC4-C391-4559-97AA-1636C81B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0" y="9228352"/>
            <a:ext cx="1382120" cy="13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egarty Maths Review | Review Hegarty Maths | Colin Hegarty">
            <a:extLst>
              <a:ext uri="{FF2B5EF4-FFF2-40B4-BE49-F238E27FC236}">
                <a16:creationId xmlns:a16="http://schemas.microsoft.com/office/drawing/2014/main" id="{63CD9D05-367F-468A-975C-7C69C6F6E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r="11056"/>
          <a:stretch/>
        </p:blipFill>
        <p:spPr bwMode="auto">
          <a:xfrm>
            <a:off x="5026208" y="2122865"/>
            <a:ext cx="227139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ths Genie - Resources - Predicted GCSE Revision Papers">
            <a:extLst>
              <a:ext uri="{FF2B5EF4-FFF2-40B4-BE49-F238E27FC236}">
                <a16:creationId xmlns:a16="http://schemas.microsoft.com/office/drawing/2014/main" id="{222C588E-2D8C-42BD-ABF3-470FA579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0" y="7289360"/>
            <a:ext cx="3670483" cy="9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BC Bitesize – online resources for secondary education - BBC Bitesize">
            <a:extLst>
              <a:ext uri="{FF2B5EF4-FFF2-40B4-BE49-F238E27FC236}">
                <a16:creationId xmlns:a16="http://schemas.microsoft.com/office/drawing/2014/main" id="{2A8F524C-268F-4971-8A83-3FB7292A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89" y="9442841"/>
            <a:ext cx="1789637" cy="99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CSE Maths Revision | Past Papers | Worksheets | Online Tests">
            <a:extLst>
              <a:ext uri="{FF2B5EF4-FFF2-40B4-BE49-F238E27FC236}">
                <a16:creationId xmlns:a16="http://schemas.microsoft.com/office/drawing/2014/main" id="{C5D30352-7D36-4642-ACDB-2421E512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65" y="8572062"/>
            <a:ext cx="1426210" cy="142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/>
        </p:nvSpPr>
        <p:spPr>
          <a:xfrm>
            <a:off x="640590" y="144645"/>
            <a:ext cx="63693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These are the common formulae that pupils need to learn</a:t>
            </a:r>
            <a:r>
              <a:rPr lang="en-GB" sz="26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sz="26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853BC-0F3F-4390-BE62-EC4ABBA01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29500"/>
            <a:ext cx="7040880" cy="919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0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 txBox="1">
            <a:spLocks noGrp="1"/>
          </p:cNvSpPr>
          <p:nvPr>
            <p:ph type="title"/>
          </p:nvPr>
        </p:nvSpPr>
        <p:spPr>
          <a:xfrm>
            <a:off x="341575" y="581675"/>
            <a:ext cx="31491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C</a:t>
            </a:r>
            <a:r>
              <a:rPr lang="en-GB" dirty="0" err="1"/>
              <a:t>onstructions</a:t>
            </a:r>
            <a:r>
              <a:rPr lang="en-GB" dirty="0"/>
              <a:t> &amp; Loci</a:t>
            </a:r>
            <a:endParaRPr dirty="0"/>
          </a:p>
        </p:txBody>
      </p:sp>
      <p:pic>
        <p:nvPicPr>
          <p:cNvPr id="212" name="Google Shape;2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6175" y="9076475"/>
            <a:ext cx="1491750" cy="13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"/>
          <p:cNvSpPr txBox="1"/>
          <p:nvPr/>
        </p:nvSpPr>
        <p:spPr>
          <a:xfrm>
            <a:off x="215875" y="1287275"/>
            <a:ext cx="3400500" cy="253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Topics covered in this unit  include: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Tx/>
              <a:buChar char="-"/>
            </a:pPr>
            <a:r>
              <a:rPr lang="en-GB" sz="1700" dirty="0">
                <a:latin typeface="Playfair Display"/>
                <a:ea typeface="Playfair Display"/>
                <a:cs typeface="Playfair Display"/>
                <a:sym typeface="Playfair Display"/>
              </a:rPr>
              <a:t>Plans and elevations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Tx/>
              <a:buChar char="-"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Construct triangles and polygons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Tx/>
              <a:buChar char="-"/>
            </a:pPr>
            <a:r>
              <a:rPr lang="en-GB" sz="1700" dirty="0">
                <a:latin typeface="Playfair Display"/>
                <a:ea typeface="Playfair Display"/>
                <a:cs typeface="Playfair Display"/>
                <a:sym typeface="Playfair Display"/>
              </a:rPr>
              <a:t>Construct perpendicular &amp; angle bisectors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Tx/>
              <a:buChar char="-"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Loci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Tx/>
              <a:buChar char="-"/>
            </a:pPr>
            <a:r>
              <a:rPr lang="en-GB" sz="1700" dirty="0">
                <a:latin typeface="Playfair Display"/>
                <a:ea typeface="Playfair Display"/>
                <a:cs typeface="Playfair Display"/>
                <a:sym typeface="Playfair Display"/>
              </a:rPr>
              <a:t>Bearings</a:t>
            </a:r>
            <a:endParaRPr sz="1700" b="0" i="0" u="none" strike="noStrike" cap="none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2A3DB3-9428-4C08-AB71-162F56ADE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5" y="8606667"/>
            <a:ext cx="4759973" cy="204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A6346C8-D9B8-4E50-88CC-BD13F083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52" y="245338"/>
            <a:ext cx="2586441" cy="37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8C44218-01A3-4044-A935-1486E2E0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78" y="6163193"/>
            <a:ext cx="5707997" cy="235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43A76E6-6C6E-4D63-8CC1-33001784F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8" y="3901614"/>
            <a:ext cx="3315636" cy="200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FF228A6-3DD5-4BA3-9E74-F35E4F23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951" y="4124983"/>
            <a:ext cx="3011244" cy="193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"/>
          <p:cNvSpPr txBox="1">
            <a:spLocks noGrp="1"/>
          </p:cNvSpPr>
          <p:nvPr>
            <p:ph type="subTitle" idx="1"/>
          </p:nvPr>
        </p:nvSpPr>
        <p:spPr>
          <a:xfrm>
            <a:off x="4445425" y="3171700"/>
            <a:ext cx="2895900" cy="83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Quadratic Equations</a:t>
            </a:r>
            <a:endParaRPr dirty="0"/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450" y="87600"/>
            <a:ext cx="2435549" cy="223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 txBox="1"/>
          <p:nvPr/>
        </p:nvSpPr>
        <p:spPr>
          <a:xfrm>
            <a:off x="152400" y="89988"/>
            <a:ext cx="4594800" cy="2816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 this  unit your child will study:</a:t>
            </a:r>
            <a:endParaRPr sz="19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layfair Display"/>
              <a:buChar char="-"/>
            </a:pPr>
            <a:r>
              <a:rPr lang="en-GB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Expanding &amp; factorising with double brackets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layfair Display"/>
              <a:buChar char="-"/>
            </a:pPr>
            <a:r>
              <a:rPr lang="en-US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Solving quadratic equations by factorizing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layfair Display"/>
              <a:buChar char="-"/>
            </a:pPr>
            <a:r>
              <a:rPr lang="en-US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Plotting &amp; understanding quadratic graphs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layfair Display"/>
              <a:buChar char="-"/>
            </a:pPr>
            <a:r>
              <a:rPr lang="en-US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Understand other types of graphs</a:t>
            </a:r>
            <a:endParaRPr sz="1900" dirty="0"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386D49-7FEE-41AE-81C5-90CE8C11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25400"/>
            <a:ext cx="45529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BB0CCF1-FB33-44A1-88A1-CB42BCC8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89" y="6723768"/>
            <a:ext cx="2508486" cy="37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026147E-C988-4AA8-8C45-FC9F366B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6" y="4188906"/>
            <a:ext cx="3610825" cy="23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BBADBB6-F824-4ED2-94EF-F00FC6D39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0" y="3316441"/>
            <a:ext cx="3202335" cy="22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30FCE59-00C9-40A6-87D7-B0F323D5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59846"/>
            <a:ext cx="3471451" cy="24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00" y="2491275"/>
            <a:ext cx="3627600" cy="76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"/>
          <p:cNvSpPr txBox="1"/>
          <p:nvPr/>
        </p:nvSpPr>
        <p:spPr>
          <a:xfrm>
            <a:off x="723925" y="403725"/>
            <a:ext cx="6369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We recommend pupils have a Casio scientific calculator.  </a:t>
            </a:r>
            <a:endParaRPr sz="2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Casio calculator featured is the one we use when demonstrating in lessons.</a:t>
            </a:r>
            <a:endParaRPr sz="2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Custom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Montserrat</vt:lpstr>
      <vt:lpstr>Nunito</vt:lpstr>
      <vt:lpstr>Playfair Display</vt:lpstr>
      <vt:lpstr>Oswald</vt:lpstr>
      <vt:lpstr>Pop</vt:lpstr>
      <vt:lpstr>Year 10 Foundation Scheme of Learning</vt:lpstr>
      <vt:lpstr>PowerPoint Presentation</vt:lpstr>
      <vt:lpstr>This is what your child will be taught as part of the GCSE foundation course in Year 10 in their MATHS lessons.</vt:lpstr>
      <vt:lpstr>In Year 10 Module 3 your child will undergo their first set of GCSE mock exams as well as work experience.  They will also study the following two large topics:  - Revision and feedback for Mock examinations  - Constructions &amp; Loci - Quadratic Equations   </vt:lpstr>
      <vt:lpstr>PowerPoint Presentation</vt:lpstr>
      <vt:lpstr>PowerPoint Presentation</vt:lpstr>
      <vt:lpstr>Constructions &amp; Loci</vt:lpstr>
      <vt:lpstr>PowerPoint Presentation</vt:lpstr>
      <vt:lpstr>PowerPoint Presentation</vt:lpstr>
      <vt:lpstr>On our school website there is a calculation policy showing the methods we use for common operations.   It can be found at: Our School &gt;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Foundation Scheme of Learning</dc:title>
  <dc:creator>♾ ♠️</dc:creator>
  <cp:lastModifiedBy>♾ ♠️</cp:lastModifiedBy>
  <cp:revision>2</cp:revision>
  <dcterms:modified xsi:type="dcterms:W3CDTF">2022-04-11T10:25:40Z</dcterms:modified>
</cp:coreProperties>
</file>