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6858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6" d="100"/>
          <a:sy n="36" d="100"/>
        </p:scale>
        <p:origin x="24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42F20-7ACB-493B-BA6F-38C5701253A7}"/>
              </a:ext>
            </a:extLst>
          </p:cNvPr>
          <p:cNvSpPr>
            <a:spLocks noGrp="1"/>
          </p:cNvSpPr>
          <p:nvPr>
            <p:ph type="ctrTitle"/>
          </p:nvPr>
        </p:nvSpPr>
        <p:spPr>
          <a:xfrm>
            <a:off x="857250" y="1995312"/>
            <a:ext cx="5143500" cy="4244622"/>
          </a:xfrm>
        </p:spPr>
        <p:txBody>
          <a:bodyPr anchor="b"/>
          <a:lstStyle>
            <a:lvl1pPr algn="ctr">
              <a:defRPr sz="3375"/>
            </a:lvl1pPr>
          </a:lstStyle>
          <a:p>
            <a:r>
              <a:rPr lang="en-US"/>
              <a:t>Click to edit Master title style</a:t>
            </a:r>
            <a:endParaRPr lang="en-GB"/>
          </a:p>
        </p:txBody>
      </p:sp>
      <p:sp>
        <p:nvSpPr>
          <p:cNvPr id="3" name="Subtitle 2">
            <a:extLst>
              <a:ext uri="{FF2B5EF4-FFF2-40B4-BE49-F238E27FC236}">
                <a16:creationId xmlns:a16="http://schemas.microsoft.com/office/drawing/2014/main" id="{24E53406-1EA8-43CB-92D7-9125B4984B79}"/>
              </a:ext>
            </a:extLst>
          </p:cNvPr>
          <p:cNvSpPr>
            <a:spLocks noGrp="1"/>
          </p:cNvSpPr>
          <p:nvPr>
            <p:ph type="subTitle" idx="1"/>
          </p:nvPr>
        </p:nvSpPr>
        <p:spPr>
          <a:xfrm>
            <a:off x="857250" y="6403623"/>
            <a:ext cx="5143500" cy="2943577"/>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AF35931-7262-46CF-9880-35FA5AD6E815}"/>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5" name="Footer Placeholder 4">
            <a:extLst>
              <a:ext uri="{FF2B5EF4-FFF2-40B4-BE49-F238E27FC236}">
                <a16:creationId xmlns:a16="http://schemas.microsoft.com/office/drawing/2014/main" id="{B18E2B4F-1511-4778-8AB4-024B14488F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277B89-8339-452D-A3C8-DC710968B679}"/>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384774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64040-0B7A-42C7-8ECD-50FC9D695CB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871877-7DA9-4F1E-92DB-A2BD384D95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360C9D-9DB4-415D-8843-8AA06D18C9D0}"/>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5" name="Footer Placeholder 4">
            <a:extLst>
              <a:ext uri="{FF2B5EF4-FFF2-40B4-BE49-F238E27FC236}">
                <a16:creationId xmlns:a16="http://schemas.microsoft.com/office/drawing/2014/main" id="{597CE562-0D79-4933-A566-BBFBA731AC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28957B-1FC1-450A-8535-3E6E09A60DB5}"/>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2485168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9206AE-2A07-4E5D-A46F-F6244A53A75C}"/>
              </a:ext>
            </a:extLst>
          </p:cNvPr>
          <p:cNvSpPr>
            <a:spLocks noGrp="1"/>
          </p:cNvSpPr>
          <p:nvPr>
            <p:ph type="title" orient="vert"/>
          </p:nvPr>
        </p:nvSpPr>
        <p:spPr>
          <a:xfrm>
            <a:off x="4907756" y="649111"/>
            <a:ext cx="1478756" cy="10332156"/>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DD38A4-0995-4D9D-BDBE-9C2E96B2A418}"/>
              </a:ext>
            </a:extLst>
          </p:cNvPr>
          <p:cNvSpPr>
            <a:spLocks noGrp="1"/>
          </p:cNvSpPr>
          <p:nvPr>
            <p:ph type="body" orient="vert" idx="1"/>
          </p:nvPr>
        </p:nvSpPr>
        <p:spPr>
          <a:xfrm>
            <a:off x="471487"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C9707F-805C-4CD6-A724-7AEFCD59841C}"/>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5" name="Footer Placeholder 4">
            <a:extLst>
              <a:ext uri="{FF2B5EF4-FFF2-40B4-BE49-F238E27FC236}">
                <a16:creationId xmlns:a16="http://schemas.microsoft.com/office/drawing/2014/main" id="{6A091634-73DF-4BCD-8F51-960AAE7770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A92053-4FAC-4723-8BF1-B8331F44283C}"/>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2156175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52FE1-BBE2-4AFA-A7D2-98540A549D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295DC0-5A24-4982-A084-E49C91647D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A8E991-4F10-4DC6-A26E-A9DDD34A553A}"/>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5" name="Footer Placeholder 4">
            <a:extLst>
              <a:ext uri="{FF2B5EF4-FFF2-40B4-BE49-F238E27FC236}">
                <a16:creationId xmlns:a16="http://schemas.microsoft.com/office/drawing/2014/main" id="{B15AF548-C005-4A99-9958-458A05F44E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98CB9F-932B-4E23-8E7A-316F222E1867}"/>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155445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E9502-E908-468A-A13E-83FF094B3623}"/>
              </a:ext>
            </a:extLst>
          </p:cNvPr>
          <p:cNvSpPr>
            <a:spLocks noGrp="1"/>
          </p:cNvSpPr>
          <p:nvPr>
            <p:ph type="title"/>
          </p:nvPr>
        </p:nvSpPr>
        <p:spPr>
          <a:xfrm>
            <a:off x="467916" y="3039535"/>
            <a:ext cx="5915025" cy="5071532"/>
          </a:xfrm>
        </p:spPr>
        <p:txBody>
          <a:bodyPr anchor="b"/>
          <a:lstStyle>
            <a:lvl1pPr>
              <a:defRPr sz="3375"/>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1198A07-8459-4A27-B05E-025F2C91E69D}"/>
              </a:ext>
            </a:extLst>
          </p:cNvPr>
          <p:cNvSpPr>
            <a:spLocks noGrp="1"/>
          </p:cNvSpPr>
          <p:nvPr>
            <p:ph type="body" idx="1"/>
          </p:nvPr>
        </p:nvSpPr>
        <p:spPr>
          <a:xfrm>
            <a:off x="467916" y="8159046"/>
            <a:ext cx="5915025" cy="266699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5B9538-3946-4D9E-9D58-808A7B1521FD}"/>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5" name="Footer Placeholder 4">
            <a:extLst>
              <a:ext uri="{FF2B5EF4-FFF2-40B4-BE49-F238E27FC236}">
                <a16:creationId xmlns:a16="http://schemas.microsoft.com/office/drawing/2014/main" id="{E27FF702-988C-45F0-A79C-E69BD03837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5EDAAB-4A57-4062-862B-65C077015ECF}"/>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1841192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43216-BB19-4DDB-BFCE-F28C80C7A3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0EF7AE6-685C-4F55-A35D-FF7AB4EFE56C}"/>
              </a:ext>
            </a:extLst>
          </p:cNvPr>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07BE55E-DAC5-4FA8-9D14-AC9C0C519335}"/>
              </a:ext>
            </a:extLst>
          </p:cNvPr>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EBA766C-4215-40EC-8616-B95E9D1BFCDB}"/>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6" name="Footer Placeholder 5">
            <a:extLst>
              <a:ext uri="{FF2B5EF4-FFF2-40B4-BE49-F238E27FC236}">
                <a16:creationId xmlns:a16="http://schemas.microsoft.com/office/drawing/2014/main" id="{1208C4A6-656E-4C2A-AF5E-F0263C3868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319E92-FC50-41E8-BDDD-B2F3A188C241}"/>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131262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837EE-F57A-45D8-9FE6-8D5D4600D7AB}"/>
              </a:ext>
            </a:extLst>
          </p:cNvPr>
          <p:cNvSpPr>
            <a:spLocks noGrp="1"/>
          </p:cNvSpPr>
          <p:nvPr>
            <p:ph type="title"/>
          </p:nvPr>
        </p:nvSpPr>
        <p:spPr>
          <a:xfrm>
            <a:off x="472381" y="649112"/>
            <a:ext cx="5915025" cy="2356556"/>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E0DD77-8E38-4210-B8CC-33A7857E4684}"/>
              </a:ext>
            </a:extLst>
          </p:cNvPr>
          <p:cNvSpPr>
            <a:spLocks noGrp="1"/>
          </p:cNvSpPr>
          <p:nvPr>
            <p:ph type="body" idx="1"/>
          </p:nvPr>
        </p:nvSpPr>
        <p:spPr>
          <a:xfrm>
            <a:off x="472381" y="2988734"/>
            <a:ext cx="2901255"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id="{DDE6086F-D306-481F-8FBE-DC54DC3309BC}"/>
              </a:ext>
            </a:extLst>
          </p:cNvPr>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FE06BD7-A737-4E95-B740-BB22D65FCD80}"/>
              </a:ext>
            </a:extLst>
          </p:cNvPr>
          <p:cNvSpPr>
            <a:spLocks noGrp="1"/>
          </p:cNvSpPr>
          <p:nvPr>
            <p:ph type="body" sz="quarter" idx="3"/>
          </p:nvPr>
        </p:nvSpPr>
        <p:spPr>
          <a:xfrm>
            <a:off x="3471863" y="2988734"/>
            <a:ext cx="2915543"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id="{6D17B1AB-48CF-460E-B151-97D2622DE50D}"/>
              </a:ext>
            </a:extLst>
          </p:cNvPr>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B3DA630-F87F-4CF5-8314-1441A0CAAE14}"/>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8" name="Footer Placeholder 7">
            <a:extLst>
              <a:ext uri="{FF2B5EF4-FFF2-40B4-BE49-F238E27FC236}">
                <a16:creationId xmlns:a16="http://schemas.microsoft.com/office/drawing/2014/main" id="{90FF2460-B70B-4974-A535-6093AA3A2D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21025A-B53C-425D-B3CF-4A04B7F82C2C}"/>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2815186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7B53B-7E5C-44E4-8982-A4007C6E8C8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FF75BF-2E4E-467D-A0C8-3D5769469199}"/>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4" name="Footer Placeholder 3">
            <a:extLst>
              <a:ext uri="{FF2B5EF4-FFF2-40B4-BE49-F238E27FC236}">
                <a16:creationId xmlns:a16="http://schemas.microsoft.com/office/drawing/2014/main" id="{8B2E659F-3959-46E3-9CB1-54B8152FF4C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429731F-51FA-479B-823C-29E35BC03A23}"/>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3914798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45728B-3018-42AE-BF29-2126572C57B8}"/>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3" name="Footer Placeholder 2">
            <a:extLst>
              <a:ext uri="{FF2B5EF4-FFF2-40B4-BE49-F238E27FC236}">
                <a16:creationId xmlns:a16="http://schemas.microsoft.com/office/drawing/2014/main" id="{E5508672-E922-4D7E-A12A-35C5675A63E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E38986B-AE01-4AD5-AE4D-5CECBCFE1199}"/>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253166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B6B34-C1D1-4C32-BB30-7B11FB7C71CE}"/>
              </a:ext>
            </a:extLst>
          </p:cNvPr>
          <p:cNvSpPr>
            <a:spLocks noGrp="1"/>
          </p:cNvSpPr>
          <p:nvPr>
            <p:ph type="title"/>
          </p:nvPr>
        </p:nvSpPr>
        <p:spPr>
          <a:xfrm>
            <a:off x="472381" y="812800"/>
            <a:ext cx="2211883" cy="2844800"/>
          </a:xfrm>
        </p:spPr>
        <p:txBody>
          <a:bodyPr anchor="b"/>
          <a:lstStyle>
            <a:lvl1pPr>
              <a:defRPr sz="18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885C519-27AA-4C6F-82AF-5A9B5FD5FBE1}"/>
              </a:ext>
            </a:extLst>
          </p:cNvPr>
          <p:cNvSpPr>
            <a:spLocks noGrp="1"/>
          </p:cNvSpPr>
          <p:nvPr>
            <p:ph idx="1"/>
          </p:nvPr>
        </p:nvSpPr>
        <p:spPr>
          <a:xfrm>
            <a:off x="2915543" y="1755423"/>
            <a:ext cx="3471863" cy="8664222"/>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3F8692-2BE3-4A5E-8777-7150FE9E2540}"/>
              </a:ext>
            </a:extLst>
          </p:cNvPr>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EF427338-A52C-455E-8AF1-A54A73E0FB59}"/>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6" name="Footer Placeholder 5">
            <a:extLst>
              <a:ext uri="{FF2B5EF4-FFF2-40B4-BE49-F238E27FC236}">
                <a16:creationId xmlns:a16="http://schemas.microsoft.com/office/drawing/2014/main" id="{25A5D155-C78E-47A5-9D6D-F6F9C8394B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B91D9D5-F9E8-4D2B-A0B0-B78C485A6457}"/>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2248214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FA031-0E6F-4C0B-9318-7F282B83187C}"/>
              </a:ext>
            </a:extLst>
          </p:cNvPr>
          <p:cNvSpPr>
            <a:spLocks noGrp="1"/>
          </p:cNvSpPr>
          <p:nvPr>
            <p:ph type="title"/>
          </p:nvPr>
        </p:nvSpPr>
        <p:spPr>
          <a:xfrm>
            <a:off x="472381" y="812800"/>
            <a:ext cx="2211883" cy="2844800"/>
          </a:xfrm>
        </p:spPr>
        <p:txBody>
          <a:bodyPr anchor="b"/>
          <a:lstStyle>
            <a:lvl1pPr>
              <a:defRPr sz="18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A04CB93-EB36-4F29-BBE9-22289A45DE29}"/>
              </a:ext>
            </a:extLst>
          </p:cNvPr>
          <p:cNvSpPr>
            <a:spLocks noGrp="1"/>
          </p:cNvSpPr>
          <p:nvPr>
            <p:ph type="pic" idx="1"/>
          </p:nvPr>
        </p:nvSpPr>
        <p:spPr>
          <a:xfrm>
            <a:off x="2915543" y="1755423"/>
            <a:ext cx="3471863" cy="8664222"/>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GB"/>
          </a:p>
        </p:txBody>
      </p:sp>
      <p:sp>
        <p:nvSpPr>
          <p:cNvPr id="4" name="Text Placeholder 3">
            <a:extLst>
              <a:ext uri="{FF2B5EF4-FFF2-40B4-BE49-F238E27FC236}">
                <a16:creationId xmlns:a16="http://schemas.microsoft.com/office/drawing/2014/main" id="{478CD516-1B1A-4A17-A819-7D693A6AB53C}"/>
              </a:ext>
            </a:extLst>
          </p:cNvPr>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D189F8C0-5C85-4BD9-AE89-6C573749085D}"/>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6" name="Footer Placeholder 5">
            <a:extLst>
              <a:ext uri="{FF2B5EF4-FFF2-40B4-BE49-F238E27FC236}">
                <a16:creationId xmlns:a16="http://schemas.microsoft.com/office/drawing/2014/main" id="{FC524DB3-2C8D-4349-B624-A0426EB3BE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FC663C-5842-46B9-BB26-D7DDDDB98501}"/>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2663160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021E59-EA57-4594-9448-6586A9C36AED}"/>
              </a:ext>
            </a:extLst>
          </p:cNvPr>
          <p:cNvSpPr>
            <a:spLocks noGrp="1"/>
          </p:cNvSpPr>
          <p:nvPr>
            <p:ph type="title"/>
          </p:nvPr>
        </p:nvSpPr>
        <p:spPr>
          <a:xfrm>
            <a:off x="471488" y="649112"/>
            <a:ext cx="5915025" cy="2356556"/>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0E2ABF-F5D9-4904-8E73-E78B1589C9D8}"/>
              </a:ext>
            </a:extLst>
          </p:cNvPr>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B14A1E-1354-4420-AA76-FF6B3FCFDD01}"/>
              </a:ext>
            </a:extLst>
          </p:cNvPr>
          <p:cNvSpPr>
            <a:spLocks noGrp="1"/>
          </p:cNvSpPr>
          <p:nvPr>
            <p:ph type="dt" sz="half" idx="2"/>
          </p:nvPr>
        </p:nvSpPr>
        <p:spPr>
          <a:xfrm>
            <a:off x="471488" y="11300179"/>
            <a:ext cx="1543050" cy="649111"/>
          </a:xfrm>
          <a:prstGeom prst="rect">
            <a:avLst/>
          </a:prstGeom>
        </p:spPr>
        <p:txBody>
          <a:bodyPr vert="horz" lIns="91440" tIns="45720" rIns="91440" bIns="45720" rtlCol="0" anchor="ctr"/>
          <a:lstStyle>
            <a:lvl1pPr algn="l">
              <a:defRPr sz="675">
                <a:solidFill>
                  <a:schemeClr val="tx1">
                    <a:tint val="75000"/>
                  </a:schemeClr>
                </a:solidFill>
              </a:defRPr>
            </a:lvl1pPr>
          </a:lstStyle>
          <a:p>
            <a:fld id="{7FFAE48F-D70E-4F67-A33B-C9BB106AF50D}" type="datetimeFigureOut">
              <a:rPr lang="en-GB" smtClean="0"/>
              <a:t>16/11/2021</a:t>
            </a:fld>
            <a:endParaRPr lang="en-GB"/>
          </a:p>
        </p:txBody>
      </p:sp>
      <p:sp>
        <p:nvSpPr>
          <p:cNvPr id="5" name="Footer Placeholder 4">
            <a:extLst>
              <a:ext uri="{FF2B5EF4-FFF2-40B4-BE49-F238E27FC236}">
                <a16:creationId xmlns:a16="http://schemas.microsoft.com/office/drawing/2014/main" id="{16AE7683-8A1E-44DF-B516-BFAA556C7469}"/>
              </a:ext>
            </a:extLst>
          </p:cNvPr>
          <p:cNvSpPr>
            <a:spLocks noGrp="1"/>
          </p:cNvSpPr>
          <p:nvPr>
            <p:ph type="ftr" sz="quarter" idx="3"/>
          </p:nvPr>
        </p:nvSpPr>
        <p:spPr>
          <a:xfrm>
            <a:off x="2271713" y="11300179"/>
            <a:ext cx="2314575" cy="649111"/>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B438F15-C981-40A2-9981-EAFFEE9586A2}"/>
              </a:ext>
            </a:extLst>
          </p:cNvPr>
          <p:cNvSpPr>
            <a:spLocks noGrp="1"/>
          </p:cNvSpPr>
          <p:nvPr>
            <p:ph type="sldNum" sz="quarter" idx="4"/>
          </p:nvPr>
        </p:nvSpPr>
        <p:spPr>
          <a:xfrm>
            <a:off x="4843463" y="11300179"/>
            <a:ext cx="1543050" cy="649111"/>
          </a:xfrm>
          <a:prstGeom prst="rect">
            <a:avLst/>
          </a:prstGeom>
        </p:spPr>
        <p:txBody>
          <a:bodyPr vert="horz" lIns="91440" tIns="45720" rIns="91440" bIns="45720" rtlCol="0" anchor="ctr"/>
          <a:lstStyle>
            <a:lvl1pPr algn="r">
              <a:defRPr sz="675">
                <a:solidFill>
                  <a:schemeClr val="tx1">
                    <a:tint val="75000"/>
                  </a:schemeClr>
                </a:solidFill>
              </a:defRPr>
            </a:lvl1pPr>
          </a:lstStyle>
          <a:p>
            <a:fld id="{15F06A5E-5B69-4EEA-AF15-CB751CFD5C0A}" type="slidenum">
              <a:rPr lang="en-GB" smtClean="0"/>
              <a:t>‹#›</a:t>
            </a:fld>
            <a:endParaRPr lang="en-GB"/>
          </a:p>
        </p:txBody>
      </p:sp>
    </p:spTree>
    <p:extLst>
      <p:ext uri="{BB962C8B-B14F-4D97-AF65-F5344CB8AC3E}">
        <p14:creationId xmlns:p14="http://schemas.microsoft.com/office/powerpoint/2010/main" val="1844137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nstructables.com/" TargetMode="External"/><Relationship Id="rId3" Type="http://schemas.openxmlformats.org/officeDocument/2006/relationships/hyperlink" Target="https://www.aqa.org.uk/subjects/design-and-technology/gcse/design-and-technology-8552" TargetMode="External"/><Relationship Id="rId7" Type="http://schemas.openxmlformats.org/officeDocument/2006/relationships/hyperlink" Target="https://www.stem.org.uk/design-technology"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kupper.org.uk/" TargetMode="External"/><Relationship Id="rId5" Type="http://schemas.openxmlformats.org/officeDocument/2006/relationships/hyperlink" Target="https://www.vam.ac.uk/" TargetMode="External"/><Relationship Id="rId10" Type="http://schemas.openxmlformats.org/officeDocument/2006/relationships/hyperlink" Target="https://assets.publishing.service.gov.uk/government/uploads/system/uploads/attachment_data/file/239089/SECONDARY_national_curriculum_-_Design_and_technology.pdf" TargetMode="External"/><Relationship Id="rId4" Type="http://schemas.openxmlformats.org/officeDocument/2006/relationships/hyperlink" Target="https://www.data.org.uk/news/" TargetMode="External"/><Relationship Id="rId9" Type="http://schemas.openxmlformats.org/officeDocument/2006/relationships/hyperlink" Target="https://www.theiet.org/abou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CF68C47-AD9B-4D53-8852-00E7026FF0E1}"/>
              </a:ext>
            </a:extLst>
          </p:cNvPr>
          <p:cNvGraphicFramePr>
            <a:graphicFrameLocks noGrp="1"/>
          </p:cNvGraphicFramePr>
          <p:nvPr>
            <p:extLst>
              <p:ext uri="{D42A27DB-BD31-4B8C-83A1-F6EECF244321}">
                <p14:modId xmlns:p14="http://schemas.microsoft.com/office/powerpoint/2010/main" val="3419211924"/>
              </p:ext>
            </p:extLst>
          </p:nvPr>
        </p:nvGraphicFramePr>
        <p:xfrm>
          <a:off x="257261" y="1230498"/>
          <a:ext cx="5219995" cy="703009"/>
        </p:xfrm>
        <a:graphic>
          <a:graphicData uri="http://schemas.openxmlformats.org/drawingml/2006/table">
            <a:tbl>
              <a:tblPr firstRow="1" bandRow="1">
                <a:tableStyleId>{5940675A-B579-460E-94D1-54222C63F5DA}</a:tableStyleId>
              </a:tblPr>
              <a:tblGrid>
                <a:gridCol w="5219995">
                  <a:extLst>
                    <a:ext uri="{9D8B030D-6E8A-4147-A177-3AD203B41FA5}">
                      <a16:colId xmlns:a16="http://schemas.microsoft.com/office/drawing/2014/main" val="3924638743"/>
                    </a:ext>
                  </a:extLst>
                </a:gridCol>
              </a:tblGrid>
              <a:tr h="370840">
                <a:tc>
                  <a:txBody>
                    <a:bodyPr/>
                    <a:lstStyle/>
                    <a:p>
                      <a:r>
                        <a:rPr lang="en-GB" b="1" dirty="0"/>
                        <a:t>Curriculum Overarching Intent</a:t>
                      </a:r>
                    </a:p>
                    <a:p>
                      <a:pPr lvl="0">
                        <a:buNone/>
                      </a:pPr>
                      <a:r>
                        <a:rPr lang="en-GB" sz="1000" b="0" i="1" u="none" strike="noStrike" noProof="0" dirty="0">
                          <a:latin typeface="Calibri"/>
                        </a:rPr>
                        <a:t>We aim to use an iterative and explorative design cycle to empower students to become creative and critical thinkers. To find solutions to everyday problems that meet users’ needs and make the world a better environment for all in an inclusive way.</a:t>
                      </a:r>
                      <a:endParaRPr lang="en-GB" dirty="0"/>
                    </a:p>
                  </a:txBody>
                  <a:tcPr/>
                </a:tc>
                <a:extLst>
                  <a:ext uri="{0D108BD9-81ED-4DB2-BD59-A6C34878D82A}">
                    <a16:rowId xmlns:a16="http://schemas.microsoft.com/office/drawing/2014/main" val="3856320622"/>
                  </a:ext>
                </a:extLst>
              </a:tr>
            </a:tbl>
          </a:graphicData>
        </a:graphic>
      </p:graphicFrame>
      <p:sp>
        <p:nvSpPr>
          <p:cNvPr id="5" name="Rectangle 4">
            <a:extLst>
              <a:ext uri="{FF2B5EF4-FFF2-40B4-BE49-F238E27FC236}">
                <a16:creationId xmlns:a16="http://schemas.microsoft.com/office/drawing/2014/main" id="{E2D88C60-64E8-4281-B573-1AA1FD107E08}"/>
              </a:ext>
            </a:extLst>
          </p:cNvPr>
          <p:cNvSpPr/>
          <p:nvPr/>
        </p:nvSpPr>
        <p:spPr>
          <a:xfrm>
            <a:off x="265448" y="30581"/>
            <a:ext cx="6251969" cy="707886"/>
          </a:xfrm>
          <a:prstGeom prst="rect">
            <a:avLst/>
          </a:prstGeom>
          <a:noFill/>
        </p:spPr>
        <p:txBody>
          <a:bodyPr wrap="none" lIns="91440" tIns="45720" rIns="91440" bIns="45720">
            <a:spAutoFit/>
          </a:bodyPr>
          <a:lstStyle/>
          <a:p>
            <a:pPr algn="ctr"/>
            <a:r>
              <a:rPr lang="en-US" sz="4000" b="0" cap="none" spc="0" dirty="0">
                <a:ln w="0"/>
                <a:solidFill>
                  <a:srgbClr val="0070C0"/>
                </a:solidFill>
                <a:effectLst>
                  <a:outerShdw blurRad="38100" dist="25400" dir="5400000" algn="ctr" rotWithShape="0">
                    <a:srgbClr val="6E747A">
                      <a:alpha val="43000"/>
                    </a:srgbClr>
                  </a:outerShdw>
                </a:effectLst>
              </a:rPr>
              <a:t>St Joseph’s Catholic Academy</a:t>
            </a:r>
          </a:p>
        </p:txBody>
      </p:sp>
      <p:graphicFrame>
        <p:nvGraphicFramePr>
          <p:cNvPr id="7" name="Table 7">
            <a:extLst>
              <a:ext uri="{FF2B5EF4-FFF2-40B4-BE49-F238E27FC236}">
                <a16:creationId xmlns:a16="http://schemas.microsoft.com/office/drawing/2014/main" id="{B6DED467-B999-4EA3-B3C1-86B2449F77C7}"/>
              </a:ext>
            </a:extLst>
          </p:cNvPr>
          <p:cNvGraphicFramePr>
            <a:graphicFrameLocks noGrp="1"/>
          </p:cNvGraphicFramePr>
          <p:nvPr>
            <p:extLst>
              <p:ext uri="{D42A27DB-BD31-4B8C-83A1-F6EECF244321}">
                <p14:modId xmlns:p14="http://schemas.microsoft.com/office/powerpoint/2010/main" val="297316606"/>
              </p:ext>
            </p:extLst>
          </p:nvPr>
        </p:nvGraphicFramePr>
        <p:xfrm>
          <a:off x="265448" y="3092526"/>
          <a:ext cx="6380575" cy="3310255"/>
        </p:xfrm>
        <a:graphic>
          <a:graphicData uri="http://schemas.openxmlformats.org/drawingml/2006/table">
            <a:tbl>
              <a:tblPr firstRow="1" bandRow="1">
                <a:tableStyleId>{7DF18680-E054-41AD-8BC1-D1AEF772440D}</a:tableStyleId>
              </a:tblPr>
              <a:tblGrid>
                <a:gridCol w="856033">
                  <a:extLst>
                    <a:ext uri="{9D8B030D-6E8A-4147-A177-3AD203B41FA5}">
                      <a16:colId xmlns:a16="http://schemas.microsoft.com/office/drawing/2014/main" val="290992033"/>
                    </a:ext>
                  </a:extLst>
                </a:gridCol>
                <a:gridCol w="2839582">
                  <a:extLst>
                    <a:ext uri="{9D8B030D-6E8A-4147-A177-3AD203B41FA5}">
                      <a16:colId xmlns:a16="http://schemas.microsoft.com/office/drawing/2014/main" val="969223452"/>
                    </a:ext>
                  </a:extLst>
                </a:gridCol>
                <a:gridCol w="2684960">
                  <a:extLst>
                    <a:ext uri="{9D8B030D-6E8A-4147-A177-3AD203B41FA5}">
                      <a16:colId xmlns:a16="http://schemas.microsoft.com/office/drawing/2014/main" val="1676120682"/>
                    </a:ext>
                  </a:extLst>
                </a:gridCol>
              </a:tblGrid>
              <a:tr h="370840">
                <a:tc>
                  <a:txBody>
                    <a:bodyPr/>
                    <a:lstStyle/>
                    <a:p>
                      <a:endParaRPr lang="en-GB" dirty="0"/>
                    </a:p>
                  </a:txBody>
                  <a:tcPr/>
                </a:tc>
                <a:tc>
                  <a:txBody>
                    <a:bodyPr/>
                    <a:lstStyle/>
                    <a:p>
                      <a:pPr algn="ctr"/>
                      <a:r>
                        <a:rPr lang="en-GB" dirty="0"/>
                        <a:t>Vision </a:t>
                      </a:r>
                      <a:endParaRPr lang="en-GB" dirty="0">
                        <a:solidFill>
                          <a:schemeClr val="tx1"/>
                        </a:solidFill>
                      </a:endParaRPr>
                    </a:p>
                  </a:txBody>
                  <a:tcPr/>
                </a:tc>
                <a:tc>
                  <a:txBody>
                    <a:bodyPr/>
                    <a:lstStyle/>
                    <a:p>
                      <a:pPr algn="ctr"/>
                      <a:r>
                        <a:rPr lang="en-GB" dirty="0"/>
                        <a:t>Key Concepts and Key Skills</a:t>
                      </a:r>
                      <a:endParaRPr lang="en-GB" dirty="0">
                        <a:solidFill>
                          <a:schemeClr val="tx1"/>
                        </a:solidFill>
                      </a:endParaRPr>
                    </a:p>
                  </a:txBody>
                  <a:tcPr/>
                </a:tc>
                <a:extLst>
                  <a:ext uri="{0D108BD9-81ED-4DB2-BD59-A6C34878D82A}">
                    <a16:rowId xmlns:a16="http://schemas.microsoft.com/office/drawing/2014/main" val="3500953571"/>
                  </a:ext>
                </a:extLst>
              </a:tr>
              <a:tr h="370840">
                <a:tc>
                  <a:txBody>
                    <a:bodyPr/>
                    <a:lstStyle/>
                    <a:p>
                      <a:r>
                        <a:rPr lang="en-GB" sz="1100" b="1" dirty="0"/>
                        <a:t>Year 10</a:t>
                      </a:r>
                    </a:p>
                  </a:txBody>
                  <a:tcPr/>
                </a:tc>
                <a:tc>
                  <a:txBody>
                    <a:bodyPr/>
                    <a:lstStyle/>
                    <a:p>
                      <a:r>
                        <a:rPr lang="en-GB" sz="1100" dirty="0"/>
                        <a:t>Pupils will broaden their awareness of new technologies, sustainability and user centred design through a mini NEA project and investigate a wider range of material properties and manufacturing processes in a real work shop environment.</a:t>
                      </a:r>
                    </a:p>
                  </a:txBody>
                  <a:tcPr/>
                </a:tc>
                <a:tc>
                  <a:txBody>
                    <a:bodyPr/>
                    <a:lstStyle/>
                    <a:p>
                      <a:pPr marL="171450" indent="-171450">
                        <a:lnSpc>
                          <a:spcPct val="107000"/>
                        </a:lnSpc>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Times New Roman" panose="02020603050405020304" pitchFamily="18" charset="0"/>
                        </a:rPr>
                        <a:t>New and emerging technologies</a:t>
                      </a:r>
                    </a:p>
                    <a:p>
                      <a:pPr marL="171450" indent="-171450">
                        <a:lnSpc>
                          <a:spcPct val="107000"/>
                        </a:lnSpc>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Times New Roman" panose="02020603050405020304" pitchFamily="18" charset="0"/>
                        </a:rPr>
                        <a:t>Energy generation and storage</a:t>
                      </a:r>
                    </a:p>
                    <a:p>
                      <a:pPr marL="171450" indent="-171450">
                        <a:lnSpc>
                          <a:spcPct val="107000"/>
                        </a:lnSpc>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Times New Roman" panose="02020603050405020304" pitchFamily="18" charset="0"/>
                        </a:rPr>
                        <a:t>Materials and their working properties</a:t>
                      </a:r>
                    </a:p>
                    <a:p>
                      <a:pPr marL="171450" indent="-171450">
                        <a:lnSpc>
                          <a:spcPct val="107000"/>
                        </a:lnSpc>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Times New Roman" panose="02020603050405020304" pitchFamily="18" charset="0"/>
                        </a:rPr>
                        <a:t>Selection of materials and components </a:t>
                      </a:r>
                    </a:p>
                    <a:p>
                      <a:pPr marL="171450" indent="-171450">
                        <a:lnSpc>
                          <a:spcPct val="107000"/>
                        </a:lnSpc>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Times New Roman" panose="02020603050405020304" pitchFamily="18" charset="0"/>
                        </a:rPr>
                        <a:t>Ecological issues in the design and manufacture of products.</a:t>
                      </a:r>
                    </a:p>
                    <a:p>
                      <a:pPr marL="171450" indent="-171450">
                        <a:lnSpc>
                          <a:spcPct val="107000"/>
                        </a:lnSpc>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Times New Roman" panose="02020603050405020304" pitchFamily="18" charset="0"/>
                        </a:rPr>
                        <a:t>Developments in new materials</a:t>
                      </a:r>
                    </a:p>
                  </a:txBody>
                  <a:tcPr/>
                </a:tc>
                <a:extLst>
                  <a:ext uri="{0D108BD9-81ED-4DB2-BD59-A6C34878D82A}">
                    <a16:rowId xmlns:a16="http://schemas.microsoft.com/office/drawing/2014/main" val="1159480648"/>
                  </a:ext>
                </a:extLst>
              </a:tr>
              <a:tr h="370840">
                <a:tc>
                  <a:txBody>
                    <a:bodyPr/>
                    <a:lstStyle/>
                    <a:p>
                      <a:r>
                        <a:rPr lang="en-GB" sz="1100" b="1" dirty="0"/>
                        <a:t>Year 11</a:t>
                      </a:r>
                    </a:p>
                  </a:txBody>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GB" sz="1100" dirty="0"/>
                        <a:t>Pupils will action their learning from Y10 by choosing a live task to carry out for their NEA project.  They will independently develop design solutions and manufacture prototypes to solve a design challenge whilst reinforcing their transferrable skills and knowledge of products for the examination.</a:t>
                      </a:r>
                    </a:p>
                  </a:txBody>
                  <a:tcPr/>
                </a:tc>
                <a:tc>
                  <a:txBody>
                    <a:bodyPr/>
                    <a:lstStyle/>
                    <a:p>
                      <a:pPr marL="171450" indent="-171450">
                        <a:buFont typeface="Arial" panose="020B0604020202020204" pitchFamily="34" charset="0"/>
                        <a:buChar char="•"/>
                      </a:pPr>
                      <a:r>
                        <a:rPr lang="en-GB" sz="1100" kern="1200" dirty="0">
                          <a:solidFill>
                            <a:schemeClr val="tx1"/>
                          </a:solidFill>
                          <a:effectLst/>
                          <a:latin typeface="+mn-lt"/>
                          <a:ea typeface="+mn-ea"/>
                          <a:cs typeface="+mn-cs"/>
                        </a:rPr>
                        <a:t>Systems approach to designing </a:t>
                      </a:r>
                    </a:p>
                    <a:p>
                      <a:pPr marL="171450" indent="-171450">
                        <a:buFont typeface="Arial" panose="020B0604020202020204" pitchFamily="34" charset="0"/>
                        <a:buChar char="•"/>
                      </a:pPr>
                      <a:r>
                        <a:rPr lang="en-GB" sz="1100" kern="1200" dirty="0">
                          <a:solidFill>
                            <a:schemeClr val="tx1"/>
                          </a:solidFill>
                          <a:effectLst/>
                          <a:latin typeface="+mn-lt"/>
                          <a:ea typeface="+mn-ea"/>
                          <a:cs typeface="+mn-cs"/>
                        </a:rPr>
                        <a:t>Mechanical devices</a:t>
                      </a:r>
                    </a:p>
                    <a:p>
                      <a:pPr marL="171450" indent="-171450">
                        <a:buFont typeface="Arial" panose="020B0604020202020204" pitchFamily="34" charset="0"/>
                        <a:buChar char="•"/>
                      </a:pPr>
                      <a:r>
                        <a:rPr lang="en-GB" sz="1100" kern="1200" dirty="0">
                          <a:solidFill>
                            <a:schemeClr val="tx1"/>
                          </a:solidFill>
                          <a:effectLst/>
                          <a:latin typeface="+mn-lt"/>
                          <a:ea typeface="+mn-ea"/>
                          <a:cs typeface="+mn-cs"/>
                        </a:rPr>
                        <a:t>Specialist techniques and processes </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A range of tools, equipment and processes that can be used to shape, fabricate, construct and assemble high quality prototypes, as appropriate to the materials and/or components being used.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8955543"/>
                  </a:ext>
                </a:extLst>
              </a:tr>
            </a:tbl>
          </a:graphicData>
        </a:graphic>
      </p:graphicFrame>
      <p:graphicFrame>
        <p:nvGraphicFramePr>
          <p:cNvPr id="8" name="Table 4">
            <a:extLst>
              <a:ext uri="{FF2B5EF4-FFF2-40B4-BE49-F238E27FC236}">
                <a16:creationId xmlns:a16="http://schemas.microsoft.com/office/drawing/2014/main" id="{E279D5A1-DD62-4B82-A39E-4B8714007DF6}"/>
              </a:ext>
            </a:extLst>
          </p:cNvPr>
          <p:cNvGraphicFramePr>
            <a:graphicFrameLocks noGrp="1"/>
          </p:cNvGraphicFramePr>
          <p:nvPr>
            <p:extLst>
              <p:ext uri="{D42A27DB-BD31-4B8C-83A1-F6EECF244321}">
                <p14:modId xmlns:p14="http://schemas.microsoft.com/office/powerpoint/2010/main" val="2759930317"/>
              </p:ext>
            </p:extLst>
          </p:nvPr>
        </p:nvGraphicFramePr>
        <p:xfrm>
          <a:off x="257260" y="2012915"/>
          <a:ext cx="6380575" cy="1007809"/>
        </p:xfrm>
        <a:graphic>
          <a:graphicData uri="http://schemas.openxmlformats.org/drawingml/2006/table">
            <a:tbl>
              <a:tblPr firstRow="1" bandRow="1">
                <a:tableStyleId>{5940675A-B579-460E-94D1-54222C63F5DA}</a:tableStyleId>
              </a:tblPr>
              <a:tblGrid>
                <a:gridCol w="6380575">
                  <a:extLst>
                    <a:ext uri="{9D8B030D-6E8A-4147-A177-3AD203B41FA5}">
                      <a16:colId xmlns:a16="http://schemas.microsoft.com/office/drawing/2014/main" val="3924638743"/>
                    </a:ext>
                  </a:extLst>
                </a:gridCol>
              </a:tblGrid>
              <a:tr h="370840">
                <a:tc>
                  <a:txBody>
                    <a:bodyPr/>
                    <a:lstStyle/>
                    <a:p>
                      <a:r>
                        <a:rPr lang="en-GB" b="1" dirty="0"/>
                        <a:t>Prior Learning </a:t>
                      </a:r>
                    </a:p>
                    <a:p>
                      <a:pPr marL="0" lvl="0" indent="0" algn="l">
                        <a:lnSpc>
                          <a:spcPct val="100000"/>
                        </a:lnSpc>
                        <a:spcBef>
                          <a:spcPts val="0"/>
                        </a:spcBef>
                        <a:spcAft>
                          <a:spcPts val="0"/>
                        </a:spcAft>
                        <a:buFont typeface="Arial"/>
                        <a:buChar char="•"/>
                      </a:pPr>
                      <a:r>
                        <a:rPr lang="en-GB" sz="1000" i="1" dirty="0"/>
                        <a:t>Awareness of the design cycle.</a:t>
                      </a:r>
                      <a:r>
                        <a:rPr lang="en-GB" sz="1000" dirty="0"/>
                        <a:t>  </a:t>
                      </a:r>
                      <a:r>
                        <a:rPr lang="en-GB" sz="1000" b="0" i="0" u="none" strike="noStrike" noProof="0" dirty="0">
                          <a:latin typeface="Calibri"/>
                        </a:rPr>
                        <a:t>We want you to try to always be improving your ideas  and looking for new solutions.</a:t>
                      </a:r>
                      <a:endParaRPr lang="en-GB" sz="1000" dirty="0"/>
                    </a:p>
                    <a:p>
                      <a:pPr marL="0" lvl="0" indent="0" algn="l">
                        <a:lnSpc>
                          <a:spcPct val="100000"/>
                        </a:lnSpc>
                        <a:spcBef>
                          <a:spcPts val="0"/>
                        </a:spcBef>
                        <a:spcAft>
                          <a:spcPts val="0"/>
                        </a:spcAft>
                        <a:buFont typeface="Arial"/>
                        <a:buChar char="•"/>
                      </a:pPr>
                      <a:r>
                        <a:rPr lang="en-GB" sz="1000" b="0" i="1" u="none" strike="noStrike" noProof="0" dirty="0">
                          <a:latin typeface="Calibri"/>
                        </a:rPr>
                        <a:t>Meeting user needs.</a:t>
                      </a:r>
                      <a:r>
                        <a:rPr lang="en-GB" sz="1000" b="0" i="0" u="none" strike="noStrike" noProof="0" dirty="0">
                          <a:latin typeface="Calibri"/>
                        </a:rPr>
                        <a:t>  </a:t>
                      </a:r>
                      <a:r>
                        <a:rPr lang="en-GB" sz="1000" b="0" i="0" u="none" strike="noStrike" noProof="0" dirty="0"/>
                        <a:t>We want you to think about what your users need every step of the way so your design is ‘human centred.’</a:t>
                      </a:r>
                      <a:endParaRPr lang="en-GB" sz="1000" dirty="0"/>
                    </a:p>
                    <a:p>
                      <a:pPr marL="0" lvl="0" indent="0" algn="l">
                        <a:lnSpc>
                          <a:spcPct val="100000"/>
                        </a:lnSpc>
                        <a:spcBef>
                          <a:spcPts val="0"/>
                        </a:spcBef>
                        <a:spcAft>
                          <a:spcPts val="0"/>
                        </a:spcAft>
                        <a:buFont typeface="Arial"/>
                        <a:buChar char="•"/>
                      </a:pPr>
                      <a:r>
                        <a:rPr lang="en-GB" sz="1000" b="0" i="1" u="none" strike="noStrike" noProof="0" dirty="0">
                          <a:latin typeface="Calibri"/>
                        </a:rPr>
                        <a:t>Making the world a better environment. </a:t>
                      </a:r>
                      <a:r>
                        <a:rPr lang="en-GB" sz="1000" b="0" i="0" u="none" strike="noStrike" noProof="0" dirty="0">
                          <a:latin typeface="Calibri"/>
                        </a:rPr>
                        <a:t>We want you to help protect and improve the world for future generations to come.</a:t>
                      </a:r>
                      <a:endParaRPr lang="en-GB" dirty="0"/>
                    </a:p>
                  </a:txBody>
                  <a:tcPr/>
                </a:tc>
                <a:extLst>
                  <a:ext uri="{0D108BD9-81ED-4DB2-BD59-A6C34878D82A}">
                    <a16:rowId xmlns:a16="http://schemas.microsoft.com/office/drawing/2014/main" val="3856320622"/>
                  </a:ext>
                </a:extLst>
              </a:tr>
            </a:tbl>
          </a:graphicData>
        </a:graphic>
      </p:graphicFrame>
      <p:sp>
        <p:nvSpPr>
          <p:cNvPr id="12" name="TextBox 11">
            <a:extLst>
              <a:ext uri="{FF2B5EF4-FFF2-40B4-BE49-F238E27FC236}">
                <a16:creationId xmlns:a16="http://schemas.microsoft.com/office/drawing/2014/main" id="{A425873A-0713-4E96-B1C7-2BBD7D2D19E7}"/>
              </a:ext>
            </a:extLst>
          </p:cNvPr>
          <p:cNvSpPr txBox="1"/>
          <p:nvPr/>
        </p:nvSpPr>
        <p:spPr>
          <a:xfrm>
            <a:off x="990685" y="6447627"/>
            <a:ext cx="5751408" cy="300082"/>
          </a:xfrm>
          <a:prstGeom prst="rect">
            <a:avLst/>
          </a:prstGeom>
          <a:noFill/>
        </p:spPr>
        <p:txBody>
          <a:bodyPr wrap="square" rtlCol="0">
            <a:spAutoFit/>
          </a:bodyPr>
          <a:lstStyle/>
          <a:p>
            <a:r>
              <a:rPr lang="en-GB" sz="1350" b="1" dirty="0"/>
              <a:t>Our Curriculum Progression Model is:</a:t>
            </a:r>
          </a:p>
        </p:txBody>
      </p:sp>
      <p:sp>
        <p:nvSpPr>
          <p:cNvPr id="13" name="Arrow: Up 12">
            <a:extLst>
              <a:ext uri="{FF2B5EF4-FFF2-40B4-BE49-F238E27FC236}">
                <a16:creationId xmlns:a16="http://schemas.microsoft.com/office/drawing/2014/main" id="{7D78D599-37FB-4512-A361-DF23844ED839}"/>
              </a:ext>
            </a:extLst>
          </p:cNvPr>
          <p:cNvSpPr/>
          <p:nvPr/>
        </p:nvSpPr>
        <p:spPr>
          <a:xfrm>
            <a:off x="990685" y="6726575"/>
            <a:ext cx="687177" cy="2091325"/>
          </a:xfrm>
          <a:prstGeom prst="upArrow">
            <a:avLst/>
          </a:prstGeom>
          <a:solidFill>
            <a:schemeClr val="accent1">
              <a:lumMod val="20000"/>
              <a:lumOff val="80000"/>
            </a:schemeClr>
          </a:solidFill>
          <a:ln>
            <a:solidFill>
              <a:srgbClr val="0070C0"/>
            </a:solidFill>
          </a:ln>
        </p:spPr>
        <p:style>
          <a:lnRef idx="1">
            <a:schemeClr val="accent4"/>
          </a:lnRef>
          <a:fillRef idx="2">
            <a:schemeClr val="accent4"/>
          </a:fillRef>
          <a:effectRef idx="1">
            <a:schemeClr val="accent4"/>
          </a:effectRef>
          <a:fontRef idx="minor">
            <a:schemeClr val="dk1"/>
          </a:fontRef>
        </p:style>
        <p:txBody>
          <a:bodyPr vert="vert270" rtlCol="0" anchor="ctr"/>
          <a:lstStyle/>
          <a:p>
            <a:pPr algn="ctr"/>
            <a:r>
              <a:rPr lang="en-GB" sz="1100" b="1" dirty="0"/>
              <a:t>Knowledge over time</a:t>
            </a:r>
          </a:p>
        </p:txBody>
      </p:sp>
      <p:sp>
        <p:nvSpPr>
          <p:cNvPr id="14" name="Arrow: Up 13">
            <a:extLst>
              <a:ext uri="{FF2B5EF4-FFF2-40B4-BE49-F238E27FC236}">
                <a16:creationId xmlns:a16="http://schemas.microsoft.com/office/drawing/2014/main" id="{D04AC484-008C-4C89-ABDA-7AA5D6EDBD3D}"/>
              </a:ext>
            </a:extLst>
          </p:cNvPr>
          <p:cNvSpPr/>
          <p:nvPr/>
        </p:nvSpPr>
        <p:spPr>
          <a:xfrm rot="5400000">
            <a:off x="3483244" y="7074123"/>
            <a:ext cx="622143" cy="4232908"/>
          </a:xfrm>
          <a:prstGeom prst="upArrow">
            <a:avLst>
              <a:gd name="adj1" fmla="val 50000"/>
              <a:gd name="adj2" fmla="val 50000"/>
            </a:avLst>
          </a:prstGeom>
          <a:solidFill>
            <a:schemeClr val="accent1">
              <a:lumMod val="20000"/>
              <a:lumOff val="80000"/>
            </a:schemeClr>
          </a:solidFill>
          <a:ln>
            <a:solidFill>
              <a:srgbClr val="0070C0"/>
            </a:solidFill>
          </a:ln>
        </p:spPr>
        <p:style>
          <a:lnRef idx="1">
            <a:schemeClr val="accent4"/>
          </a:lnRef>
          <a:fillRef idx="2">
            <a:schemeClr val="accent4"/>
          </a:fillRef>
          <a:effectRef idx="1">
            <a:schemeClr val="accent4"/>
          </a:effectRef>
          <a:fontRef idx="minor">
            <a:schemeClr val="dk1"/>
          </a:fontRef>
        </p:style>
        <p:txBody>
          <a:bodyPr vert="vert270" rtlCol="0" anchor="ctr"/>
          <a:lstStyle/>
          <a:p>
            <a:pPr algn="ctr"/>
            <a:r>
              <a:rPr lang="en-GB" sz="1100" b="1" dirty="0"/>
              <a:t>Knowledge over time</a:t>
            </a:r>
          </a:p>
        </p:txBody>
      </p:sp>
      <p:sp>
        <p:nvSpPr>
          <p:cNvPr id="16" name="TextBox 15">
            <a:extLst>
              <a:ext uri="{FF2B5EF4-FFF2-40B4-BE49-F238E27FC236}">
                <a16:creationId xmlns:a16="http://schemas.microsoft.com/office/drawing/2014/main" id="{28D482DE-1EDD-4241-8707-163431E12047}"/>
              </a:ext>
            </a:extLst>
          </p:cNvPr>
          <p:cNvSpPr txBox="1"/>
          <p:nvPr/>
        </p:nvSpPr>
        <p:spPr>
          <a:xfrm>
            <a:off x="221872" y="9553874"/>
            <a:ext cx="6451350" cy="507831"/>
          </a:xfrm>
          <a:prstGeom prst="rect">
            <a:avLst/>
          </a:prstGeom>
          <a:noFill/>
        </p:spPr>
        <p:txBody>
          <a:bodyPr wrap="square" rtlCol="0">
            <a:spAutoFit/>
          </a:bodyPr>
          <a:lstStyle/>
          <a:p>
            <a:r>
              <a:rPr lang="en-GB" sz="1350" b="1" dirty="0"/>
              <a:t>Key texts and websites that you can access to support their knowledge development in this subject include:</a:t>
            </a:r>
          </a:p>
        </p:txBody>
      </p:sp>
      <p:sp>
        <p:nvSpPr>
          <p:cNvPr id="17" name="TextBox 16">
            <a:extLst>
              <a:ext uri="{FF2B5EF4-FFF2-40B4-BE49-F238E27FC236}">
                <a16:creationId xmlns:a16="http://schemas.microsoft.com/office/drawing/2014/main" id="{FB928B5D-0481-44B4-9F8C-B4D36F976469}"/>
              </a:ext>
            </a:extLst>
          </p:cNvPr>
          <p:cNvSpPr txBox="1"/>
          <p:nvPr/>
        </p:nvSpPr>
        <p:spPr>
          <a:xfrm>
            <a:off x="5138987" y="6376330"/>
            <a:ext cx="1408609" cy="430887"/>
          </a:xfrm>
          <a:prstGeom prst="rect">
            <a:avLst/>
          </a:prstGeom>
          <a:noFill/>
        </p:spPr>
        <p:txBody>
          <a:bodyPr wrap="square" rtlCol="0">
            <a:spAutoFit/>
          </a:bodyPr>
          <a:lstStyle/>
          <a:p>
            <a:pPr algn="ctr"/>
            <a:r>
              <a:rPr lang="en-GB" sz="1100" i="1" dirty="0"/>
              <a:t>Readiness for their </a:t>
            </a:r>
          </a:p>
          <a:p>
            <a:pPr algn="ctr"/>
            <a:r>
              <a:rPr lang="en-GB" sz="1100" i="1" dirty="0"/>
              <a:t>next step…</a:t>
            </a:r>
          </a:p>
        </p:txBody>
      </p:sp>
      <p:sp>
        <p:nvSpPr>
          <p:cNvPr id="19" name="Rectangle 18">
            <a:extLst>
              <a:ext uri="{FF2B5EF4-FFF2-40B4-BE49-F238E27FC236}">
                <a16:creationId xmlns:a16="http://schemas.microsoft.com/office/drawing/2014/main" id="{9ABBB6A3-7F39-4EC8-B8A2-353898190230}"/>
              </a:ext>
            </a:extLst>
          </p:cNvPr>
          <p:cNvSpPr/>
          <p:nvPr/>
        </p:nvSpPr>
        <p:spPr>
          <a:xfrm>
            <a:off x="1679066" y="666594"/>
            <a:ext cx="3499869" cy="523220"/>
          </a:xfrm>
          <a:prstGeom prst="rect">
            <a:avLst/>
          </a:prstGeom>
          <a:noFill/>
        </p:spPr>
        <p:txBody>
          <a:bodyPr wrap="none" lIns="91440" tIns="45720" rIns="91440" bIns="45720">
            <a:spAutoFit/>
          </a:bodyPr>
          <a:lstStyle/>
          <a:p>
            <a:pPr algn="ctr"/>
            <a:r>
              <a:rPr lang="en-US" sz="2800" b="0" cap="none" spc="0" dirty="0">
                <a:ln w="0"/>
                <a:solidFill>
                  <a:srgbClr val="FF0000"/>
                </a:solidFill>
                <a:effectLst>
                  <a:outerShdw blurRad="38100" dist="25400" dir="5400000" algn="ctr" rotWithShape="0">
                    <a:srgbClr val="6E747A">
                      <a:alpha val="43000"/>
                    </a:srgbClr>
                  </a:outerShdw>
                </a:effectLst>
              </a:rPr>
              <a:t>KS4 Design Technology</a:t>
            </a:r>
          </a:p>
        </p:txBody>
      </p:sp>
      <p:pic>
        <p:nvPicPr>
          <p:cNvPr id="1026" name="Picture 2" descr="St Joseph’s Catholic Academy">
            <a:extLst>
              <a:ext uri="{FF2B5EF4-FFF2-40B4-BE49-F238E27FC236}">
                <a16:creationId xmlns:a16="http://schemas.microsoft.com/office/drawing/2014/main" id="{90D87132-6B46-42F7-8E1A-311DDE5CD8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2418" y="775123"/>
            <a:ext cx="1209675" cy="11334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0" name="Table 9">
            <a:extLst>
              <a:ext uri="{FF2B5EF4-FFF2-40B4-BE49-F238E27FC236}">
                <a16:creationId xmlns:a16="http://schemas.microsoft.com/office/drawing/2014/main" id="{18DF94E6-F2B4-4D00-80A9-87B72753C0CB}"/>
              </a:ext>
            </a:extLst>
          </p:cNvPr>
          <p:cNvGraphicFramePr>
            <a:graphicFrameLocks noGrp="1"/>
          </p:cNvGraphicFramePr>
          <p:nvPr>
            <p:extLst>
              <p:ext uri="{D42A27DB-BD31-4B8C-83A1-F6EECF244321}">
                <p14:modId xmlns:p14="http://schemas.microsoft.com/office/powerpoint/2010/main" val="392958410"/>
              </p:ext>
            </p:extLst>
          </p:nvPr>
        </p:nvGraphicFramePr>
        <p:xfrm>
          <a:off x="1701656" y="7951220"/>
          <a:ext cx="4111548" cy="852073"/>
        </p:xfrm>
        <a:graphic>
          <a:graphicData uri="http://schemas.openxmlformats.org/drawingml/2006/table">
            <a:tbl>
              <a:tblPr firstRow="1" bandRow="1">
                <a:tableStyleId>{5940675A-B579-460E-94D1-54222C63F5DA}</a:tableStyleId>
              </a:tblPr>
              <a:tblGrid>
                <a:gridCol w="1370516">
                  <a:extLst>
                    <a:ext uri="{9D8B030D-6E8A-4147-A177-3AD203B41FA5}">
                      <a16:colId xmlns:a16="http://schemas.microsoft.com/office/drawing/2014/main" val="2280451255"/>
                    </a:ext>
                  </a:extLst>
                </a:gridCol>
                <a:gridCol w="1370516">
                  <a:extLst>
                    <a:ext uri="{9D8B030D-6E8A-4147-A177-3AD203B41FA5}">
                      <a16:colId xmlns:a16="http://schemas.microsoft.com/office/drawing/2014/main" val="113829034"/>
                    </a:ext>
                  </a:extLst>
                </a:gridCol>
                <a:gridCol w="1370516">
                  <a:extLst>
                    <a:ext uri="{9D8B030D-6E8A-4147-A177-3AD203B41FA5}">
                      <a16:colId xmlns:a16="http://schemas.microsoft.com/office/drawing/2014/main" val="346082892"/>
                    </a:ext>
                  </a:extLst>
                </a:gridCol>
              </a:tblGrid>
              <a:tr h="852073">
                <a:tc>
                  <a:txBody>
                    <a:bodyPr/>
                    <a:lstStyle/>
                    <a:p>
                      <a:pPr algn="ctr"/>
                      <a:r>
                        <a:rPr lang="en-GB" sz="1000" b="1" dirty="0"/>
                        <a:t>Year 10 Module 1</a:t>
                      </a:r>
                    </a:p>
                    <a:p>
                      <a:pPr marL="0" marR="0" lvl="0" indent="0" algn="ctr" defTabSz="514350" rtl="0" eaLnBrk="1" fontAlgn="auto" latinLnBrk="0" hangingPunct="1">
                        <a:lnSpc>
                          <a:spcPct val="100000"/>
                        </a:lnSpc>
                        <a:spcBef>
                          <a:spcPts val="0"/>
                        </a:spcBef>
                        <a:spcAft>
                          <a:spcPts val="0"/>
                        </a:spcAft>
                        <a:buClrTx/>
                        <a:buSzTx/>
                        <a:buFontTx/>
                        <a:buNone/>
                        <a:tabLst/>
                        <a:defRPr/>
                      </a:pPr>
                      <a:r>
                        <a:rPr lang="en-GB" sz="900" b="1" i="0" u="none" strike="noStrike" noProof="0" dirty="0">
                          <a:latin typeface="+mn-lt"/>
                        </a:rPr>
                        <a:t>Research and Design</a:t>
                      </a:r>
                    </a:p>
                    <a:p>
                      <a:pPr marL="171450" marR="0" lvl="0" indent="-171450" algn="l" defTabSz="5143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noProof="0" dirty="0">
                          <a:latin typeface="+mn-lt"/>
                        </a:rPr>
                        <a:t>Material and manufacturing process exploration.</a:t>
                      </a:r>
                    </a:p>
                  </a:txBody>
                  <a:tcPr/>
                </a:tc>
                <a:tc>
                  <a:txBody>
                    <a:bodyPr/>
                    <a:lstStyle/>
                    <a:p>
                      <a:pPr algn="ctr"/>
                      <a:r>
                        <a:rPr lang="en-GB" sz="1000" b="1" dirty="0"/>
                        <a:t>Year 10 Module 2</a:t>
                      </a:r>
                    </a:p>
                    <a:p>
                      <a:pPr marL="0" marR="0" lvl="0" indent="0" algn="ctr" defTabSz="514350" rtl="0" eaLnBrk="1" fontAlgn="auto" latinLnBrk="0" hangingPunct="1">
                        <a:lnSpc>
                          <a:spcPct val="100000"/>
                        </a:lnSpc>
                        <a:spcBef>
                          <a:spcPts val="0"/>
                        </a:spcBef>
                        <a:spcAft>
                          <a:spcPts val="0"/>
                        </a:spcAft>
                        <a:buClrTx/>
                        <a:buSzTx/>
                        <a:buFontTx/>
                        <a:buNone/>
                        <a:tabLst/>
                        <a:defRPr/>
                      </a:pPr>
                      <a:r>
                        <a:rPr lang="en-GB" sz="900" b="1" i="0" u="none" strike="noStrike" noProof="0" dirty="0">
                          <a:latin typeface="+mn-lt"/>
                        </a:rPr>
                        <a:t>Manufacturing</a:t>
                      </a:r>
                    </a:p>
                    <a:p>
                      <a:pPr marL="171450" marR="0" lvl="0" indent="-171450" algn="l" defTabSz="5143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noProof="0" dirty="0">
                          <a:latin typeface="+mn-lt"/>
                        </a:rPr>
                        <a:t>Prototype design and development</a:t>
                      </a:r>
                    </a:p>
                    <a:p>
                      <a:pPr algn="ctr"/>
                      <a:endParaRPr lang="en-GB" sz="1000" b="1" dirty="0"/>
                    </a:p>
                  </a:txBody>
                  <a:tcPr/>
                </a:tc>
                <a:tc>
                  <a:txBody>
                    <a:bodyPr/>
                    <a:lstStyle/>
                    <a:p>
                      <a:pPr algn="ctr"/>
                      <a:r>
                        <a:rPr lang="en-GB" sz="1000" b="1" dirty="0"/>
                        <a:t>Year 10 Module 3</a:t>
                      </a:r>
                    </a:p>
                    <a:p>
                      <a:pPr marL="0" marR="0" lvl="0" indent="0" algn="ctr" defTabSz="514350" rtl="0" eaLnBrk="1" fontAlgn="auto" latinLnBrk="0" hangingPunct="1">
                        <a:lnSpc>
                          <a:spcPct val="100000"/>
                        </a:lnSpc>
                        <a:spcBef>
                          <a:spcPts val="0"/>
                        </a:spcBef>
                        <a:spcAft>
                          <a:spcPts val="0"/>
                        </a:spcAft>
                        <a:buClrTx/>
                        <a:buSzTx/>
                        <a:buFontTx/>
                        <a:buNone/>
                        <a:tabLst/>
                        <a:defRPr/>
                      </a:pPr>
                      <a:r>
                        <a:rPr lang="en-GB" sz="900" b="1" i="0" u="none" strike="noStrike" noProof="0" dirty="0">
                          <a:latin typeface="+mn-lt"/>
                        </a:rPr>
                        <a:t>Testing and Evaluating</a:t>
                      </a:r>
                      <a:endParaRPr lang="en-GB" sz="900" dirty="0"/>
                    </a:p>
                    <a:p>
                      <a:pPr marL="171450" indent="-171450" algn="l">
                        <a:buFont typeface="Arial" panose="020B0604020202020204" pitchFamily="34" charset="0"/>
                        <a:buChar char="•"/>
                      </a:pPr>
                      <a:r>
                        <a:rPr lang="en-GB" sz="900" b="0" dirty="0"/>
                        <a:t>Prototype assessment and review</a:t>
                      </a:r>
                    </a:p>
                  </a:txBody>
                  <a:tcPr/>
                </a:tc>
                <a:extLst>
                  <a:ext uri="{0D108BD9-81ED-4DB2-BD59-A6C34878D82A}">
                    <a16:rowId xmlns:a16="http://schemas.microsoft.com/office/drawing/2014/main" val="736539676"/>
                  </a:ext>
                </a:extLst>
              </a:tr>
            </a:tbl>
          </a:graphicData>
        </a:graphic>
      </p:graphicFrame>
      <p:graphicFrame>
        <p:nvGraphicFramePr>
          <p:cNvPr id="21" name="Table 9">
            <a:extLst>
              <a:ext uri="{FF2B5EF4-FFF2-40B4-BE49-F238E27FC236}">
                <a16:creationId xmlns:a16="http://schemas.microsoft.com/office/drawing/2014/main" id="{E789AC9B-37B4-4E6A-B423-AC0EBD87C4D6}"/>
              </a:ext>
            </a:extLst>
          </p:cNvPr>
          <p:cNvGraphicFramePr>
            <a:graphicFrameLocks noGrp="1"/>
          </p:cNvGraphicFramePr>
          <p:nvPr>
            <p:extLst>
              <p:ext uri="{D42A27DB-BD31-4B8C-83A1-F6EECF244321}">
                <p14:modId xmlns:p14="http://schemas.microsoft.com/office/powerpoint/2010/main" val="1412485332"/>
              </p:ext>
            </p:extLst>
          </p:nvPr>
        </p:nvGraphicFramePr>
        <p:xfrm>
          <a:off x="1931792" y="7097135"/>
          <a:ext cx="3890460" cy="792480"/>
        </p:xfrm>
        <a:graphic>
          <a:graphicData uri="http://schemas.openxmlformats.org/drawingml/2006/table">
            <a:tbl>
              <a:tblPr firstRow="1" bandRow="1">
                <a:tableStyleId>{5940675A-B579-460E-94D1-54222C63F5DA}</a:tableStyleId>
              </a:tblPr>
              <a:tblGrid>
                <a:gridCol w="1296820">
                  <a:extLst>
                    <a:ext uri="{9D8B030D-6E8A-4147-A177-3AD203B41FA5}">
                      <a16:colId xmlns:a16="http://schemas.microsoft.com/office/drawing/2014/main" val="2280451255"/>
                    </a:ext>
                  </a:extLst>
                </a:gridCol>
                <a:gridCol w="1296820">
                  <a:extLst>
                    <a:ext uri="{9D8B030D-6E8A-4147-A177-3AD203B41FA5}">
                      <a16:colId xmlns:a16="http://schemas.microsoft.com/office/drawing/2014/main" val="113829034"/>
                    </a:ext>
                  </a:extLst>
                </a:gridCol>
                <a:gridCol w="1296820">
                  <a:extLst>
                    <a:ext uri="{9D8B030D-6E8A-4147-A177-3AD203B41FA5}">
                      <a16:colId xmlns:a16="http://schemas.microsoft.com/office/drawing/2014/main" val="346082892"/>
                    </a:ext>
                  </a:extLst>
                </a:gridCol>
              </a:tblGrid>
              <a:tr h="654193">
                <a:tc>
                  <a:txBody>
                    <a:bodyPr/>
                    <a:lstStyle/>
                    <a:p>
                      <a:pPr algn="ctr"/>
                      <a:r>
                        <a:rPr lang="en-GB" sz="1000" b="1" dirty="0"/>
                        <a:t>Year 11 Module 1</a:t>
                      </a:r>
                    </a:p>
                    <a:p>
                      <a:pPr lvl="0" algn="l">
                        <a:buNone/>
                      </a:pPr>
                      <a:r>
                        <a:rPr lang="en-GB" sz="900" b="1" i="0" u="none" strike="noStrike" noProof="0" dirty="0">
                          <a:latin typeface="+mn-lt"/>
                        </a:rPr>
                        <a:t>Research and Design</a:t>
                      </a:r>
                    </a:p>
                    <a:p>
                      <a:pPr marL="171450" lvl="0" indent="-171450" algn="l">
                        <a:buFont typeface="Arial"/>
                        <a:buChar char="•"/>
                      </a:pPr>
                      <a:r>
                        <a:rPr lang="en-GB" sz="900" b="0" i="0" u="none" strike="noStrike" noProof="0" dirty="0">
                          <a:latin typeface="+mn-lt"/>
                        </a:rPr>
                        <a:t>Exploration of design contexts and user needs.</a:t>
                      </a:r>
                    </a:p>
                  </a:txBody>
                  <a:tcPr/>
                </a:tc>
                <a:tc>
                  <a:txBody>
                    <a:bodyPr/>
                    <a:lstStyle/>
                    <a:p>
                      <a:pPr algn="ctr"/>
                      <a:r>
                        <a:rPr lang="en-GB" sz="1000" b="1" dirty="0"/>
                        <a:t>Year 11 Module 2</a:t>
                      </a:r>
                    </a:p>
                    <a:p>
                      <a:pPr lvl="0" algn="l">
                        <a:buNone/>
                      </a:pPr>
                      <a:r>
                        <a:rPr lang="en-GB" sz="900" b="1" i="0" u="none" strike="noStrike" noProof="0" dirty="0">
                          <a:latin typeface="+mn-lt"/>
                        </a:rPr>
                        <a:t>Manufacturing</a:t>
                      </a:r>
                    </a:p>
                    <a:p>
                      <a:pPr marL="171450" lvl="0" indent="-171450" algn="l">
                        <a:buFont typeface="Arial"/>
                        <a:buChar char="•"/>
                      </a:pPr>
                      <a:r>
                        <a:rPr lang="en-GB" sz="900" b="0" i="0" u="none" strike="noStrike" noProof="0" dirty="0">
                          <a:latin typeface="+mn-lt"/>
                        </a:rPr>
                        <a:t>Independent production of NEA project.</a:t>
                      </a:r>
                    </a:p>
                  </a:txBody>
                  <a:tcPr/>
                </a:tc>
                <a:tc>
                  <a:txBody>
                    <a:bodyPr/>
                    <a:lstStyle/>
                    <a:p>
                      <a:pPr algn="ctr"/>
                      <a:r>
                        <a:rPr lang="en-GB" sz="1000" b="1" dirty="0"/>
                        <a:t>Year 11 Module 3</a:t>
                      </a:r>
                    </a:p>
                    <a:p>
                      <a:pPr lvl="0" algn="l">
                        <a:buNone/>
                      </a:pPr>
                      <a:r>
                        <a:rPr lang="en-GB" sz="900" b="1" i="0" u="none" strike="noStrike" noProof="0" dirty="0">
                          <a:latin typeface="+mn-lt"/>
                        </a:rPr>
                        <a:t>Testing and Evaluating</a:t>
                      </a:r>
                      <a:endParaRPr lang="en-GB" sz="900" dirty="0"/>
                    </a:p>
                    <a:p>
                      <a:pPr marL="171450" indent="-171450" algn="l">
                        <a:buFont typeface="Arial"/>
                        <a:buChar char="•"/>
                      </a:pPr>
                      <a:r>
                        <a:rPr lang="en-GB" sz="900" b="0" i="0" u="none" strike="noStrike" noProof="0" dirty="0">
                          <a:latin typeface="Calibri"/>
                        </a:rPr>
                        <a:t>Third party testing and design development.</a:t>
                      </a:r>
                      <a:endParaRPr lang="en-GB" sz="900" b="1" i="0" u="none" strike="noStrike" noProof="0" dirty="0">
                        <a:latin typeface="Calibri"/>
                      </a:endParaRPr>
                    </a:p>
                  </a:txBody>
                  <a:tcPr/>
                </a:tc>
                <a:extLst>
                  <a:ext uri="{0D108BD9-81ED-4DB2-BD59-A6C34878D82A}">
                    <a16:rowId xmlns:a16="http://schemas.microsoft.com/office/drawing/2014/main" val="736539676"/>
                  </a:ext>
                </a:extLst>
              </a:tr>
            </a:tbl>
          </a:graphicData>
        </a:graphic>
      </p:graphicFrame>
      <p:graphicFrame>
        <p:nvGraphicFramePr>
          <p:cNvPr id="22" name="Table 15">
            <a:extLst>
              <a:ext uri="{FF2B5EF4-FFF2-40B4-BE49-F238E27FC236}">
                <a16:creationId xmlns:a16="http://schemas.microsoft.com/office/drawing/2014/main" id="{36846FB0-5BD5-444B-9C70-F76442D87459}"/>
              </a:ext>
            </a:extLst>
          </p:cNvPr>
          <p:cNvGraphicFramePr>
            <a:graphicFrameLocks noGrp="1"/>
          </p:cNvGraphicFramePr>
          <p:nvPr>
            <p:extLst>
              <p:ext uri="{D42A27DB-BD31-4B8C-83A1-F6EECF244321}">
                <p14:modId xmlns:p14="http://schemas.microsoft.com/office/powerpoint/2010/main" val="3698243045"/>
              </p:ext>
            </p:extLst>
          </p:nvPr>
        </p:nvGraphicFramePr>
        <p:xfrm>
          <a:off x="282871" y="10056227"/>
          <a:ext cx="6363152" cy="1624457"/>
        </p:xfrm>
        <a:graphic>
          <a:graphicData uri="http://schemas.openxmlformats.org/drawingml/2006/table">
            <a:tbl>
              <a:tblPr firstRow="1" bandRow="1">
                <a:tableStyleId>{7DF18680-E054-41AD-8BC1-D1AEF772440D}</a:tableStyleId>
              </a:tblPr>
              <a:tblGrid>
                <a:gridCol w="3181576">
                  <a:extLst>
                    <a:ext uri="{9D8B030D-6E8A-4147-A177-3AD203B41FA5}">
                      <a16:colId xmlns:a16="http://schemas.microsoft.com/office/drawing/2014/main" val="1076600464"/>
                    </a:ext>
                  </a:extLst>
                </a:gridCol>
                <a:gridCol w="3181576">
                  <a:extLst>
                    <a:ext uri="{9D8B030D-6E8A-4147-A177-3AD203B41FA5}">
                      <a16:colId xmlns:a16="http://schemas.microsoft.com/office/drawing/2014/main" val="1648165619"/>
                    </a:ext>
                  </a:extLst>
                </a:gridCol>
              </a:tblGrid>
              <a:tr h="370840">
                <a:tc>
                  <a:txBody>
                    <a:bodyPr/>
                    <a:lstStyle/>
                    <a:p>
                      <a:pPr algn="ctr"/>
                      <a:r>
                        <a:rPr lang="en-GB" dirty="0"/>
                        <a:t>Year 10</a:t>
                      </a:r>
                      <a:endParaRPr lang="en-GB" dirty="0">
                        <a:solidFill>
                          <a:schemeClr val="tx1"/>
                        </a:solidFill>
                      </a:endParaRPr>
                    </a:p>
                  </a:txBody>
                  <a:tcPr/>
                </a:tc>
                <a:tc>
                  <a:txBody>
                    <a:bodyPr/>
                    <a:lstStyle/>
                    <a:p>
                      <a:pPr algn="ctr"/>
                      <a:r>
                        <a:rPr lang="en-GB" dirty="0"/>
                        <a:t>Year 11</a:t>
                      </a:r>
                      <a:endParaRPr lang="en-GB" dirty="0">
                        <a:solidFill>
                          <a:schemeClr val="tx1"/>
                        </a:solidFill>
                      </a:endParaRPr>
                    </a:p>
                  </a:txBody>
                  <a:tcPr/>
                </a:tc>
                <a:extLst>
                  <a:ext uri="{0D108BD9-81ED-4DB2-BD59-A6C34878D82A}">
                    <a16:rowId xmlns:a16="http://schemas.microsoft.com/office/drawing/2014/main" val="3958478833"/>
                  </a:ext>
                </a:extLst>
              </a:tr>
              <a:tr h="370840">
                <a:tc gridSpan="2">
                  <a:txBody>
                    <a:bodyPr/>
                    <a:lstStyle/>
                    <a:p>
                      <a:pPr algn="l"/>
                      <a:r>
                        <a:rPr lang="en-GB" dirty="0"/>
                        <a:t>Exam Board website: </a:t>
                      </a:r>
                    </a:p>
                    <a:p>
                      <a:pPr algn="l"/>
                      <a:r>
                        <a:rPr lang="en-GB" dirty="0">
                          <a:hlinkClick r:id="rId3"/>
                        </a:rPr>
                        <a:t>https://www.aqa.org.uk/subjects/design-and-technology/gcse/design-and-technology-8552</a:t>
                      </a:r>
                      <a:r>
                        <a:rPr lang="en-GB" dirty="0"/>
                        <a:t> </a:t>
                      </a:r>
                      <a:endParaRPr lang="en-GB" b="1" dirty="0">
                        <a:solidFill>
                          <a:schemeClr val="tx1"/>
                        </a:solidFill>
                      </a:endParaRPr>
                    </a:p>
                  </a:txBody>
                  <a:tcPr/>
                </a:tc>
                <a:tc hMerge="1">
                  <a:txBody>
                    <a:bodyPr/>
                    <a:lstStyle/>
                    <a:p>
                      <a:pPr algn="ctr"/>
                      <a:endParaRPr lang="en-GB" dirty="0">
                        <a:solidFill>
                          <a:schemeClr val="tx1"/>
                        </a:solidFill>
                      </a:endParaRPr>
                    </a:p>
                  </a:txBody>
                  <a:tcPr/>
                </a:tc>
                <a:extLst>
                  <a:ext uri="{0D108BD9-81ED-4DB2-BD59-A6C34878D82A}">
                    <a16:rowId xmlns:a16="http://schemas.microsoft.com/office/drawing/2014/main" val="1640484848"/>
                  </a:ext>
                </a:extLst>
              </a:tr>
              <a:tr h="0">
                <a:tc>
                  <a:txBody>
                    <a:bodyPr/>
                    <a:lstStyle/>
                    <a:p>
                      <a:pPr fontAlgn="base"/>
                      <a:r>
                        <a:rPr lang="en-GB" sz="1000" kern="1200" dirty="0">
                          <a:effectLst/>
                          <a:hlinkClick r:id="rId4"/>
                        </a:rPr>
                        <a:t>https://www.data.org.uk/news/</a:t>
                      </a:r>
                      <a:br>
                        <a:rPr lang="en-GB" sz="1000" kern="1200" dirty="0">
                          <a:effectLst/>
                        </a:rPr>
                      </a:br>
                      <a:r>
                        <a:rPr lang="en-GB" sz="1000" kern="1200" dirty="0">
                          <a:effectLst/>
                          <a:hlinkClick r:id="rId5"/>
                        </a:rPr>
                        <a:t>https://www.vam.ac.uk/</a:t>
                      </a:r>
                      <a:endParaRPr lang="en-GB" sz="1000" kern="1200" dirty="0">
                        <a:effectLst/>
                      </a:endParaRPr>
                    </a:p>
                    <a:p>
                      <a:r>
                        <a:rPr lang="en-GB" sz="1000" dirty="0">
                          <a:hlinkClick r:id="rId6"/>
                        </a:rPr>
                        <a:t>http://www.kupper.org.uk/</a:t>
                      </a:r>
                      <a:r>
                        <a:rPr lang="en-GB" sz="1000" dirty="0"/>
                        <a:t> </a:t>
                      </a:r>
                    </a:p>
                  </a:txBody>
                  <a:tcPr/>
                </a:tc>
                <a:tc>
                  <a:txBody>
                    <a:bodyPr/>
                    <a:lstStyle/>
                    <a:p>
                      <a:pPr lvl="0">
                        <a:buNone/>
                      </a:pPr>
                      <a:r>
                        <a:rPr lang="en-GB" sz="1000" kern="1200" dirty="0">
                          <a:effectLst/>
                          <a:hlinkClick r:id="rId7"/>
                        </a:rPr>
                        <a:t>https://www.stem.org.uk/design-technology</a:t>
                      </a:r>
                      <a:endParaRPr lang="en-GB" sz="1000" dirty="0"/>
                    </a:p>
                    <a:p>
                      <a:pPr lvl="0">
                        <a:buNone/>
                      </a:pPr>
                      <a:r>
                        <a:rPr lang="en-GB" sz="1000" dirty="0">
                          <a:hlinkClick r:id="rId8"/>
                        </a:rPr>
                        <a:t>https://www.instructables.com/</a:t>
                      </a:r>
                      <a:r>
                        <a:rPr lang="en-GB" sz="1000" dirty="0"/>
                        <a:t> </a:t>
                      </a:r>
                    </a:p>
                    <a:p>
                      <a:pPr lvl="0">
                        <a:buNone/>
                      </a:pPr>
                      <a:r>
                        <a:rPr lang="en-GB" sz="1000" dirty="0">
                          <a:hlinkClick r:id="rId9"/>
                        </a:rPr>
                        <a:t>https://www.theiet.org/about/</a:t>
                      </a:r>
                      <a:r>
                        <a:rPr lang="en-GB" sz="1000" dirty="0"/>
                        <a:t> </a:t>
                      </a:r>
                    </a:p>
                    <a:p>
                      <a:pPr lvl="0">
                        <a:buNone/>
                      </a:pPr>
                      <a:endParaRPr lang="en-GB" sz="1000" dirty="0"/>
                    </a:p>
                    <a:p>
                      <a:pPr lvl="0">
                        <a:buNone/>
                      </a:pPr>
                      <a:endParaRPr lang="en-GB" sz="1000" dirty="0"/>
                    </a:p>
                  </a:txBody>
                  <a:tcPr/>
                </a:tc>
                <a:extLst>
                  <a:ext uri="{0D108BD9-81ED-4DB2-BD59-A6C34878D82A}">
                    <a16:rowId xmlns:a16="http://schemas.microsoft.com/office/drawing/2014/main" val="3081512687"/>
                  </a:ext>
                </a:extLst>
              </a:tr>
            </a:tbl>
          </a:graphicData>
        </a:graphic>
      </p:graphicFrame>
      <p:sp>
        <p:nvSpPr>
          <p:cNvPr id="18" name="TextBox 17">
            <a:extLst>
              <a:ext uri="{FF2B5EF4-FFF2-40B4-BE49-F238E27FC236}">
                <a16:creationId xmlns:a16="http://schemas.microsoft.com/office/drawing/2014/main" id="{3AED4620-6421-4793-9F2F-195774F65EE8}"/>
              </a:ext>
            </a:extLst>
          </p:cNvPr>
          <p:cNvSpPr txBox="1"/>
          <p:nvPr/>
        </p:nvSpPr>
        <p:spPr>
          <a:xfrm>
            <a:off x="202479" y="11469053"/>
            <a:ext cx="6363152" cy="815608"/>
          </a:xfrm>
          <a:prstGeom prst="rect">
            <a:avLst/>
          </a:prstGeom>
          <a:noFill/>
        </p:spPr>
        <p:txBody>
          <a:bodyPr wrap="square" rtlCol="0">
            <a:spAutoFit/>
          </a:bodyPr>
          <a:lstStyle/>
          <a:p>
            <a:r>
              <a:rPr lang="en-GB" sz="1350" b="1" dirty="0"/>
              <a:t>The National Curriculum Page for this subject is: </a:t>
            </a:r>
            <a:r>
              <a:rPr lang="en-GB" sz="1000" b="1" dirty="0">
                <a:hlinkClick r:id="rId10"/>
              </a:rPr>
              <a:t>https://assets.publishing.service.gov.uk/government/uploads/system/uploads/attachment_data/file/239089/SECONDARY_national_curriculum_-_Design_and_technology.pdf</a:t>
            </a:r>
            <a:endParaRPr lang="en-GB" sz="1000" b="1" dirty="0"/>
          </a:p>
          <a:p>
            <a:endParaRPr lang="en-GB" sz="1350" b="1" dirty="0"/>
          </a:p>
        </p:txBody>
      </p:sp>
    </p:spTree>
    <p:extLst>
      <p:ext uri="{BB962C8B-B14F-4D97-AF65-F5344CB8AC3E}">
        <p14:creationId xmlns:p14="http://schemas.microsoft.com/office/powerpoint/2010/main" val="1212763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569</Words>
  <Application>Microsoft Office PowerPoint</Application>
  <PresentationFormat>Widescreen</PresentationFormat>
  <Paragraphs>58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Fairlamb</dc:creator>
  <cp:lastModifiedBy>Victoria Woodhouse</cp:lastModifiedBy>
  <cp:revision>231</cp:revision>
  <dcterms:created xsi:type="dcterms:W3CDTF">2021-09-04T14:32:44Z</dcterms:created>
  <dcterms:modified xsi:type="dcterms:W3CDTF">2021-11-16T14:58:03Z</dcterms:modified>
</cp:coreProperties>
</file>