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6" d="100"/>
          <a:sy n="36" d="100"/>
        </p:scale>
        <p:origin x="24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2F20-7ACB-493B-BA6F-38C5701253A7}"/>
              </a:ext>
            </a:extLst>
          </p:cNvPr>
          <p:cNvSpPr>
            <a:spLocks noGrp="1"/>
          </p:cNvSpPr>
          <p:nvPr>
            <p:ph type="ctrTitle"/>
          </p:nvPr>
        </p:nvSpPr>
        <p:spPr>
          <a:xfrm>
            <a:off x="857250" y="1995312"/>
            <a:ext cx="5143500" cy="4244622"/>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id="{24E53406-1EA8-43CB-92D7-9125B4984B79}"/>
              </a:ext>
            </a:extLst>
          </p:cNvPr>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AF35931-7262-46CF-9880-35FA5AD6E815}"/>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B18E2B4F-1511-4778-8AB4-024B14488F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277B89-8339-452D-A3C8-DC710968B679}"/>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384774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64040-0B7A-42C7-8ECD-50FC9D695C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871877-7DA9-4F1E-92DB-A2BD384D95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60C9D-9DB4-415D-8843-8AA06D18C9D0}"/>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597CE562-0D79-4933-A566-BBFBA731AC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28957B-1FC1-450A-8535-3E6E09A60DB5}"/>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48516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9206AE-2A07-4E5D-A46F-F6244A53A75C}"/>
              </a:ext>
            </a:extLst>
          </p:cNvPr>
          <p:cNvSpPr>
            <a:spLocks noGrp="1"/>
          </p:cNvSpPr>
          <p:nvPr>
            <p:ph type="title" orient="vert"/>
          </p:nvPr>
        </p:nvSpPr>
        <p:spPr>
          <a:xfrm>
            <a:off x="4907756" y="649111"/>
            <a:ext cx="1478756" cy="10332156"/>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DD38A4-0995-4D9D-BDBE-9C2E96B2A418}"/>
              </a:ext>
            </a:extLst>
          </p:cNvPr>
          <p:cNvSpPr>
            <a:spLocks noGrp="1"/>
          </p:cNvSpPr>
          <p:nvPr>
            <p:ph type="body" orient="vert" idx="1"/>
          </p:nvPr>
        </p:nvSpPr>
        <p:spPr>
          <a:xfrm>
            <a:off x="471487"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C9707F-805C-4CD6-A724-7AEFCD59841C}"/>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6A091634-73DF-4BCD-8F51-960AAE7770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A92053-4FAC-4723-8BF1-B8331F44283C}"/>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15617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52FE1-BBE2-4AFA-A7D2-98540A549D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295DC0-5A24-4982-A084-E49C91647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A8E991-4F10-4DC6-A26E-A9DDD34A553A}"/>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B15AF548-C005-4A99-9958-458A05F44E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98CB9F-932B-4E23-8E7A-316F222E1867}"/>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155445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E9502-E908-468A-A13E-83FF094B3623}"/>
              </a:ext>
            </a:extLst>
          </p:cNvPr>
          <p:cNvSpPr>
            <a:spLocks noGrp="1"/>
          </p:cNvSpPr>
          <p:nvPr>
            <p:ph type="title"/>
          </p:nvPr>
        </p:nvSpPr>
        <p:spPr>
          <a:xfrm>
            <a:off x="467916" y="3039535"/>
            <a:ext cx="5915025" cy="5071532"/>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198A07-8459-4A27-B05E-025F2C91E69D}"/>
              </a:ext>
            </a:extLst>
          </p:cNvPr>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5B9538-3946-4D9E-9D58-808A7B1521FD}"/>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E27FF702-988C-45F0-A79C-E69BD03837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EDAAB-4A57-4062-862B-65C077015ECF}"/>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184119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3216-BB19-4DDB-BFCE-F28C80C7A3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EF7AE6-685C-4F55-A35D-FF7AB4EFE56C}"/>
              </a:ext>
            </a:extLst>
          </p:cNvPr>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07BE55E-DAC5-4FA8-9D14-AC9C0C519335}"/>
              </a:ext>
            </a:extLst>
          </p:cNvPr>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EBA766C-4215-40EC-8616-B95E9D1BFCDB}"/>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6" name="Footer Placeholder 5">
            <a:extLst>
              <a:ext uri="{FF2B5EF4-FFF2-40B4-BE49-F238E27FC236}">
                <a16:creationId xmlns:a16="http://schemas.microsoft.com/office/drawing/2014/main" id="{1208C4A6-656E-4C2A-AF5E-F0263C3868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319E92-FC50-41E8-BDDD-B2F3A188C241}"/>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131262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837EE-F57A-45D8-9FE6-8D5D4600D7AB}"/>
              </a:ext>
            </a:extLst>
          </p:cNvPr>
          <p:cNvSpPr>
            <a:spLocks noGrp="1"/>
          </p:cNvSpPr>
          <p:nvPr>
            <p:ph type="title"/>
          </p:nvPr>
        </p:nvSpPr>
        <p:spPr>
          <a:xfrm>
            <a:off x="472381" y="649112"/>
            <a:ext cx="5915025" cy="235655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E0DD77-8E38-4210-B8CC-33A7857E4684}"/>
              </a:ext>
            </a:extLst>
          </p:cNvPr>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DDE6086F-D306-481F-8FBE-DC54DC3309BC}"/>
              </a:ext>
            </a:extLst>
          </p:cNvPr>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E06BD7-A737-4E95-B740-BB22D65FCD80}"/>
              </a:ext>
            </a:extLst>
          </p:cNvPr>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6D17B1AB-48CF-460E-B151-97D2622DE50D}"/>
              </a:ext>
            </a:extLst>
          </p:cNvPr>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3DA630-F87F-4CF5-8314-1441A0CAAE14}"/>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8" name="Footer Placeholder 7">
            <a:extLst>
              <a:ext uri="{FF2B5EF4-FFF2-40B4-BE49-F238E27FC236}">
                <a16:creationId xmlns:a16="http://schemas.microsoft.com/office/drawing/2014/main" id="{90FF2460-B70B-4974-A535-6093AA3A2D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21025A-B53C-425D-B3CF-4A04B7F82C2C}"/>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81518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7B53B-7E5C-44E4-8982-A4007C6E8C8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FF75BF-2E4E-467D-A0C8-3D5769469199}"/>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4" name="Footer Placeholder 3">
            <a:extLst>
              <a:ext uri="{FF2B5EF4-FFF2-40B4-BE49-F238E27FC236}">
                <a16:creationId xmlns:a16="http://schemas.microsoft.com/office/drawing/2014/main" id="{8B2E659F-3959-46E3-9CB1-54B8152FF4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29731F-51FA-479B-823C-29E35BC03A23}"/>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391479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45728B-3018-42AE-BF29-2126572C57B8}"/>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3" name="Footer Placeholder 2">
            <a:extLst>
              <a:ext uri="{FF2B5EF4-FFF2-40B4-BE49-F238E27FC236}">
                <a16:creationId xmlns:a16="http://schemas.microsoft.com/office/drawing/2014/main" id="{E5508672-E922-4D7E-A12A-35C5675A63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38986B-AE01-4AD5-AE4D-5CECBCFE1199}"/>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53166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B6B34-C1D1-4C32-BB30-7B11FB7C71CE}"/>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885C519-27AA-4C6F-82AF-5A9B5FD5FBE1}"/>
              </a:ext>
            </a:extLst>
          </p:cNvPr>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3F8692-2BE3-4A5E-8777-7150FE9E2540}"/>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EF427338-A52C-455E-8AF1-A54A73E0FB59}"/>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6" name="Footer Placeholder 5">
            <a:extLst>
              <a:ext uri="{FF2B5EF4-FFF2-40B4-BE49-F238E27FC236}">
                <a16:creationId xmlns:a16="http://schemas.microsoft.com/office/drawing/2014/main" id="{25A5D155-C78E-47A5-9D6D-F6F9C8394B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91D9D5-F9E8-4D2B-A0B0-B78C485A6457}"/>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24821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FA031-0E6F-4C0B-9318-7F282B83187C}"/>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04CB93-EB36-4F29-BBE9-22289A45DE29}"/>
              </a:ext>
            </a:extLst>
          </p:cNvPr>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a:extLst>
              <a:ext uri="{FF2B5EF4-FFF2-40B4-BE49-F238E27FC236}">
                <a16:creationId xmlns:a16="http://schemas.microsoft.com/office/drawing/2014/main" id="{478CD516-1B1A-4A17-A819-7D693A6AB53C}"/>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D189F8C0-5C85-4BD9-AE89-6C573749085D}"/>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6" name="Footer Placeholder 5">
            <a:extLst>
              <a:ext uri="{FF2B5EF4-FFF2-40B4-BE49-F238E27FC236}">
                <a16:creationId xmlns:a16="http://schemas.microsoft.com/office/drawing/2014/main" id="{FC524DB3-2C8D-4349-B624-A0426EB3BE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FC663C-5842-46B9-BB26-D7DDDDB98501}"/>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663160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21E59-EA57-4594-9448-6586A9C36AED}"/>
              </a:ext>
            </a:extLst>
          </p:cNvPr>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0E2ABF-F5D9-4904-8E73-E78B1589C9D8}"/>
              </a:ext>
            </a:extLst>
          </p:cNvPr>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14A1E-1354-4420-AA76-FF6B3FCFDD01}"/>
              </a:ext>
            </a:extLst>
          </p:cNvPr>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16AE7683-8A1E-44DF-B516-BFAA556C7469}"/>
              </a:ext>
            </a:extLst>
          </p:cNvPr>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438F15-C981-40A2-9981-EAFFEE9586A2}"/>
              </a:ext>
            </a:extLst>
          </p:cNvPr>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15F06A5E-5B69-4EEA-AF15-CB751CFD5C0A}" type="slidenum">
              <a:rPr lang="en-GB" smtClean="0"/>
              <a:t>‹#›</a:t>
            </a:fld>
            <a:endParaRPr lang="en-GB"/>
          </a:p>
        </p:txBody>
      </p:sp>
    </p:spTree>
    <p:extLst>
      <p:ext uri="{BB962C8B-B14F-4D97-AF65-F5344CB8AC3E}">
        <p14:creationId xmlns:p14="http://schemas.microsoft.com/office/powerpoint/2010/main" val="1844137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helenhudspith.easycgi.com" TargetMode="External"/><Relationship Id="rId7" Type="http://schemas.openxmlformats.org/officeDocument/2006/relationships/hyperlink" Target="http://www.bsigroup.com" TargetMode="External"/><Relationship Id="rId2" Type="http://schemas.openxmlformats.org/officeDocument/2006/relationships/hyperlink" Target="http://www.BBC.co.uk/bitesize" TargetMode="External"/><Relationship Id="rId1" Type="http://schemas.openxmlformats.org/officeDocument/2006/relationships/slideLayout" Target="../slideLayouts/slideLayout1.xml"/><Relationship Id="rId6" Type="http://schemas.openxmlformats.org/officeDocument/2006/relationships/hyperlink" Target="http://www.electronics-tutorials" TargetMode="External"/><Relationship Id="rId5" Type="http://schemas.openxmlformats.org/officeDocument/2006/relationships/hyperlink" Target="http://Technologystudent.com" TargetMode="External"/><Relationship Id="rId4" Type="http://schemas.openxmlformats.org/officeDocument/2006/relationships/hyperlink" Target="http://www.bbc.co.uk/food" TargetMode="External"/><Relationship Id="rId9" Type="http://schemas.openxmlformats.org/officeDocument/2006/relationships/hyperlink" Target="https://assets.publishing.service.gov.uk/government/uploads/system/uploads/attachment_data/file/239089/SECONDARY_national_curriculum_-_Design_and_technolog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CF68C47-AD9B-4D53-8852-00E7026FF0E1}"/>
              </a:ext>
            </a:extLst>
          </p:cNvPr>
          <p:cNvGraphicFramePr>
            <a:graphicFrameLocks noGrp="1"/>
          </p:cNvGraphicFramePr>
          <p:nvPr>
            <p:extLst>
              <p:ext uri="{D42A27DB-BD31-4B8C-83A1-F6EECF244321}">
                <p14:modId xmlns:p14="http://schemas.microsoft.com/office/powerpoint/2010/main" val="2848850779"/>
              </p:ext>
            </p:extLst>
          </p:nvPr>
        </p:nvGraphicFramePr>
        <p:xfrm>
          <a:off x="257261" y="1140853"/>
          <a:ext cx="5219995" cy="703009"/>
        </p:xfrm>
        <a:graphic>
          <a:graphicData uri="http://schemas.openxmlformats.org/drawingml/2006/table">
            <a:tbl>
              <a:tblPr firstRow="1" bandRow="1">
                <a:tableStyleId>{5940675A-B579-460E-94D1-54222C63F5DA}</a:tableStyleId>
              </a:tblPr>
              <a:tblGrid>
                <a:gridCol w="5219995">
                  <a:extLst>
                    <a:ext uri="{9D8B030D-6E8A-4147-A177-3AD203B41FA5}">
                      <a16:colId xmlns:a16="http://schemas.microsoft.com/office/drawing/2014/main" val="3924638743"/>
                    </a:ext>
                  </a:extLst>
                </a:gridCol>
              </a:tblGrid>
              <a:tr h="370840">
                <a:tc>
                  <a:txBody>
                    <a:bodyPr/>
                    <a:lstStyle/>
                    <a:p>
                      <a:r>
                        <a:rPr lang="en-GB" b="1" dirty="0"/>
                        <a:t>Curriculum Overarching Intent</a:t>
                      </a:r>
                    </a:p>
                    <a:p>
                      <a:pPr lvl="0">
                        <a:buNone/>
                      </a:pPr>
                      <a:r>
                        <a:rPr lang="en-GB" sz="1000" b="0" i="1" u="none" strike="noStrike" noProof="0" dirty="0">
                          <a:latin typeface="Calibri"/>
                        </a:rPr>
                        <a:t>We aim to use an iterative and explorative design cycle to empower students to become creative and critical thinkers. To find solutions to everyday problems that meet users’ needs and make the world a better environment for all in an inclusive way.</a:t>
                      </a:r>
                      <a:endParaRPr lang="en-GB" dirty="0"/>
                    </a:p>
                  </a:txBody>
                  <a:tcPr/>
                </a:tc>
                <a:extLst>
                  <a:ext uri="{0D108BD9-81ED-4DB2-BD59-A6C34878D82A}">
                    <a16:rowId xmlns:a16="http://schemas.microsoft.com/office/drawing/2014/main" val="3856320622"/>
                  </a:ext>
                </a:extLst>
              </a:tr>
            </a:tbl>
          </a:graphicData>
        </a:graphic>
      </p:graphicFrame>
      <p:sp>
        <p:nvSpPr>
          <p:cNvPr id="5" name="Rectangle 4">
            <a:extLst>
              <a:ext uri="{FF2B5EF4-FFF2-40B4-BE49-F238E27FC236}">
                <a16:creationId xmlns:a16="http://schemas.microsoft.com/office/drawing/2014/main" id="{E2D88C60-64E8-4281-B573-1AA1FD107E08}"/>
              </a:ext>
            </a:extLst>
          </p:cNvPr>
          <p:cNvSpPr/>
          <p:nvPr/>
        </p:nvSpPr>
        <p:spPr>
          <a:xfrm>
            <a:off x="265448" y="30581"/>
            <a:ext cx="6251969" cy="707886"/>
          </a:xfrm>
          <a:prstGeom prst="rect">
            <a:avLst/>
          </a:prstGeom>
          <a:noFill/>
        </p:spPr>
        <p:txBody>
          <a:bodyPr wrap="none" lIns="91440" tIns="45720" rIns="91440" bIns="45720">
            <a:spAutoFit/>
          </a:bodyPr>
          <a:lstStyle/>
          <a:p>
            <a:pPr algn="ctr"/>
            <a:r>
              <a:rPr lang="en-US" sz="4000" b="0" cap="none" spc="0" dirty="0">
                <a:ln w="0"/>
                <a:solidFill>
                  <a:srgbClr val="0070C0"/>
                </a:solidFill>
                <a:effectLst>
                  <a:outerShdw blurRad="38100" dist="25400" dir="5400000" algn="ctr" rotWithShape="0">
                    <a:srgbClr val="6E747A">
                      <a:alpha val="43000"/>
                    </a:srgbClr>
                  </a:outerShdw>
                </a:effectLst>
              </a:rPr>
              <a:t>St Joseph’s Catholic Academy</a:t>
            </a:r>
          </a:p>
        </p:txBody>
      </p:sp>
      <p:graphicFrame>
        <p:nvGraphicFramePr>
          <p:cNvPr id="7" name="Table 7">
            <a:extLst>
              <a:ext uri="{FF2B5EF4-FFF2-40B4-BE49-F238E27FC236}">
                <a16:creationId xmlns:a16="http://schemas.microsoft.com/office/drawing/2014/main" id="{B6DED467-B999-4EA3-B3C1-86B2449F77C7}"/>
              </a:ext>
            </a:extLst>
          </p:cNvPr>
          <p:cNvGraphicFramePr>
            <a:graphicFrameLocks noGrp="1"/>
          </p:cNvGraphicFramePr>
          <p:nvPr>
            <p:extLst>
              <p:ext uri="{D42A27DB-BD31-4B8C-83A1-F6EECF244321}">
                <p14:modId xmlns:p14="http://schemas.microsoft.com/office/powerpoint/2010/main" val="3987791877"/>
              </p:ext>
            </p:extLst>
          </p:nvPr>
        </p:nvGraphicFramePr>
        <p:xfrm>
          <a:off x="266785" y="3061196"/>
          <a:ext cx="6380575" cy="3114040"/>
        </p:xfrm>
        <a:graphic>
          <a:graphicData uri="http://schemas.openxmlformats.org/drawingml/2006/table">
            <a:tbl>
              <a:tblPr firstRow="1" bandRow="1">
                <a:tableStyleId>{7DF18680-E054-41AD-8BC1-D1AEF772440D}</a:tableStyleId>
              </a:tblPr>
              <a:tblGrid>
                <a:gridCol w="856033">
                  <a:extLst>
                    <a:ext uri="{9D8B030D-6E8A-4147-A177-3AD203B41FA5}">
                      <a16:colId xmlns:a16="http://schemas.microsoft.com/office/drawing/2014/main" val="290992033"/>
                    </a:ext>
                  </a:extLst>
                </a:gridCol>
                <a:gridCol w="2839582">
                  <a:extLst>
                    <a:ext uri="{9D8B030D-6E8A-4147-A177-3AD203B41FA5}">
                      <a16:colId xmlns:a16="http://schemas.microsoft.com/office/drawing/2014/main" val="969223452"/>
                    </a:ext>
                  </a:extLst>
                </a:gridCol>
                <a:gridCol w="2684960">
                  <a:extLst>
                    <a:ext uri="{9D8B030D-6E8A-4147-A177-3AD203B41FA5}">
                      <a16:colId xmlns:a16="http://schemas.microsoft.com/office/drawing/2014/main" val="1676120682"/>
                    </a:ext>
                  </a:extLst>
                </a:gridCol>
              </a:tblGrid>
              <a:tr h="370840">
                <a:tc>
                  <a:txBody>
                    <a:bodyPr/>
                    <a:lstStyle/>
                    <a:p>
                      <a:endParaRPr lang="en-GB" dirty="0"/>
                    </a:p>
                  </a:txBody>
                  <a:tcPr/>
                </a:tc>
                <a:tc>
                  <a:txBody>
                    <a:bodyPr/>
                    <a:lstStyle/>
                    <a:p>
                      <a:pPr algn="ctr"/>
                      <a:r>
                        <a:rPr lang="en-GB" dirty="0"/>
                        <a:t>Vision </a:t>
                      </a:r>
                      <a:endParaRPr lang="en-GB" dirty="0">
                        <a:solidFill>
                          <a:schemeClr val="tx1"/>
                        </a:solidFill>
                      </a:endParaRPr>
                    </a:p>
                  </a:txBody>
                  <a:tcPr/>
                </a:tc>
                <a:tc>
                  <a:txBody>
                    <a:bodyPr/>
                    <a:lstStyle/>
                    <a:p>
                      <a:pPr algn="ctr"/>
                      <a:r>
                        <a:rPr lang="en-GB" dirty="0"/>
                        <a:t>Key Concepts and Key Skills</a:t>
                      </a:r>
                      <a:endParaRPr lang="en-GB" dirty="0">
                        <a:solidFill>
                          <a:schemeClr val="tx1"/>
                        </a:solidFill>
                      </a:endParaRPr>
                    </a:p>
                  </a:txBody>
                  <a:tcPr/>
                </a:tc>
                <a:extLst>
                  <a:ext uri="{0D108BD9-81ED-4DB2-BD59-A6C34878D82A}">
                    <a16:rowId xmlns:a16="http://schemas.microsoft.com/office/drawing/2014/main" val="3500953571"/>
                  </a:ext>
                </a:extLst>
              </a:tr>
              <a:tr h="370840">
                <a:tc>
                  <a:txBody>
                    <a:bodyPr/>
                    <a:lstStyle/>
                    <a:p>
                      <a:r>
                        <a:rPr lang="en-GB" dirty="0"/>
                        <a:t>Year 7</a:t>
                      </a:r>
                      <a:endParaRPr lang="en-GB" b="1" dirty="0"/>
                    </a:p>
                  </a:txBody>
                  <a:tcPr/>
                </a:tc>
                <a:tc>
                  <a:txBody>
                    <a:bodyPr/>
                    <a:lstStyle/>
                    <a:p>
                      <a:r>
                        <a:rPr lang="en-GB" sz="900" dirty="0"/>
                        <a:t>Pupils will explore the design process through food technology.  They will work with a range of ingredients and equipment to produce a range of dishes considering other cultures and individual dietary needs.</a:t>
                      </a:r>
                    </a:p>
                  </a:txBody>
                  <a:tcPr/>
                </a:tc>
                <a:tc>
                  <a:txBody>
                    <a:bodyPr/>
                    <a:lstStyle/>
                    <a:p>
                      <a:pPr marL="171450" lvl="0" indent="-171450" algn="l">
                        <a:spcBef>
                          <a:spcPts val="0"/>
                        </a:spcBef>
                        <a:spcAft>
                          <a:spcPts val="0"/>
                        </a:spcAft>
                        <a:buClr>
                          <a:srgbClr val="000000"/>
                        </a:buClr>
                        <a:buFont typeface="Arial,Sans-Serif"/>
                        <a:buChar char="•"/>
                      </a:pPr>
                      <a:r>
                        <a:rPr lang="en-GB" sz="900" u="none" strike="noStrike" noProof="0" dirty="0"/>
                        <a:t>Healthy Eating</a:t>
                      </a:r>
                      <a:endParaRPr lang="en-US" sz="900" u="none" strike="noStrike" noProof="0"/>
                    </a:p>
                    <a:p>
                      <a:pPr marL="171450" lvl="0" indent="-171450" algn="l">
                        <a:spcBef>
                          <a:spcPts val="0"/>
                        </a:spcBef>
                        <a:spcAft>
                          <a:spcPts val="0"/>
                        </a:spcAft>
                        <a:buClr>
                          <a:srgbClr val="000000"/>
                        </a:buClr>
                        <a:buFont typeface="Arial,Sans-Serif"/>
                        <a:buChar char="•"/>
                      </a:pPr>
                      <a:r>
                        <a:rPr lang="en-GB" sz="900" u="none" strike="noStrike" noProof="0" dirty="0"/>
                        <a:t>Cook a range of dishes</a:t>
                      </a:r>
                      <a:endParaRPr lang="en-GB" sz="900" u="none" strike="noStrike" noProof="0"/>
                    </a:p>
                    <a:p>
                      <a:pPr marL="171450" lvl="0" indent="-171450" algn="l">
                        <a:spcBef>
                          <a:spcPts val="0"/>
                        </a:spcBef>
                        <a:spcAft>
                          <a:spcPts val="0"/>
                        </a:spcAft>
                        <a:buClr>
                          <a:srgbClr val="000000"/>
                        </a:buClr>
                        <a:buFont typeface="Arial,Sans-Serif"/>
                        <a:buChar char="•"/>
                      </a:pPr>
                      <a:r>
                        <a:rPr lang="en-GB" sz="900" u="none" strike="noStrike" noProof="0" dirty="0"/>
                        <a:t>Cooking techniques</a:t>
                      </a:r>
                      <a:endParaRPr lang="en-GB" sz="900" u="none" strike="noStrike" noProof="0"/>
                    </a:p>
                    <a:p>
                      <a:pPr marL="171450" lvl="0" indent="-171450" algn="l">
                        <a:spcBef>
                          <a:spcPts val="0"/>
                        </a:spcBef>
                        <a:spcAft>
                          <a:spcPts val="0"/>
                        </a:spcAft>
                        <a:buClr>
                          <a:srgbClr val="000000"/>
                        </a:buClr>
                        <a:buFont typeface="Arial,Sans-Serif"/>
                        <a:buChar char="•"/>
                      </a:pPr>
                      <a:r>
                        <a:rPr lang="en-GB" sz="900" u="none" strike="noStrike" noProof="0" dirty="0"/>
                        <a:t>Appropriate ingredients</a:t>
                      </a:r>
                      <a:endParaRPr lang="en-GB" sz="900" u="none" strike="noStrike" noProof="0"/>
                    </a:p>
                    <a:p>
                      <a:pPr marL="171450" lvl="0" indent="-171450" algn="l">
                        <a:spcBef>
                          <a:spcPts val="0"/>
                        </a:spcBef>
                        <a:spcAft>
                          <a:spcPts val="0"/>
                        </a:spcAft>
                        <a:buClr>
                          <a:srgbClr val="000000"/>
                        </a:buClr>
                        <a:buFont typeface="Arial,Sans-Serif"/>
                        <a:buChar char="•"/>
                      </a:pPr>
                      <a:r>
                        <a:rPr lang="en-GB" sz="900" u="none" strike="noStrike" noProof="0" dirty="0"/>
                        <a:t>Taste, smell and texture</a:t>
                      </a:r>
                      <a:endParaRPr lang="en-GB" sz="900" u="none" strike="noStrike" noProof="0"/>
                    </a:p>
                    <a:p>
                      <a:pPr marL="171450" lvl="0" indent="-171450" algn="l">
                        <a:spcBef>
                          <a:spcPts val="0"/>
                        </a:spcBef>
                        <a:spcAft>
                          <a:spcPts val="0"/>
                        </a:spcAft>
                        <a:buClr>
                          <a:srgbClr val="000000"/>
                        </a:buClr>
                        <a:buFont typeface="Arial,Sans-Serif"/>
                        <a:buChar char="•"/>
                      </a:pPr>
                      <a:r>
                        <a:rPr lang="en-GB" sz="900" u="none" strike="noStrike" noProof="0" dirty="0"/>
                        <a:t>Food Sourcing</a:t>
                      </a:r>
                      <a:endParaRPr lang="en-GB" sz="900" b="1" i="0" u="none" strike="noStrike" noProof="0">
                        <a:latin typeface="Calibri"/>
                      </a:endParaRPr>
                    </a:p>
                  </a:txBody>
                  <a:tcPr/>
                </a:tc>
                <a:extLst>
                  <a:ext uri="{0D108BD9-81ED-4DB2-BD59-A6C34878D82A}">
                    <a16:rowId xmlns:a16="http://schemas.microsoft.com/office/drawing/2014/main" val="1159480648"/>
                  </a:ext>
                </a:extLst>
              </a:tr>
              <a:tr h="370840">
                <a:tc>
                  <a:txBody>
                    <a:bodyPr/>
                    <a:lstStyle/>
                    <a:p>
                      <a:r>
                        <a:rPr lang="en-GB" dirty="0"/>
                        <a:t>Year 8</a:t>
                      </a:r>
                      <a:endParaRPr lang="en-GB" b="1" dirty="0"/>
                    </a:p>
                  </a:txBody>
                  <a:tcPr/>
                </a:tc>
                <a:tc>
                  <a:txBody>
                    <a:bodyPr/>
                    <a:lstStyle/>
                    <a:p>
                      <a:r>
                        <a:rPr lang="en-GB" sz="900" dirty="0"/>
                        <a:t>Pupils will develop their understanding of the design process through the design and manufacture of an electronic product.  They will work with resistant materials and hand tools to produce a functional and personalised product.</a:t>
                      </a:r>
                    </a:p>
                  </a:txBody>
                  <a:tcPr/>
                </a:tc>
                <a:tc>
                  <a:txBody>
                    <a:bodyPr/>
                    <a:lstStyle/>
                    <a:p>
                      <a:pPr marL="171450" lvl="0" indent="-171450" algn="l">
                        <a:spcBef>
                          <a:spcPts val="0"/>
                        </a:spcBef>
                        <a:spcAft>
                          <a:spcPts val="0"/>
                        </a:spcAft>
                        <a:buClr>
                          <a:srgbClr val="000000"/>
                        </a:buClr>
                        <a:buFont typeface="Arial,Sans-Serif"/>
                        <a:buChar char="•"/>
                      </a:pPr>
                      <a:r>
                        <a:rPr lang="en-GB" sz="900" u="none" strike="noStrike" noProof="0" dirty="0"/>
                        <a:t>Structural knowledge – shape and form</a:t>
                      </a:r>
                      <a:endParaRPr lang="en-GB" sz="900" u="none" strike="noStrike" noProof="0"/>
                    </a:p>
                    <a:p>
                      <a:pPr marL="171450" lvl="0" indent="-171450" algn="l">
                        <a:spcBef>
                          <a:spcPts val="0"/>
                        </a:spcBef>
                        <a:spcAft>
                          <a:spcPts val="0"/>
                        </a:spcAft>
                        <a:buClr>
                          <a:srgbClr val="000000"/>
                        </a:buClr>
                        <a:buFont typeface="Arial"/>
                        <a:buChar char="•"/>
                      </a:pPr>
                      <a:r>
                        <a:rPr lang="en-GB" sz="900" u="none" strike="noStrike" noProof="0" dirty="0"/>
                        <a:t>Material and Component Properties – timbers and polymers</a:t>
                      </a:r>
                      <a:endParaRPr lang="en-GB" sz="900" u="none" strike="noStrike" noProof="0"/>
                    </a:p>
                    <a:p>
                      <a:pPr marL="171450" lvl="0" indent="-171450" algn="l">
                        <a:spcBef>
                          <a:spcPts val="0"/>
                        </a:spcBef>
                        <a:spcAft>
                          <a:spcPts val="0"/>
                        </a:spcAft>
                        <a:buClr>
                          <a:srgbClr val="000000"/>
                        </a:buClr>
                        <a:buFont typeface="Arial,Sans-Serif"/>
                        <a:buChar char="•"/>
                      </a:pPr>
                      <a:r>
                        <a:rPr lang="en-GB" sz="900" u="none" strike="noStrike" noProof="0" dirty="0"/>
                        <a:t>Manufacturing Processes – vacuum forming, laser cutting and hand tools</a:t>
                      </a:r>
                      <a:endParaRPr lang="en-GB" sz="900" u="none" strike="noStrike" noProof="0"/>
                    </a:p>
                    <a:p>
                      <a:pPr marL="171450" lvl="0" indent="-171450" algn="l">
                        <a:spcBef>
                          <a:spcPts val="0"/>
                        </a:spcBef>
                        <a:spcAft>
                          <a:spcPts val="0"/>
                        </a:spcAft>
                        <a:buClr>
                          <a:srgbClr val="000000"/>
                        </a:buClr>
                        <a:buFont typeface="Arial,Sans-Serif"/>
                        <a:buChar char="•"/>
                      </a:pPr>
                      <a:r>
                        <a:rPr lang="en-GB" sz="900" u="none" strike="noStrike" noProof="0" dirty="0"/>
                        <a:t>Power Sources</a:t>
                      </a:r>
                      <a:endParaRPr lang="en-GB" sz="900" b="1" i="0" u="none" strike="noStrike" noProof="0">
                        <a:latin typeface="Calibri"/>
                      </a:endParaRPr>
                    </a:p>
                  </a:txBody>
                  <a:tcPr/>
                </a:tc>
                <a:extLst>
                  <a:ext uri="{0D108BD9-81ED-4DB2-BD59-A6C34878D82A}">
                    <a16:rowId xmlns:a16="http://schemas.microsoft.com/office/drawing/2014/main" val="408955543"/>
                  </a:ext>
                </a:extLst>
              </a:tr>
              <a:tr h="370840">
                <a:tc>
                  <a:txBody>
                    <a:bodyPr/>
                    <a:lstStyle/>
                    <a:p>
                      <a:r>
                        <a:rPr lang="en-GB" dirty="0"/>
                        <a:t>Year 9</a:t>
                      </a:r>
                      <a:endParaRPr lang="en-GB" b="1" dirty="0"/>
                    </a:p>
                  </a:txBody>
                  <a:tcPr/>
                </a:tc>
                <a:tc>
                  <a:txBody>
                    <a:bodyPr/>
                    <a:lstStyle/>
                    <a:p>
                      <a:r>
                        <a:rPr lang="en-GB" sz="900" dirty="0"/>
                        <a:t>Pupils will consolidate their knowledge of the design process through engineering and computer aided drawing.  They will work with engineering materials and equipment to produce an inclusive design and user centred product.</a:t>
                      </a:r>
                    </a:p>
                  </a:txBody>
                  <a:tcPr/>
                </a:tc>
                <a:tc>
                  <a:txBody>
                    <a:bodyPr/>
                    <a:lstStyle/>
                    <a:p>
                      <a:pPr marL="171450" lvl="0" indent="-171450" algn="l">
                        <a:spcBef>
                          <a:spcPts val="0"/>
                        </a:spcBef>
                        <a:spcAft>
                          <a:spcPts val="0"/>
                        </a:spcAft>
                        <a:buClr>
                          <a:srgbClr val="000000"/>
                        </a:buClr>
                        <a:buFont typeface="Arial,Sans-Serif"/>
                        <a:buChar char="•"/>
                      </a:pPr>
                      <a:r>
                        <a:rPr lang="en-GB" sz="900" u="none" strike="noStrike" noProof="0" dirty="0"/>
                        <a:t>Structural knowledge – strength and durability </a:t>
                      </a:r>
                      <a:endParaRPr lang="en-US" sz="900" u="none" strike="noStrike" noProof="0" dirty="0"/>
                    </a:p>
                    <a:p>
                      <a:pPr marL="171450" lvl="0" indent="-171450" algn="l">
                        <a:spcBef>
                          <a:spcPts val="0"/>
                        </a:spcBef>
                        <a:spcAft>
                          <a:spcPts val="0"/>
                        </a:spcAft>
                        <a:buClr>
                          <a:srgbClr val="000000"/>
                        </a:buClr>
                        <a:buFont typeface="Arial,Sans-Serif"/>
                        <a:buChar char="•"/>
                      </a:pPr>
                      <a:r>
                        <a:rPr lang="en-GB" sz="900" u="none" strike="noStrike" noProof="0" dirty="0"/>
                        <a:t>Material and Component Properties – ferrous and non-ferrous metals</a:t>
                      </a:r>
                    </a:p>
                    <a:p>
                      <a:pPr marL="171450" lvl="0" indent="-171450" algn="l">
                        <a:spcBef>
                          <a:spcPts val="0"/>
                        </a:spcBef>
                        <a:spcAft>
                          <a:spcPts val="0"/>
                        </a:spcAft>
                        <a:buClr>
                          <a:srgbClr val="000000"/>
                        </a:buClr>
                        <a:buFont typeface="Arial,Sans-Serif"/>
                        <a:buChar char="•"/>
                      </a:pPr>
                      <a:r>
                        <a:rPr lang="en-GB" sz="900" u="none" strike="noStrike" noProof="0" dirty="0"/>
                        <a:t>Manufacturing Processes – heat treatment and engineering hand tools</a:t>
                      </a:r>
                    </a:p>
                    <a:p>
                      <a:pPr marL="171450" lvl="0" indent="-171450" algn="l">
                        <a:spcBef>
                          <a:spcPts val="0"/>
                        </a:spcBef>
                        <a:spcAft>
                          <a:spcPts val="0"/>
                        </a:spcAft>
                        <a:buClr>
                          <a:srgbClr val="000000"/>
                        </a:buClr>
                        <a:buFont typeface="Arial,Sans-Serif"/>
                        <a:buChar char="•"/>
                      </a:pPr>
                      <a:r>
                        <a:rPr lang="en-GB" sz="900" u="none" strike="noStrike" noProof="0" dirty="0"/>
                        <a:t>Design Communication and realisation</a:t>
                      </a:r>
                      <a:endParaRPr lang="en-GB" sz="900" b="1" i="0" u="none" strike="noStrike" noProof="0" dirty="0">
                        <a:latin typeface="Calibri"/>
                      </a:endParaRPr>
                    </a:p>
                  </a:txBody>
                  <a:tcPr/>
                </a:tc>
                <a:extLst>
                  <a:ext uri="{0D108BD9-81ED-4DB2-BD59-A6C34878D82A}">
                    <a16:rowId xmlns:a16="http://schemas.microsoft.com/office/drawing/2014/main" val="1128211666"/>
                  </a:ext>
                </a:extLst>
              </a:tr>
            </a:tbl>
          </a:graphicData>
        </a:graphic>
      </p:graphicFrame>
      <p:graphicFrame>
        <p:nvGraphicFramePr>
          <p:cNvPr id="8" name="Table 4">
            <a:extLst>
              <a:ext uri="{FF2B5EF4-FFF2-40B4-BE49-F238E27FC236}">
                <a16:creationId xmlns:a16="http://schemas.microsoft.com/office/drawing/2014/main" id="{E279D5A1-DD62-4B82-A39E-4B8714007DF6}"/>
              </a:ext>
            </a:extLst>
          </p:cNvPr>
          <p:cNvGraphicFramePr>
            <a:graphicFrameLocks noGrp="1"/>
          </p:cNvGraphicFramePr>
          <p:nvPr>
            <p:extLst>
              <p:ext uri="{D42A27DB-BD31-4B8C-83A1-F6EECF244321}">
                <p14:modId xmlns:p14="http://schemas.microsoft.com/office/powerpoint/2010/main" val="1449495670"/>
              </p:ext>
            </p:extLst>
          </p:nvPr>
        </p:nvGraphicFramePr>
        <p:xfrm>
          <a:off x="256134" y="1974508"/>
          <a:ext cx="6380575" cy="1007809"/>
        </p:xfrm>
        <a:graphic>
          <a:graphicData uri="http://schemas.openxmlformats.org/drawingml/2006/table">
            <a:tbl>
              <a:tblPr firstRow="1" bandRow="1">
                <a:tableStyleId>{5940675A-B579-460E-94D1-54222C63F5DA}</a:tableStyleId>
              </a:tblPr>
              <a:tblGrid>
                <a:gridCol w="6380575">
                  <a:extLst>
                    <a:ext uri="{9D8B030D-6E8A-4147-A177-3AD203B41FA5}">
                      <a16:colId xmlns:a16="http://schemas.microsoft.com/office/drawing/2014/main" val="3924638743"/>
                    </a:ext>
                  </a:extLst>
                </a:gridCol>
              </a:tblGrid>
              <a:tr h="370840">
                <a:tc>
                  <a:txBody>
                    <a:bodyPr/>
                    <a:lstStyle/>
                    <a:p>
                      <a:r>
                        <a:rPr lang="en-GB" b="1" dirty="0"/>
                        <a:t>Prior Learning </a:t>
                      </a:r>
                    </a:p>
                    <a:p>
                      <a:pPr marL="0" lvl="0" indent="0" algn="l">
                        <a:lnSpc>
                          <a:spcPct val="100000"/>
                        </a:lnSpc>
                        <a:spcBef>
                          <a:spcPts val="0"/>
                        </a:spcBef>
                        <a:spcAft>
                          <a:spcPts val="0"/>
                        </a:spcAft>
                        <a:buFont typeface="Arial"/>
                        <a:buChar char="•"/>
                      </a:pPr>
                      <a:r>
                        <a:rPr lang="en-GB" sz="1000" i="1" dirty="0"/>
                        <a:t>Awareness of the design cycle.</a:t>
                      </a:r>
                      <a:r>
                        <a:rPr lang="en-GB" sz="1000" dirty="0"/>
                        <a:t>  </a:t>
                      </a:r>
                      <a:r>
                        <a:rPr lang="en-GB" sz="1000" b="0" i="0" u="none" strike="noStrike" noProof="0" dirty="0">
                          <a:latin typeface="Calibri"/>
                        </a:rPr>
                        <a:t>We want you to try to always be improving your ideas  and looking for new solutions.</a:t>
                      </a:r>
                      <a:endParaRPr lang="en-GB" sz="1000" dirty="0"/>
                    </a:p>
                    <a:p>
                      <a:pPr marL="0" lvl="0" indent="0" algn="l">
                        <a:lnSpc>
                          <a:spcPct val="100000"/>
                        </a:lnSpc>
                        <a:spcBef>
                          <a:spcPts val="0"/>
                        </a:spcBef>
                        <a:spcAft>
                          <a:spcPts val="0"/>
                        </a:spcAft>
                        <a:buFont typeface="Arial"/>
                        <a:buChar char="•"/>
                      </a:pPr>
                      <a:r>
                        <a:rPr lang="en-GB" sz="1000" b="0" i="1" u="none" strike="noStrike" noProof="0" dirty="0">
                          <a:latin typeface="Calibri"/>
                        </a:rPr>
                        <a:t>Meeting user needs.</a:t>
                      </a:r>
                      <a:r>
                        <a:rPr lang="en-GB" sz="1000" b="0" i="0" u="none" strike="noStrike" noProof="0" dirty="0">
                          <a:latin typeface="Calibri"/>
                        </a:rPr>
                        <a:t>  </a:t>
                      </a:r>
                      <a:r>
                        <a:rPr lang="en-GB" sz="1000" b="0" i="0" u="none" strike="noStrike" noProof="0" dirty="0"/>
                        <a:t>We want you to think about what your users need every step of the way so your design is ‘human centred.’</a:t>
                      </a:r>
                      <a:endParaRPr lang="en-GB" sz="1000" dirty="0"/>
                    </a:p>
                    <a:p>
                      <a:pPr marL="0" lvl="0" indent="0" algn="l">
                        <a:lnSpc>
                          <a:spcPct val="100000"/>
                        </a:lnSpc>
                        <a:spcBef>
                          <a:spcPts val="0"/>
                        </a:spcBef>
                        <a:spcAft>
                          <a:spcPts val="0"/>
                        </a:spcAft>
                        <a:buFont typeface="Arial"/>
                        <a:buChar char="•"/>
                      </a:pPr>
                      <a:r>
                        <a:rPr lang="en-GB" sz="1000" b="0" i="1" u="none" strike="noStrike" noProof="0" dirty="0">
                          <a:latin typeface="Calibri"/>
                        </a:rPr>
                        <a:t>Making the world a better environment. </a:t>
                      </a:r>
                      <a:r>
                        <a:rPr lang="en-GB" sz="1000" b="0" i="0" u="none" strike="noStrike" noProof="0" dirty="0">
                          <a:latin typeface="Calibri"/>
                        </a:rPr>
                        <a:t>We want you to help protect and improve the world for future generations to come.</a:t>
                      </a:r>
                      <a:endParaRPr lang="en-GB" dirty="0"/>
                    </a:p>
                  </a:txBody>
                  <a:tcPr/>
                </a:tc>
                <a:extLst>
                  <a:ext uri="{0D108BD9-81ED-4DB2-BD59-A6C34878D82A}">
                    <a16:rowId xmlns:a16="http://schemas.microsoft.com/office/drawing/2014/main" val="3856320622"/>
                  </a:ext>
                </a:extLst>
              </a:tr>
            </a:tbl>
          </a:graphicData>
        </a:graphic>
      </p:graphicFrame>
      <p:graphicFrame>
        <p:nvGraphicFramePr>
          <p:cNvPr id="9" name="Table 9">
            <a:extLst>
              <a:ext uri="{FF2B5EF4-FFF2-40B4-BE49-F238E27FC236}">
                <a16:creationId xmlns:a16="http://schemas.microsoft.com/office/drawing/2014/main" id="{D99FC7BF-76EE-4637-BCE1-D11422055634}"/>
              </a:ext>
            </a:extLst>
          </p:cNvPr>
          <p:cNvGraphicFramePr>
            <a:graphicFrameLocks noGrp="1"/>
          </p:cNvGraphicFramePr>
          <p:nvPr>
            <p:extLst>
              <p:ext uri="{D42A27DB-BD31-4B8C-83A1-F6EECF244321}">
                <p14:modId xmlns:p14="http://schemas.microsoft.com/office/powerpoint/2010/main" val="1351999220"/>
              </p:ext>
            </p:extLst>
          </p:nvPr>
        </p:nvGraphicFramePr>
        <p:xfrm>
          <a:off x="1103556" y="8447759"/>
          <a:ext cx="5397129" cy="792480"/>
        </p:xfrm>
        <a:graphic>
          <a:graphicData uri="http://schemas.openxmlformats.org/drawingml/2006/table">
            <a:tbl>
              <a:tblPr firstRow="1" bandRow="1">
                <a:tableStyleId>{5940675A-B579-460E-94D1-54222C63F5DA}</a:tableStyleId>
              </a:tblPr>
              <a:tblGrid>
                <a:gridCol w="1889539">
                  <a:extLst>
                    <a:ext uri="{9D8B030D-6E8A-4147-A177-3AD203B41FA5}">
                      <a16:colId xmlns:a16="http://schemas.microsoft.com/office/drawing/2014/main" val="2280451255"/>
                    </a:ext>
                  </a:extLst>
                </a:gridCol>
                <a:gridCol w="1802867">
                  <a:extLst>
                    <a:ext uri="{9D8B030D-6E8A-4147-A177-3AD203B41FA5}">
                      <a16:colId xmlns:a16="http://schemas.microsoft.com/office/drawing/2014/main" val="113829034"/>
                    </a:ext>
                  </a:extLst>
                </a:gridCol>
                <a:gridCol w="1704723">
                  <a:extLst>
                    <a:ext uri="{9D8B030D-6E8A-4147-A177-3AD203B41FA5}">
                      <a16:colId xmlns:a16="http://schemas.microsoft.com/office/drawing/2014/main" val="346082892"/>
                    </a:ext>
                  </a:extLst>
                </a:gridCol>
              </a:tblGrid>
              <a:tr h="370840">
                <a:tc>
                  <a:txBody>
                    <a:bodyPr/>
                    <a:lstStyle/>
                    <a:p>
                      <a:pPr algn="ctr"/>
                      <a:r>
                        <a:rPr lang="en-GB" sz="1000" b="1" dirty="0"/>
                        <a:t>Year 7 Module 1</a:t>
                      </a:r>
                    </a:p>
                    <a:p>
                      <a:pPr lvl="0" algn="l">
                        <a:lnSpc>
                          <a:spcPct val="100000"/>
                        </a:lnSpc>
                        <a:spcBef>
                          <a:spcPts val="0"/>
                        </a:spcBef>
                        <a:spcAft>
                          <a:spcPts val="0"/>
                        </a:spcAft>
                        <a:buNone/>
                      </a:pPr>
                      <a:r>
                        <a:rPr lang="en-GB" sz="900" b="1" i="0" u="none" strike="noStrike" noProof="0" dirty="0">
                          <a:latin typeface="Calibri"/>
                        </a:rPr>
                        <a:t>Research and Design</a:t>
                      </a:r>
                    </a:p>
                    <a:p>
                      <a:pPr marL="171450" lvl="0" indent="-171450" algn="l">
                        <a:lnSpc>
                          <a:spcPct val="100000"/>
                        </a:lnSpc>
                        <a:spcBef>
                          <a:spcPts val="0"/>
                        </a:spcBef>
                        <a:spcAft>
                          <a:spcPts val="0"/>
                        </a:spcAft>
                        <a:buFont typeface="Arial"/>
                        <a:buChar char="•"/>
                      </a:pPr>
                      <a:r>
                        <a:rPr lang="en-GB" sz="900" b="0" i="0" u="none" strike="noStrike" noProof="0" dirty="0">
                          <a:latin typeface="Calibri"/>
                        </a:rPr>
                        <a:t>Safe food preparation and healthy eating</a:t>
                      </a:r>
                      <a:endParaRPr lang="en-GB" sz="900"/>
                    </a:p>
                    <a:p>
                      <a:pPr marL="171450" lvl="0" indent="-171450" algn="l">
                        <a:lnSpc>
                          <a:spcPct val="100000"/>
                        </a:lnSpc>
                        <a:spcBef>
                          <a:spcPts val="0"/>
                        </a:spcBef>
                        <a:spcAft>
                          <a:spcPts val="0"/>
                        </a:spcAft>
                        <a:buFont typeface="Arial"/>
                        <a:buChar char="•"/>
                      </a:pPr>
                      <a:r>
                        <a:rPr lang="en-GB" sz="900" b="0" i="0" u="none" strike="noStrike" noProof="0" dirty="0">
                          <a:latin typeface="Calibri"/>
                        </a:rPr>
                        <a:t>Design idea development </a:t>
                      </a:r>
                      <a:endParaRPr lang="en-GB" sz="900"/>
                    </a:p>
                  </a:txBody>
                  <a:tcPr/>
                </a:tc>
                <a:tc>
                  <a:txBody>
                    <a:bodyPr/>
                    <a:lstStyle/>
                    <a:p>
                      <a:pPr algn="ctr"/>
                      <a:r>
                        <a:rPr lang="en-GB" sz="1000" b="1" dirty="0"/>
                        <a:t>Year 7 Module 2</a:t>
                      </a:r>
                    </a:p>
                    <a:p>
                      <a:pPr lvl="0" algn="l">
                        <a:lnSpc>
                          <a:spcPct val="100000"/>
                        </a:lnSpc>
                        <a:spcBef>
                          <a:spcPts val="0"/>
                        </a:spcBef>
                        <a:spcAft>
                          <a:spcPts val="0"/>
                        </a:spcAft>
                        <a:buNone/>
                      </a:pPr>
                      <a:r>
                        <a:rPr lang="en-GB" sz="900" b="1" i="0" u="none" strike="noStrike" noProof="0" dirty="0">
                          <a:latin typeface="Calibri"/>
                        </a:rPr>
                        <a:t>Manufacturing</a:t>
                      </a:r>
                      <a:endParaRPr lang="en-GB" sz="900" b="1"/>
                    </a:p>
                    <a:p>
                      <a:pPr marL="171450" lvl="0" indent="-171450" algn="l">
                        <a:lnSpc>
                          <a:spcPct val="100000"/>
                        </a:lnSpc>
                        <a:spcBef>
                          <a:spcPts val="0"/>
                        </a:spcBef>
                        <a:spcAft>
                          <a:spcPts val="0"/>
                        </a:spcAft>
                        <a:buFont typeface="Arial"/>
                        <a:buChar char="•"/>
                      </a:pPr>
                      <a:r>
                        <a:rPr lang="en-GB" sz="900" b="0" i="0" u="none" strike="noStrike" noProof="0" dirty="0">
                          <a:latin typeface="Calibri"/>
                        </a:rPr>
                        <a:t>Function of ingredients and cooking safely</a:t>
                      </a:r>
                      <a:endParaRPr lang="en-GB" sz="900"/>
                    </a:p>
                    <a:p>
                      <a:pPr marL="171450" lvl="0" indent="-171450" algn="l">
                        <a:lnSpc>
                          <a:spcPct val="100000"/>
                        </a:lnSpc>
                        <a:spcBef>
                          <a:spcPts val="0"/>
                        </a:spcBef>
                        <a:spcAft>
                          <a:spcPts val="0"/>
                        </a:spcAft>
                        <a:buFont typeface="Arial"/>
                        <a:buChar char="•"/>
                      </a:pPr>
                      <a:r>
                        <a:rPr lang="en-GB" sz="900" b="0" i="0" u="none" strike="noStrike" noProof="0" dirty="0">
                          <a:latin typeface="Calibri"/>
                        </a:rPr>
                        <a:t>Commercial food production</a:t>
                      </a:r>
                      <a:endParaRPr lang="en-GB" sz="900"/>
                    </a:p>
                  </a:txBody>
                  <a:tcPr/>
                </a:tc>
                <a:tc>
                  <a:txBody>
                    <a:bodyPr/>
                    <a:lstStyle/>
                    <a:p>
                      <a:pPr algn="ctr"/>
                      <a:r>
                        <a:rPr lang="en-GB" sz="1000" b="1" dirty="0"/>
                        <a:t>Year 7 Module 3</a:t>
                      </a:r>
                    </a:p>
                    <a:p>
                      <a:pPr lvl="0" algn="l">
                        <a:lnSpc>
                          <a:spcPct val="100000"/>
                        </a:lnSpc>
                        <a:spcBef>
                          <a:spcPts val="0"/>
                        </a:spcBef>
                        <a:spcAft>
                          <a:spcPts val="0"/>
                        </a:spcAft>
                        <a:buNone/>
                      </a:pPr>
                      <a:r>
                        <a:rPr lang="en-GB" sz="900" b="1" i="0" u="none" strike="noStrike" noProof="0" dirty="0">
                          <a:latin typeface="Calibri"/>
                        </a:rPr>
                        <a:t>Testing and Evaluating</a:t>
                      </a:r>
                      <a:endParaRPr lang="en-GB" sz="900"/>
                    </a:p>
                    <a:p>
                      <a:pPr marL="171450" lvl="0" indent="-171450" algn="l">
                        <a:lnSpc>
                          <a:spcPct val="100000"/>
                        </a:lnSpc>
                        <a:spcBef>
                          <a:spcPts val="0"/>
                        </a:spcBef>
                        <a:spcAft>
                          <a:spcPts val="0"/>
                        </a:spcAft>
                        <a:buFont typeface="Arial"/>
                        <a:buChar char="•"/>
                      </a:pPr>
                      <a:r>
                        <a:rPr lang="en-GB" sz="900" b="0" i="0" u="none" strike="noStrike" noProof="0" dirty="0">
                          <a:latin typeface="Calibri"/>
                        </a:rPr>
                        <a:t>Meal planning and budgeting</a:t>
                      </a:r>
                      <a:endParaRPr lang="en-GB" sz="900"/>
                    </a:p>
                    <a:p>
                      <a:pPr marL="171450" lvl="0" indent="-171450" algn="l">
                        <a:lnSpc>
                          <a:spcPct val="100000"/>
                        </a:lnSpc>
                        <a:spcBef>
                          <a:spcPts val="0"/>
                        </a:spcBef>
                        <a:spcAft>
                          <a:spcPts val="0"/>
                        </a:spcAft>
                        <a:buFont typeface="Arial"/>
                        <a:buChar char="•"/>
                      </a:pPr>
                      <a:r>
                        <a:rPr lang="en-GB" sz="900" b="0" i="0" u="none" strike="noStrike" noProof="0" dirty="0"/>
                        <a:t>Appreciating cultural foods.</a:t>
                      </a:r>
                      <a:endParaRPr lang="en-GB" sz="900"/>
                    </a:p>
                  </a:txBody>
                  <a:tcPr/>
                </a:tc>
                <a:extLst>
                  <a:ext uri="{0D108BD9-81ED-4DB2-BD59-A6C34878D82A}">
                    <a16:rowId xmlns:a16="http://schemas.microsoft.com/office/drawing/2014/main" val="736539676"/>
                  </a:ext>
                </a:extLst>
              </a:tr>
            </a:tbl>
          </a:graphicData>
        </a:graphic>
      </p:graphicFrame>
      <p:graphicFrame>
        <p:nvGraphicFramePr>
          <p:cNvPr id="10" name="Table 9">
            <a:extLst>
              <a:ext uri="{FF2B5EF4-FFF2-40B4-BE49-F238E27FC236}">
                <a16:creationId xmlns:a16="http://schemas.microsoft.com/office/drawing/2014/main" id="{84BF0589-D6F1-4E34-B305-D5C9486E5867}"/>
              </a:ext>
            </a:extLst>
          </p:cNvPr>
          <p:cNvGraphicFramePr>
            <a:graphicFrameLocks noGrp="1"/>
          </p:cNvGraphicFramePr>
          <p:nvPr>
            <p:extLst>
              <p:ext uri="{D42A27DB-BD31-4B8C-83A1-F6EECF244321}">
                <p14:modId xmlns:p14="http://schemas.microsoft.com/office/powerpoint/2010/main" val="3312316128"/>
              </p:ext>
            </p:extLst>
          </p:nvPr>
        </p:nvGraphicFramePr>
        <p:xfrm>
          <a:off x="1525765" y="7582632"/>
          <a:ext cx="4981323" cy="807720"/>
        </p:xfrm>
        <a:graphic>
          <a:graphicData uri="http://schemas.openxmlformats.org/drawingml/2006/table">
            <a:tbl>
              <a:tblPr firstRow="1" bandRow="1">
                <a:tableStyleId>{5940675A-B579-460E-94D1-54222C63F5DA}</a:tableStyleId>
              </a:tblPr>
              <a:tblGrid>
                <a:gridCol w="1660441">
                  <a:extLst>
                    <a:ext uri="{9D8B030D-6E8A-4147-A177-3AD203B41FA5}">
                      <a16:colId xmlns:a16="http://schemas.microsoft.com/office/drawing/2014/main" val="2280451255"/>
                    </a:ext>
                  </a:extLst>
                </a:gridCol>
                <a:gridCol w="1660441">
                  <a:extLst>
                    <a:ext uri="{9D8B030D-6E8A-4147-A177-3AD203B41FA5}">
                      <a16:colId xmlns:a16="http://schemas.microsoft.com/office/drawing/2014/main" val="113829034"/>
                    </a:ext>
                  </a:extLst>
                </a:gridCol>
                <a:gridCol w="1660441">
                  <a:extLst>
                    <a:ext uri="{9D8B030D-6E8A-4147-A177-3AD203B41FA5}">
                      <a16:colId xmlns:a16="http://schemas.microsoft.com/office/drawing/2014/main" val="346082892"/>
                    </a:ext>
                  </a:extLst>
                </a:gridCol>
              </a:tblGrid>
              <a:tr h="370840">
                <a:tc>
                  <a:txBody>
                    <a:bodyPr/>
                    <a:lstStyle/>
                    <a:p>
                      <a:pPr algn="ctr"/>
                      <a:r>
                        <a:rPr lang="en-GB" sz="1000" b="1" dirty="0"/>
                        <a:t>Year 8 Module 1</a:t>
                      </a:r>
                    </a:p>
                    <a:p>
                      <a:pPr lvl="0" algn="l">
                        <a:buNone/>
                      </a:pPr>
                      <a:r>
                        <a:rPr lang="en-GB" sz="900" b="1" i="0" u="none" strike="noStrike" noProof="0" dirty="0">
                          <a:latin typeface="Calibri"/>
                        </a:rPr>
                        <a:t>Research and Design</a:t>
                      </a:r>
                    </a:p>
                    <a:p>
                      <a:pPr marL="171450" lvl="0" indent="-171450" algn="l">
                        <a:buFont typeface="Arial"/>
                        <a:buChar char="•"/>
                      </a:pPr>
                      <a:r>
                        <a:rPr lang="en-GB" sz="900" b="0" i="0" u="none" strike="noStrike" noProof="0" dirty="0">
                          <a:latin typeface="Calibri"/>
                        </a:rPr>
                        <a:t>Production planning</a:t>
                      </a:r>
                    </a:p>
                    <a:p>
                      <a:pPr marL="171450" lvl="0" indent="-171450" algn="l">
                        <a:buFont typeface="Arial"/>
                        <a:buChar char="•"/>
                      </a:pPr>
                      <a:r>
                        <a:rPr lang="en-GB" sz="900" b="0" i="0" u="none" strike="noStrike" noProof="0" dirty="0">
                          <a:latin typeface="Calibri"/>
                        </a:rPr>
                        <a:t>Customer analysis</a:t>
                      </a:r>
                    </a:p>
                  </a:txBody>
                  <a:tcPr/>
                </a:tc>
                <a:tc>
                  <a:txBody>
                    <a:bodyPr/>
                    <a:lstStyle/>
                    <a:p>
                      <a:pPr algn="ctr"/>
                      <a:r>
                        <a:rPr lang="en-GB" sz="1000" b="1" dirty="0"/>
                        <a:t>Year 8 Module 2</a:t>
                      </a:r>
                    </a:p>
                    <a:p>
                      <a:pPr lvl="0" algn="l">
                        <a:buNone/>
                      </a:pPr>
                      <a:r>
                        <a:rPr lang="en-GB" sz="900" b="1" i="0" u="none" strike="noStrike" noProof="0" dirty="0">
                          <a:latin typeface="Calibri"/>
                        </a:rPr>
                        <a:t>Manufacturing</a:t>
                      </a:r>
                    </a:p>
                    <a:p>
                      <a:pPr marL="171450" lvl="0" indent="-171450" algn="l">
                        <a:buFont typeface="Arial"/>
                        <a:buChar char="•"/>
                      </a:pPr>
                      <a:r>
                        <a:rPr lang="en-GB" sz="900" b="0" i="0" u="none" strike="noStrike" noProof="0" dirty="0">
                          <a:latin typeface="Calibri"/>
                        </a:rPr>
                        <a:t>Soldering and circuit manufacture</a:t>
                      </a:r>
                    </a:p>
                    <a:p>
                      <a:pPr marL="171450" lvl="0" indent="-171450" algn="l">
                        <a:buFont typeface="Arial"/>
                        <a:buChar char="•"/>
                      </a:pPr>
                      <a:r>
                        <a:rPr lang="en-GB" sz="900" b="0" i="0" u="none" strike="noStrike" noProof="0" dirty="0">
                          <a:latin typeface="Calibri"/>
                        </a:rPr>
                        <a:t>Vacuum forming</a:t>
                      </a:r>
                    </a:p>
                  </a:txBody>
                  <a:tcPr/>
                </a:tc>
                <a:tc>
                  <a:txBody>
                    <a:bodyPr/>
                    <a:lstStyle/>
                    <a:p>
                      <a:pPr algn="ctr"/>
                      <a:r>
                        <a:rPr lang="en-GB" sz="1000" b="1" dirty="0"/>
                        <a:t>Year 8 Module 3</a:t>
                      </a:r>
                    </a:p>
                    <a:p>
                      <a:pPr lvl="0" algn="l">
                        <a:buNone/>
                      </a:pPr>
                      <a:r>
                        <a:rPr lang="en-GB" sz="900" b="1" i="0" u="none" strike="noStrike" noProof="0" dirty="0">
                          <a:latin typeface="Calibri"/>
                        </a:rPr>
                        <a:t>Testing and Evaluating</a:t>
                      </a:r>
                    </a:p>
                    <a:p>
                      <a:pPr marL="171450" lvl="0" indent="-171450" algn="l">
                        <a:buFont typeface="Arial"/>
                        <a:buChar char="•"/>
                      </a:pPr>
                      <a:r>
                        <a:rPr lang="en-GB" sz="900" b="0" i="0" u="none" strike="noStrike" noProof="0" dirty="0">
                          <a:latin typeface="Calibri"/>
                        </a:rPr>
                        <a:t>Circuit testing</a:t>
                      </a:r>
                    </a:p>
                    <a:p>
                      <a:pPr marL="171450" lvl="0" indent="-171450" algn="l">
                        <a:buFont typeface="Arial"/>
                        <a:buChar char="•"/>
                      </a:pPr>
                      <a:r>
                        <a:rPr lang="en-GB" sz="900" b="0" i="0" u="none" strike="noStrike" noProof="0" dirty="0">
                          <a:latin typeface="Calibri"/>
                        </a:rPr>
                        <a:t>Energy sources</a:t>
                      </a:r>
                    </a:p>
                    <a:p>
                      <a:pPr algn="ctr"/>
                      <a:endParaRPr lang="en-GB" sz="1000" b="1" dirty="0"/>
                    </a:p>
                  </a:txBody>
                  <a:tcPr/>
                </a:tc>
                <a:extLst>
                  <a:ext uri="{0D108BD9-81ED-4DB2-BD59-A6C34878D82A}">
                    <a16:rowId xmlns:a16="http://schemas.microsoft.com/office/drawing/2014/main" val="736539676"/>
                  </a:ext>
                </a:extLst>
              </a:tr>
            </a:tbl>
          </a:graphicData>
        </a:graphic>
      </p:graphicFrame>
      <p:graphicFrame>
        <p:nvGraphicFramePr>
          <p:cNvPr id="11" name="Table 9">
            <a:extLst>
              <a:ext uri="{FF2B5EF4-FFF2-40B4-BE49-F238E27FC236}">
                <a16:creationId xmlns:a16="http://schemas.microsoft.com/office/drawing/2014/main" id="{AA9B4A0C-1FBD-4169-813D-BBD320BDD8C6}"/>
              </a:ext>
            </a:extLst>
          </p:cNvPr>
          <p:cNvGraphicFramePr>
            <a:graphicFrameLocks noGrp="1"/>
          </p:cNvGraphicFramePr>
          <p:nvPr>
            <p:extLst>
              <p:ext uri="{D42A27DB-BD31-4B8C-83A1-F6EECF244321}">
                <p14:modId xmlns:p14="http://schemas.microsoft.com/office/powerpoint/2010/main" val="3249588579"/>
              </p:ext>
            </p:extLst>
          </p:nvPr>
        </p:nvGraphicFramePr>
        <p:xfrm>
          <a:off x="1928685" y="6721203"/>
          <a:ext cx="4571997" cy="792480"/>
        </p:xfrm>
        <a:graphic>
          <a:graphicData uri="http://schemas.openxmlformats.org/drawingml/2006/table">
            <a:tbl>
              <a:tblPr firstRow="1" bandRow="1">
                <a:tableStyleId>{5940675A-B579-460E-94D1-54222C63F5DA}</a:tableStyleId>
              </a:tblPr>
              <a:tblGrid>
                <a:gridCol w="1523999">
                  <a:extLst>
                    <a:ext uri="{9D8B030D-6E8A-4147-A177-3AD203B41FA5}">
                      <a16:colId xmlns:a16="http://schemas.microsoft.com/office/drawing/2014/main" val="2280451255"/>
                    </a:ext>
                  </a:extLst>
                </a:gridCol>
                <a:gridCol w="1523999">
                  <a:extLst>
                    <a:ext uri="{9D8B030D-6E8A-4147-A177-3AD203B41FA5}">
                      <a16:colId xmlns:a16="http://schemas.microsoft.com/office/drawing/2014/main" val="113829034"/>
                    </a:ext>
                  </a:extLst>
                </a:gridCol>
                <a:gridCol w="1523999">
                  <a:extLst>
                    <a:ext uri="{9D8B030D-6E8A-4147-A177-3AD203B41FA5}">
                      <a16:colId xmlns:a16="http://schemas.microsoft.com/office/drawing/2014/main" val="346082892"/>
                    </a:ext>
                  </a:extLst>
                </a:gridCol>
              </a:tblGrid>
              <a:tr h="370840">
                <a:tc>
                  <a:txBody>
                    <a:bodyPr/>
                    <a:lstStyle/>
                    <a:p>
                      <a:pPr algn="ctr"/>
                      <a:r>
                        <a:rPr lang="en-GB" sz="1000" b="1" dirty="0"/>
                        <a:t>Year 9 Module 1</a:t>
                      </a:r>
                    </a:p>
                    <a:p>
                      <a:pPr lvl="0" algn="l">
                        <a:buNone/>
                      </a:pPr>
                      <a:r>
                        <a:rPr lang="en-GB" sz="900" b="1" i="0" u="none" strike="noStrike" noProof="0" dirty="0">
                          <a:latin typeface="Calibri"/>
                        </a:rPr>
                        <a:t>Research and Design</a:t>
                      </a:r>
                    </a:p>
                    <a:p>
                      <a:pPr marL="171450" lvl="0" indent="-171450" algn="l">
                        <a:buFont typeface="Arial"/>
                        <a:buChar char="•"/>
                      </a:pPr>
                      <a:r>
                        <a:rPr lang="en-GB" sz="900" b="0" i="0" u="none" strike="noStrike" noProof="0" dirty="0">
                          <a:latin typeface="Calibri"/>
                        </a:rPr>
                        <a:t>User centred design</a:t>
                      </a:r>
                    </a:p>
                    <a:p>
                      <a:pPr marL="171450" lvl="0" indent="-171450" algn="l">
                        <a:buFont typeface="Arial"/>
                        <a:buChar char="•"/>
                      </a:pPr>
                      <a:r>
                        <a:rPr lang="en-GB" sz="900" b="0" i="0" u="none" strike="noStrike" noProof="0" dirty="0">
                          <a:latin typeface="Calibri"/>
                        </a:rPr>
                        <a:t>CAD modelling</a:t>
                      </a:r>
                    </a:p>
                  </a:txBody>
                  <a:tcPr/>
                </a:tc>
                <a:tc>
                  <a:txBody>
                    <a:bodyPr/>
                    <a:lstStyle/>
                    <a:p>
                      <a:pPr algn="ctr"/>
                      <a:r>
                        <a:rPr lang="en-GB" sz="1000" b="1" dirty="0"/>
                        <a:t>Year 9 Module 2</a:t>
                      </a:r>
                    </a:p>
                    <a:p>
                      <a:pPr lvl="0" algn="l">
                        <a:buNone/>
                      </a:pPr>
                      <a:r>
                        <a:rPr lang="en-GB" sz="900" b="1" i="0" u="none" strike="noStrike" noProof="0" dirty="0">
                          <a:latin typeface="Calibri"/>
                        </a:rPr>
                        <a:t>Manufacturing</a:t>
                      </a:r>
                    </a:p>
                    <a:p>
                      <a:pPr marL="171450" lvl="0" indent="-171450" algn="l">
                        <a:buFont typeface="Arial"/>
                        <a:buChar char="•"/>
                      </a:pPr>
                      <a:r>
                        <a:rPr lang="en-GB" sz="900" b="0" i="0" u="none" strike="noStrike" noProof="0" dirty="0">
                          <a:latin typeface="Calibri"/>
                        </a:rPr>
                        <a:t>Card model</a:t>
                      </a:r>
                    </a:p>
                    <a:p>
                      <a:pPr marL="171450" lvl="0" indent="-171450" algn="l">
                        <a:buFont typeface="Arial"/>
                        <a:buChar char="•"/>
                      </a:pPr>
                      <a:r>
                        <a:rPr lang="en-GB" sz="900" b="0" i="0" u="none" strike="noStrike" noProof="0" dirty="0">
                          <a:latin typeface="Calibri"/>
                        </a:rPr>
                        <a:t>Heat treatment</a:t>
                      </a:r>
                    </a:p>
                  </a:txBody>
                  <a:tcPr/>
                </a:tc>
                <a:tc>
                  <a:txBody>
                    <a:bodyPr/>
                    <a:lstStyle/>
                    <a:p>
                      <a:pPr algn="ctr"/>
                      <a:r>
                        <a:rPr lang="en-GB" sz="1000" b="1" dirty="0"/>
                        <a:t>Year 9 Module 3</a:t>
                      </a:r>
                    </a:p>
                    <a:p>
                      <a:pPr lvl="0" algn="l">
                        <a:buNone/>
                      </a:pPr>
                      <a:r>
                        <a:rPr lang="en-GB" sz="900" b="1" i="0" u="none" strike="noStrike" noProof="0" dirty="0">
                          <a:latin typeface="Calibri"/>
                        </a:rPr>
                        <a:t>Testing and Evaluating</a:t>
                      </a:r>
                      <a:endParaRPr lang="en-GB" sz="900"/>
                    </a:p>
                    <a:p>
                      <a:pPr marL="171450" indent="-171450" algn="l">
                        <a:buFont typeface="Arial"/>
                        <a:buChar char="•"/>
                      </a:pPr>
                      <a:r>
                        <a:rPr lang="en-GB" sz="900" b="0" dirty="0"/>
                        <a:t>Third party feedback</a:t>
                      </a:r>
                    </a:p>
                    <a:p>
                      <a:pPr marL="171450" lvl="0" indent="-171450" algn="l">
                        <a:buFont typeface="Arial"/>
                        <a:buChar char="•"/>
                      </a:pPr>
                      <a:r>
                        <a:rPr lang="en-GB" sz="900" b="0" dirty="0"/>
                        <a:t>Responsible design adaptations</a:t>
                      </a:r>
                    </a:p>
                  </a:txBody>
                  <a:tcPr/>
                </a:tc>
                <a:extLst>
                  <a:ext uri="{0D108BD9-81ED-4DB2-BD59-A6C34878D82A}">
                    <a16:rowId xmlns:a16="http://schemas.microsoft.com/office/drawing/2014/main" val="736539676"/>
                  </a:ext>
                </a:extLst>
              </a:tr>
            </a:tbl>
          </a:graphicData>
        </a:graphic>
      </p:graphicFrame>
      <p:sp>
        <p:nvSpPr>
          <p:cNvPr id="12" name="TextBox 11">
            <a:extLst>
              <a:ext uri="{FF2B5EF4-FFF2-40B4-BE49-F238E27FC236}">
                <a16:creationId xmlns:a16="http://schemas.microsoft.com/office/drawing/2014/main" id="{A425873A-0713-4E96-B1C7-2BBD7D2D19E7}"/>
              </a:ext>
            </a:extLst>
          </p:cNvPr>
          <p:cNvSpPr txBox="1"/>
          <p:nvPr/>
        </p:nvSpPr>
        <p:spPr>
          <a:xfrm>
            <a:off x="990685" y="6322124"/>
            <a:ext cx="5751408" cy="300082"/>
          </a:xfrm>
          <a:prstGeom prst="rect">
            <a:avLst/>
          </a:prstGeom>
          <a:noFill/>
        </p:spPr>
        <p:txBody>
          <a:bodyPr wrap="square" rtlCol="0">
            <a:spAutoFit/>
          </a:bodyPr>
          <a:lstStyle/>
          <a:p>
            <a:r>
              <a:rPr lang="en-GB" sz="1350" b="1" dirty="0"/>
              <a:t>Our Curriculum Progression Model is:</a:t>
            </a:r>
          </a:p>
        </p:txBody>
      </p:sp>
      <p:sp>
        <p:nvSpPr>
          <p:cNvPr id="13" name="Arrow: Up 12">
            <a:extLst>
              <a:ext uri="{FF2B5EF4-FFF2-40B4-BE49-F238E27FC236}">
                <a16:creationId xmlns:a16="http://schemas.microsoft.com/office/drawing/2014/main" id="{7D78D599-37FB-4512-A361-DF23844ED839}"/>
              </a:ext>
            </a:extLst>
          </p:cNvPr>
          <p:cNvSpPr/>
          <p:nvPr/>
        </p:nvSpPr>
        <p:spPr>
          <a:xfrm>
            <a:off x="357315" y="6213759"/>
            <a:ext cx="581025" cy="2505629"/>
          </a:xfrm>
          <a:prstGeom prst="upArrow">
            <a:avLst/>
          </a:prstGeom>
          <a:solidFill>
            <a:schemeClr val="accent1">
              <a:lumMod val="20000"/>
              <a:lumOff val="80000"/>
            </a:schemeClr>
          </a:solidFill>
          <a:ln>
            <a:solidFill>
              <a:srgbClr val="0070C0"/>
            </a:solidFill>
          </a:ln>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en-GB" sz="1100" b="1" dirty="0"/>
              <a:t>Knowledge over time</a:t>
            </a:r>
          </a:p>
        </p:txBody>
      </p:sp>
      <p:sp>
        <p:nvSpPr>
          <p:cNvPr id="14" name="Arrow: Up 13">
            <a:extLst>
              <a:ext uri="{FF2B5EF4-FFF2-40B4-BE49-F238E27FC236}">
                <a16:creationId xmlns:a16="http://schemas.microsoft.com/office/drawing/2014/main" id="{D04AC484-008C-4C89-ABDA-7AA5D6EDBD3D}"/>
              </a:ext>
            </a:extLst>
          </p:cNvPr>
          <p:cNvSpPr/>
          <p:nvPr/>
        </p:nvSpPr>
        <p:spPr>
          <a:xfrm rot="5400000">
            <a:off x="3511609" y="6873431"/>
            <a:ext cx="581025" cy="5311655"/>
          </a:xfrm>
          <a:prstGeom prst="upArrow">
            <a:avLst/>
          </a:prstGeom>
          <a:solidFill>
            <a:schemeClr val="accent1">
              <a:lumMod val="20000"/>
              <a:lumOff val="80000"/>
            </a:schemeClr>
          </a:solidFill>
          <a:ln>
            <a:solidFill>
              <a:srgbClr val="0070C0"/>
            </a:solidFill>
          </a:ln>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en-GB" sz="1100" b="1" dirty="0"/>
              <a:t>Knowledge over time</a:t>
            </a:r>
          </a:p>
        </p:txBody>
      </p:sp>
      <p:graphicFrame>
        <p:nvGraphicFramePr>
          <p:cNvPr id="15" name="Table 15">
            <a:extLst>
              <a:ext uri="{FF2B5EF4-FFF2-40B4-BE49-F238E27FC236}">
                <a16:creationId xmlns:a16="http://schemas.microsoft.com/office/drawing/2014/main" id="{87A55C20-9E2B-4E4C-ABF5-6AB7B7028A11}"/>
              </a:ext>
            </a:extLst>
          </p:cNvPr>
          <p:cNvGraphicFramePr>
            <a:graphicFrameLocks noGrp="1"/>
          </p:cNvGraphicFramePr>
          <p:nvPr>
            <p:extLst>
              <p:ext uri="{D42A27DB-BD31-4B8C-83A1-F6EECF244321}">
                <p14:modId xmlns:p14="http://schemas.microsoft.com/office/powerpoint/2010/main" val="1920704051"/>
              </p:ext>
            </p:extLst>
          </p:nvPr>
        </p:nvGraphicFramePr>
        <p:xfrm>
          <a:off x="256134" y="10276125"/>
          <a:ext cx="6380571" cy="1254760"/>
        </p:xfrm>
        <a:graphic>
          <a:graphicData uri="http://schemas.openxmlformats.org/drawingml/2006/table">
            <a:tbl>
              <a:tblPr firstRow="1" bandRow="1">
                <a:tableStyleId>{7DF18680-E054-41AD-8BC1-D1AEF772440D}</a:tableStyleId>
              </a:tblPr>
              <a:tblGrid>
                <a:gridCol w="2126857">
                  <a:extLst>
                    <a:ext uri="{9D8B030D-6E8A-4147-A177-3AD203B41FA5}">
                      <a16:colId xmlns:a16="http://schemas.microsoft.com/office/drawing/2014/main" val="1076600464"/>
                    </a:ext>
                  </a:extLst>
                </a:gridCol>
                <a:gridCol w="2126857">
                  <a:extLst>
                    <a:ext uri="{9D8B030D-6E8A-4147-A177-3AD203B41FA5}">
                      <a16:colId xmlns:a16="http://schemas.microsoft.com/office/drawing/2014/main" val="1648165619"/>
                    </a:ext>
                  </a:extLst>
                </a:gridCol>
                <a:gridCol w="2126857">
                  <a:extLst>
                    <a:ext uri="{9D8B030D-6E8A-4147-A177-3AD203B41FA5}">
                      <a16:colId xmlns:a16="http://schemas.microsoft.com/office/drawing/2014/main" val="329261479"/>
                    </a:ext>
                  </a:extLst>
                </a:gridCol>
              </a:tblGrid>
              <a:tr h="370840">
                <a:tc>
                  <a:txBody>
                    <a:bodyPr/>
                    <a:lstStyle/>
                    <a:p>
                      <a:pPr algn="ctr"/>
                      <a:r>
                        <a:rPr lang="en-GB" dirty="0"/>
                        <a:t>Year 7</a:t>
                      </a:r>
                      <a:endParaRPr lang="en-GB" dirty="0">
                        <a:solidFill>
                          <a:schemeClr val="tx1"/>
                        </a:solidFill>
                      </a:endParaRPr>
                    </a:p>
                  </a:txBody>
                  <a:tcPr/>
                </a:tc>
                <a:tc>
                  <a:txBody>
                    <a:bodyPr/>
                    <a:lstStyle/>
                    <a:p>
                      <a:pPr algn="ctr"/>
                      <a:r>
                        <a:rPr lang="en-GB" dirty="0"/>
                        <a:t>Year 8</a:t>
                      </a:r>
                      <a:endParaRPr lang="en-GB" dirty="0">
                        <a:solidFill>
                          <a:schemeClr val="tx1"/>
                        </a:solidFill>
                      </a:endParaRPr>
                    </a:p>
                  </a:txBody>
                  <a:tcPr/>
                </a:tc>
                <a:tc>
                  <a:txBody>
                    <a:bodyPr/>
                    <a:lstStyle/>
                    <a:p>
                      <a:pPr algn="ctr"/>
                      <a:r>
                        <a:rPr lang="en-GB" dirty="0"/>
                        <a:t>Year 9</a:t>
                      </a:r>
                      <a:endParaRPr lang="en-GB" dirty="0">
                        <a:solidFill>
                          <a:schemeClr val="tx1"/>
                        </a:solidFill>
                      </a:endParaRPr>
                    </a:p>
                  </a:txBody>
                  <a:tcPr/>
                </a:tc>
                <a:extLst>
                  <a:ext uri="{0D108BD9-81ED-4DB2-BD59-A6C34878D82A}">
                    <a16:rowId xmlns:a16="http://schemas.microsoft.com/office/drawing/2014/main" val="3958478833"/>
                  </a:ext>
                </a:extLst>
              </a:tr>
              <a:tr h="0">
                <a:tc>
                  <a:txBody>
                    <a:bodyPr/>
                    <a:lstStyle/>
                    <a:p>
                      <a:r>
                        <a:rPr lang="en-GB" sz="900" dirty="0">
                          <a:hlinkClick r:id="rId2"/>
                        </a:rPr>
                        <a:t>www.BBC.co.uk/bitesize</a:t>
                      </a:r>
                      <a:r>
                        <a:rPr lang="en-GB" sz="900" dirty="0"/>
                        <a:t> : Food technology</a:t>
                      </a:r>
                    </a:p>
                    <a:p>
                      <a:pPr lvl="0">
                        <a:buNone/>
                      </a:pPr>
                      <a:r>
                        <a:rPr lang="en-GB" sz="800" u="none" strike="noStrike" noProof="0" dirty="0">
                          <a:hlinkClick r:id="rId3"/>
                        </a:rPr>
                        <a:t>http://helenhudspith.easycgi.com</a:t>
                      </a:r>
                      <a:r>
                        <a:rPr lang="en-GB" sz="800" u="none" strike="noStrike" noProof="0" dirty="0"/>
                        <a:t> - food technology</a:t>
                      </a:r>
                      <a:endParaRPr lang="en-GB" sz="800"/>
                    </a:p>
                    <a:p>
                      <a:pPr lvl="0">
                        <a:buNone/>
                      </a:pPr>
                      <a:r>
                        <a:rPr lang="en-GB" sz="900" dirty="0">
                          <a:hlinkClick r:id="rId4"/>
                        </a:rPr>
                        <a:t>www.bbc.co.uk/food</a:t>
                      </a:r>
                      <a:r>
                        <a:rPr lang="en-GB" sz="900" dirty="0"/>
                        <a:t> </a:t>
                      </a:r>
                    </a:p>
                    <a:p>
                      <a:r>
                        <a:rPr lang="en-GB" sz="900" dirty="0"/>
                        <a:t>CGP books: Food prep and Nutrition</a:t>
                      </a:r>
                    </a:p>
                  </a:txBody>
                  <a:tcPr/>
                </a:tc>
                <a:tc>
                  <a:txBody>
                    <a:bodyPr/>
                    <a:lstStyle/>
                    <a:p>
                      <a:pPr lvl="0">
                        <a:buNone/>
                      </a:pPr>
                      <a:r>
                        <a:rPr lang="en-GB" sz="800" u="none" strike="noStrike" noProof="0" dirty="0">
                          <a:hlinkClick r:id="rId2"/>
                        </a:rPr>
                        <a:t>www.BBC.co.uk/bitesize</a:t>
                      </a:r>
                      <a:r>
                        <a:rPr lang="en-GB" sz="800" u="none" strike="noStrike" noProof="0" dirty="0"/>
                        <a:t> : Electronics</a:t>
                      </a:r>
                    </a:p>
                    <a:p>
                      <a:pPr lvl="0">
                        <a:buNone/>
                      </a:pPr>
                      <a:r>
                        <a:rPr lang="en-GB" sz="800" u="none" strike="noStrike" noProof="0" dirty="0">
                          <a:hlinkClick r:id="rId5"/>
                        </a:rPr>
                        <a:t>http://Technologystudent.com</a:t>
                      </a:r>
                      <a:r>
                        <a:rPr lang="en-GB" sz="800" u="none" strike="noStrike" noProof="0" dirty="0"/>
                        <a:t> - </a:t>
                      </a:r>
                      <a:endParaRPr lang="en-GB" sz="800" dirty="0"/>
                    </a:p>
                    <a:p>
                      <a:pPr lvl="0">
                        <a:buNone/>
                      </a:pPr>
                      <a:r>
                        <a:rPr lang="en-GB" sz="800" u="none" strike="noStrike" noProof="0" dirty="0"/>
                        <a:t>Materials technology</a:t>
                      </a:r>
                    </a:p>
                    <a:p>
                      <a:pPr lvl="0">
                        <a:buNone/>
                      </a:pPr>
                      <a:r>
                        <a:rPr lang="en-GB" sz="800" u="none" strike="noStrike" noProof="0" dirty="0">
                          <a:hlinkClick r:id="rId6"/>
                        </a:rPr>
                        <a:t>www.electronics-tutorials</a:t>
                      </a:r>
                      <a:r>
                        <a:rPr lang="en-GB" sz="800" u="none" strike="noStrike" noProof="0" dirty="0"/>
                        <a:t> - logic circuits</a:t>
                      </a:r>
                      <a:endParaRPr lang="en-GB" sz="800" dirty="0"/>
                    </a:p>
                  </a:txBody>
                  <a:tcPr/>
                </a:tc>
                <a:tc>
                  <a:txBody>
                    <a:bodyPr/>
                    <a:lstStyle/>
                    <a:p>
                      <a:pPr lvl="0">
                        <a:buNone/>
                      </a:pPr>
                      <a:r>
                        <a:rPr lang="en-GB" sz="800" u="none" strike="noStrike" noProof="0" dirty="0">
                          <a:hlinkClick r:id="rId2"/>
                        </a:rPr>
                        <a:t>www.BBC.co.uk/bitesize</a:t>
                      </a:r>
                      <a:r>
                        <a:rPr lang="en-GB" sz="800" u="none" strike="noStrike" noProof="0" dirty="0"/>
                        <a:t> : Design engineering</a:t>
                      </a:r>
                    </a:p>
                    <a:p>
                      <a:pPr lvl="0">
                        <a:buNone/>
                      </a:pPr>
                      <a:r>
                        <a:rPr lang="en-GB" sz="800" u="none" strike="noStrike" noProof="0" dirty="0">
                          <a:hlinkClick r:id="rId5"/>
                        </a:rPr>
                        <a:t>http://Technologystudent.com</a:t>
                      </a:r>
                      <a:r>
                        <a:rPr lang="en-GB" sz="800" u="none" strike="noStrike" noProof="0" dirty="0"/>
                        <a:t> - equipment and processes</a:t>
                      </a:r>
                    </a:p>
                    <a:p>
                      <a:pPr lvl="0">
                        <a:buNone/>
                      </a:pPr>
                      <a:r>
                        <a:rPr lang="en-GB" sz="800" u="none" strike="noStrike" noProof="0" dirty="0">
                          <a:hlinkClick r:id="rId7"/>
                        </a:rPr>
                        <a:t>www.bsigroup.com</a:t>
                      </a:r>
                      <a:r>
                        <a:rPr lang="en-GB" sz="800" u="none" strike="noStrike" noProof="0" dirty="0"/>
                        <a:t> - engineering drawing standards</a:t>
                      </a:r>
                      <a:endParaRPr lang="en-GB" sz="800" b="0" i="0" u="none" strike="noStrike" noProof="0" dirty="0"/>
                    </a:p>
                  </a:txBody>
                  <a:tcPr/>
                </a:tc>
                <a:extLst>
                  <a:ext uri="{0D108BD9-81ED-4DB2-BD59-A6C34878D82A}">
                    <a16:rowId xmlns:a16="http://schemas.microsoft.com/office/drawing/2014/main" val="3081512687"/>
                  </a:ext>
                </a:extLst>
              </a:tr>
            </a:tbl>
          </a:graphicData>
        </a:graphic>
      </p:graphicFrame>
      <p:sp>
        <p:nvSpPr>
          <p:cNvPr id="16" name="TextBox 15">
            <a:extLst>
              <a:ext uri="{FF2B5EF4-FFF2-40B4-BE49-F238E27FC236}">
                <a16:creationId xmlns:a16="http://schemas.microsoft.com/office/drawing/2014/main" id="{28D482DE-1EDD-4241-8707-163431E12047}"/>
              </a:ext>
            </a:extLst>
          </p:cNvPr>
          <p:cNvSpPr txBox="1"/>
          <p:nvPr/>
        </p:nvSpPr>
        <p:spPr>
          <a:xfrm>
            <a:off x="203325" y="9816267"/>
            <a:ext cx="6451350" cy="507831"/>
          </a:xfrm>
          <a:prstGeom prst="rect">
            <a:avLst/>
          </a:prstGeom>
          <a:noFill/>
        </p:spPr>
        <p:txBody>
          <a:bodyPr wrap="square" rtlCol="0">
            <a:spAutoFit/>
          </a:bodyPr>
          <a:lstStyle/>
          <a:p>
            <a:r>
              <a:rPr lang="en-GB" sz="1350" b="1" dirty="0"/>
              <a:t>Key texts and websites that you can access to support their knowledge development in this subject include:</a:t>
            </a:r>
          </a:p>
        </p:txBody>
      </p:sp>
      <p:sp>
        <p:nvSpPr>
          <p:cNvPr id="17" name="TextBox 16">
            <a:extLst>
              <a:ext uri="{FF2B5EF4-FFF2-40B4-BE49-F238E27FC236}">
                <a16:creationId xmlns:a16="http://schemas.microsoft.com/office/drawing/2014/main" id="{FB928B5D-0481-44B4-9F8C-B4D36F976469}"/>
              </a:ext>
            </a:extLst>
          </p:cNvPr>
          <p:cNvSpPr txBox="1"/>
          <p:nvPr/>
        </p:nvSpPr>
        <p:spPr>
          <a:xfrm>
            <a:off x="5138987" y="6250827"/>
            <a:ext cx="1408609" cy="430887"/>
          </a:xfrm>
          <a:prstGeom prst="rect">
            <a:avLst/>
          </a:prstGeom>
          <a:noFill/>
        </p:spPr>
        <p:txBody>
          <a:bodyPr wrap="square" rtlCol="0">
            <a:spAutoFit/>
          </a:bodyPr>
          <a:lstStyle/>
          <a:p>
            <a:pPr algn="ctr"/>
            <a:r>
              <a:rPr lang="en-GB" sz="1100" i="1" dirty="0"/>
              <a:t>Readiness for their </a:t>
            </a:r>
          </a:p>
          <a:p>
            <a:pPr algn="ctr"/>
            <a:r>
              <a:rPr lang="en-GB" sz="1100" i="1" dirty="0"/>
              <a:t>next step…</a:t>
            </a:r>
          </a:p>
        </p:txBody>
      </p:sp>
      <p:sp>
        <p:nvSpPr>
          <p:cNvPr id="19" name="Rectangle 18">
            <a:extLst>
              <a:ext uri="{FF2B5EF4-FFF2-40B4-BE49-F238E27FC236}">
                <a16:creationId xmlns:a16="http://schemas.microsoft.com/office/drawing/2014/main" id="{9ABBB6A3-7F39-4EC8-B8A2-353898190230}"/>
              </a:ext>
            </a:extLst>
          </p:cNvPr>
          <p:cNvSpPr/>
          <p:nvPr/>
        </p:nvSpPr>
        <p:spPr>
          <a:xfrm>
            <a:off x="1985271" y="666594"/>
            <a:ext cx="2887457" cy="523220"/>
          </a:xfrm>
          <a:prstGeom prst="rect">
            <a:avLst/>
          </a:prstGeom>
          <a:noFill/>
        </p:spPr>
        <p:txBody>
          <a:bodyPr wrap="none" lIns="91440" tIns="45720" rIns="91440" bIns="45720">
            <a:spAutoFit/>
          </a:bodyPr>
          <a:lstStyle/>
          <a:p>
            <a:pPr algn="ctr"/>
            <a:r>
              <a:rPr lang="en-US" sz="2800" b="0" cap="none" spc="0" dirty="0">
                <a:ln w="0"/>
                <a:solidFill>
                  <a:srgbClr val="FF0000"/>
                </a:solidFill>
                <a:effectLst>
                  <a:outerShdw blurRad="38100" dist="25400" dir="5400000" algn="ctr" rotWithShape="0">
                    <a:srgbClr val="6E747A">
                      <a:alpha val="43000"/>
                    </a:srgbClr>
                  </a:outerShdw>
                </a:effectLst>
              </a:rPr>
              <a:t>Design Technology</a:t>
            </a:r>
          </a:p>
        </p:txBody>
      </p:sp>
      <p:pic>
        <p:nvPicPr>
          <p:cNvPr id="1026" name="Picture 2" descr="St Joseph’s Catholic Academy">
            <a:extLst>
              <a:ext uri="{FF2B5EF4-FFF2-40B4-BE49-F238E27FC236}">
                <a16:creationId xmlns:a16="http://schemas.microsoft.com/office/drawing/2014/main" id="{90D87132-6B46-42F7-8E1A-311DDE5CD82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32418" y="775123"/>
            <a:ext cx="1209675" cy="113347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F546F699-1891-452D-8BED-48053683A804}"/>
              </a:ext>
            </a:extLst>
          </p:cNvPr>
          <p:cNvSpPr txBox="1"/>
          <p:nvPr/>
        </p:nvSpPr>
        <p:spPr>
          <a:xfrm>
            <a:off x="203325" y="11546420"/>
            <a:ext cx="6363152" cy="761747"/>
          </a:xfrm>
          <a:prstGeom prst="rect">
            <a:avLst/>
          </a:prstGeom>
          <a:noFill/>
        </p:spPr>
        <p:txBody>
          <a:bodyPr wrap="square" rtlCol="0">
            <a:spAutoFit/>
          </a:bodyPr>
          <a:lstStyle/>
          <a:p>
            <a:r>
              <a:rPr lang="en-GB" sz="1200" b="1" dirty="0"/>
              <a:t>The National Curriculum Page for this subject is: </a:t>
            </a:r>
            <a:r>
              <a:rPr lang="en-GB" sz="900" b="1" dirty="0">
                <a:hlinkClick r:id="rId9"/>
              </a:rPr>
              <a:t>https://assets.publishing.service.gov.uk/government/uploads/system/uploads/attachment_data/file/239089/SECONDARY_national_curriculum_-_Design_and_technology.pdf</a:t>
            </a:r>
            <a:endParaRPr lang="en-GB" sz="900" b="1" dirty="0"/>
          </a:p>
          <a:p>
            <a:endParaRPr lang="en-GB" sz="1200" b="1" dirty="0"/>
          </a:p>
        </p:txBody>
      </p:sp>
    </p:spTree>
    <p:extLst>
      <p:ext uri="{BB962C8B-B14F-4D97-AF65-F5344CB8AC3E}">
        <p14:creationId xmlns:p14="http://schemas.microsoft.com/office/powerpoint/2010/main" val="1212763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668</Words>
  <Application>Microsoft Office PowerPoint</Application>
  <PresentationFormat>Widescreen</PresentationFormat>
  <Paragraphs>87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Fairlamb</dc:creator>
  <cp:lastModifiedBy>Victoria Woodhouse</cp:lastModifiedBy>
  <cp:revision>229</cp:revision>
  <dcterms:created xsi:type="dcterms:W3CDTF">2021-09-04T14:32:44Z</dcterms:created>
  <dcterms:modified xsi:type="dcterms:W3CDTF">2021-11-16T14:55:10Z</dcterms:modified>
</cp:coreProperties>
</file>