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67" r:id="rId3"/>
    <p:sldId id="261" r:id="rId4"/>
    <p:sldId id="259" r:id="rId5"/>
    <p:sldId id="268" r:id="rId6"/>
    <p:sldId id="322" r:id="rId7"/>
    <p:sldId id="278" r:id="rId8"/>
    <p:sldId id="293" r:id="rId9"/>
    <p:sldId id="308" r:id="rId10"/>
    <p:sldId id="294" r:id="rId11"/>
    <p:sldId id="309" r:id="rId12"/>
    <p:sldId id="295" r:id="rId13"/>
    <p:sldId id="296" r:id="rId14"/>
    <p:sldId id="310" r:id="rId15"/>
    <p:sldId id="297" r:id="rId16"/>
    <p:sldId id="321" r:id="rId17"/>
    <p:sldId id="298" r:id="rId18"/>
    <p:sldId id="311" r:id="rId19"/>
    <p:sldId id="299" r:id="rId20"/>
    <p:sldId id="312" r:id="rId21"/>
    <p:sldId id="300" r:id="rId22"/>
    <p:sldId id="313" r:id="rId23"/>
    <p:sldId id="301" r:id="rId24"/>
    <p:sldId id="314" r:id="rId25"/>
    <p:sldId id="302" r:id="rId26"/>
    <p:sldId id="315" r:id="rId27"/>
    <p:sldId id="303" r:id="rId28"/>
    <p:sldId id="316" r:id="rId29"/>
    <p:sldId id="304" r:id="rId30"/>
    <p:sldId id="317" r:id="rId31"/>
    <p:sldId id="305" r:id="rId32"/>
    <p:sldId id="318" r:id="rId33"/>
    <p:sldId id="306" r:id="rId34"/>
    <p:sldId id="319" r:id="rId35"/>
    <p:sldId id="307" r:id="rId36"/>
    <p:sldId id="320" r:id="rId37"/>
    <p:sldId id="263" r:id="rId38"/>
    <p:sldId id="290" r:id="rId39"/>
    <p:sldId id="291" r:id="rId40"/>
    <p:sldId id="279" r:id="rId41"/>
    <p:sldId id="292" r:id="rId42"/>
    <p:sldId id="264" r:id="rId43"/>
    <p:sldId id="274" r:id="rId44"/>
    <p:sldId id="273" r:id="rId45"/>
    <p:sldId id="281" r:id="rId46"/>
    <p:sldId id="282" r:id="rId47"/>
    <p:sldId id="283" r:id="rId48"/>
    <p:sldId id="284" r:id="rId49"/>
    <p:sldId id="285" r:id="rId50"/>
    <p:sldId id="286" r:id="rId51"/>
    <p:sldId id="287" r:id="rId52"/>
    <p:sldId id="288" r:id="rId53"/>
    <p:sldId id="289" r:id="rId5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0E4"/>
    <a:srgbClr val="79DFFF"/>
    <a:srgbClr val="B61A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D6AE0B-3A1A-CC0B-9E81-F6452069BF0E}" v="41" dt="2020-07-17T15:57:33.543"/>
    <p1510:client id="{4A248F74-A767-3473-2C82-24B80A67D205}" v="264" dt="2020-07-19T17:05:15.857"/>
    <p1510:client id="{0BF6694E-1AAB-50DA-5FFF-0233614709FC}" v="8" dt="2020-09-07T08:39:06.642"/>
    <p1510:client id="{0CA8E947-01E1-0CD2-C4B5-BFFF8DF79B4B}" v="492" dt="2020-07-17T13:00:26.951"/>
    <p1510:client id="{63C6E74D-0F3E-138B-9B0C-B08E860D7EF3}" v="251" dt="2020-07-17T16:04:23.982"/>
    <p1510:client id="{5A2F0658-6F26-40C1-A0FC-4D737654CD4B}" v="404" dt="2020-07-17T14:30:11.877"/>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1422" y="6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CAEEF4-7828-4D35-BFFA-83F6144A1672}" type="datetimeFigureOut">
              <a:rPr lang="en-GB" smtClean="0"/>
              <a:t>01/08/2022</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6BE26E-838C-4E1E-B70F-79EC3EE8ADC2}" type="slidenum">
              <a:rPr lang="en-GB" smtClean="0"/>
              <a:t>‹#›</a:t>
            </a:fld>
            <a:endParaRPr lang="en-GB"/>
          </a:p>
        </p:txBody>
      </p:sp>
    </p:spTree>
    <p:extLst>
      <p:ext uri="{BB962C8B-B14F-4D97-AF65-F5344CB8AC3E}">
        <p14:creationId xmlns:p14="http://schemas.microsoft.com/office/powerpoint/2010/main" val="243379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DF60DD-2376-4605-846B-30A25D71841C}" type="datetimeFigureOut">
              <a:rPr lang="en-GB" smtClean="0"/>
              <a:t>01/08/2022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53391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DF60DD-2376-4605-846B-30A25D71841C}" type="datetimeFigureOut">
              <a:rPr lang="en-GB" smtClean="0"/>
              <a:t>01/08/2022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34414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DF60DD-2376-4605-846B-30A25D71841C}" type="datetimeFigureOut">
              <a:rPr lang="en-GB" smtClean="0"/>
              <a:t>01/08/2022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384591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2_Title Slide">
    <p:spTree>
      <p:nvGrpSpPr>
        <p:cNvPr id="1" name="Shape 23"/>
        <p:cNvGrpSpPr/>
        <p:nvPr/>
      </p:nvGrpSpPr>
      <p:grpSpPr>
        <a:xfrm>
          <a:off x="0" y="0"/>
          <a:ext cx="0" cy="0"/>
          <a:chOff x="0" y="0"/>
          <a:chExt cx="0" cy="0"/>
        </a:xfrm>
      </p:grpSpPr>
      <p:grpSp>
        <p:nvGrpSpPr>
          <p:cNvPr id="24" name="Google Shape;24;p28"/>
          <p:cNvGrpSpPr/>
          <p:nvPr/>
        </p:nvGrpSpPr>
        <p:grpSpPr>
          <a:xfrm>
            <a:off x="1999692" y="0"/>
            <a:ext cx="2858616" cy="9144000"/>
            <a:chOff x="2157768" y="0"/>
            <a:chExt cx="2858616" cy="9144000"/>
          </a:xfrm>
        </p:grpSpPr>
        <p:pic>
          <p:nvPicPr>
            <p:cNvPr id="25" name="Google Shape;25;p28"/>
            <p:cNvPicPr preferRelativeResize="0"/>
            <p:nvPr/>
          </p:nvPicPr>
          <p:blipFill rotWithShape="1">
            <a:blip r:embed="rId2">
              <a:alphaModFix/>
            </a:blip>
            <a:srcRect/>
            <a:stretch/>
          </p:blipFill>
          <p:spPr>
            <a:xfrm>
              <a:off x="2157984" y="0"/>
              <a:ext cx="2858400" cy="2122490"/>
            </a:xfrm>
            <a:prstGeom prst="rect">
              <a:avLst/>
            </a:prstGeom>
            <a:noFill/>
            <a:ln>
              <a:noFill/>
            </a:ln>
          </p:spPr>
        </p:pic>
        <p:pic>
          <p:nvPicPr>
            <p:cNvPr id="26" name="Google Shape;26;p28"/>
            <p:cNvPicPr preferRelativeResize="0"/>
            <p:nvPr/>
          </p:nvPicPr>
          <p:blipFill rotWithShape="1">
            <a:blip r:embed="rId3">
              <a:alphaModFix/>
            </a:blip>
            <a:srcRect/>
            <a:stretch/>
          </p:blipFill>
          <p:spPr>
            <a:xfrm>
              <a:off x="2157984" y="1992793"/>
              <a:ext cx="2858400" cy="1598400"/>
            </a:xfrm>
            <a:prstGeom prst="rect">
              <a:avLst/>
            </a:prstGeom>
            <a:noFill/>
            <a:ln>
              <a:noFill/>
            </a:ln>
          </p:spPr>
        </p:pic>
        <p:pic>
          <p:nvPicPr>
            <p:cNvPr id="27" name="Google Shape;27;p28"/>
            <p:cNvPicPr preferRelativeResize="0"/>
            <p:nvPr/>
          </p:nvPicPr>
          <p:blipFill rotWithShape="1">
            <a:blip r:embed="rId3">
              <a:alphaModFix/>
            </a:blip>
            <a:srcRect/>
            <a:stretch/>
          </p:blipFill>
          <p:spPr>
            <a:xfrm>
              <a:off x="2157768" y="3434239"/>
              <a:ext cx="2854286" cy="1598400"/>
            </a:xfrm>
            <a:prstGeom prst="rect">
              <a:avLst/>
            </a:prstGeom>
            <a:noFill/>
            <a:ln>
              <a:noFill/>
            </a:ln>
          </p:spPr>
        </p:pic>
        <p:pic>
          <p:nvPicPr>
            <p:cNvPr id="28" name="Google Shape;28;p28"/>
            <p:cNvPicPr preferRelativeResize="0"/>
            <p:nvPr/>
          </p:nvPicPr>
          <p:blipFill rotWithShape="1">
            <a:blip r:embed="rId3">
              <a:alphaModFix/>
            </a:blip>
            <a:srcRect/>
            <a:stretch/>
          </p:blipFill>
          <p:spPr>
            <a:xfrm>
              <a:off x="2157984" y="4873949"/>
              <a:ext cx="2854286" cy="1598400"/>
            </a:xfrm>
            <a:prstGeom prst="rect">
              <a:avLst/>
            </a:prstGeom>
            <a:noFill/>
            <a:ln>
              <a:noFill/>
            </a:ln>
          </p:spPr>
        </p:pic>
        <p:pic>
          <p:nvPicPr>
            <p:cNvPr id="29" name="Google Shape;29;p28"/>
            <p:cNvPicPr preferRelativeResize="0"/>
            <p:nvPr/>
          </p:nvPicPr>
          <p:blipFill rotWithShape="1">
            <a:blip r:embed="rId3">
              <a:alphaModFix/>
            </a:blip>
            <a:srcRect/>
            <a:stretch/>
          </p:blipFill>
          <p:spPr>
            <a:xfrm>
              <a:off x="2158200" y="6316234"/>
              <a:ext cx="2854286" cy="1598400"/>
            </a:xfrm>
            <a:prstGeom prst="rect">
              <a:avLst/>
            </a:prstGeom>
            <a:noFill/>
            <a:ln>
              <a:noFill/>
            </a:ln>
          </p:spPr>
        </p:pic>
        <p:pic>
          <p:nvPicPr>
            <p:cNvPr id="30" name="Google Shape;30;p28"/>
            <p:cNvPicPr preferRelativeResize="0"/>
            <p:nvPr/>
          </p:nvPicPr>
          <p:blipFill rotWithShape="1">
            <a:blip r:embed="rId4">
              <a:alphaModFix/>
            </a:blip>
            <a:srcRect/>
            <a:stretch/>
          </p:blipFill>
          <p:spPr>
            <a:xfrm>
              <a:off x="3428568" y="7830000"/>
              <a:ext cx="1587600" cy="1314000"/>
            </a:xfrm>
            <a:prstGeom prst="rect">
              <a:avLst/>
            </a:prstGeom>
            <a:noFill/>
            <a:ln>
              <a:noFill/>
            </a:ln>
          </p:spPr>
        </p:pic>
      </p:grpSp>
      <p:pic>
        <p:nvPicPr>
          <p:cNvPr id="31" name="Google Shape;31;p28"/>
          <p:cNvPicPr preferRelativeResize="0"/>
          <p:nvPr/>
        </p:nvPicPr>
        <p:blipFill rotWithShape="1">
          <a:blip r:embed="rId5">
            <a:alphaModFix/>
          </a:blip>
          <a:srcRect/>
          <a:stretch/>
        </p:blipFill>
        <p:spPr>
          <a:xfrm>
            <a:off x="2048635" y="0"/>
            <a:ext cx="2757600" cy="2061999"/>
          </a:xfrm>
          <a:prstGeom prst="rect">
            <a:avLst/>
          </a:prstGeom>
          <a:noFill/>
          <a:ln>
            <a:noFill/>
          </a:ln>
        </p:spPr>
      </p:pic>
      <p:pic>
        <p:nvPicPr>
          <p:cNvPr id="32" name="Google Shape;32;p28"/>
          <p:cNvPicPr preferRelativeResize="0"/>
          <p:nvPr/>
        </p:nvPicPr>
        <p:blipFill rotWithShape="1">
          <a:blip r:embed="rId6">
            <a:alphaModFix/>
          </a:blip>
          <a:srcRect/>
          <a:stretch/>
        </p:blipFill>
        <p:spPr>
          <a:xfrm>
            <a:off x="2048635" y="2036066"/>
            <a:ext cx="2757600" cy="1498569"/>
          </a:xfrm>
          <a:prstGeom prst="rect">
            <a:avLst/>
          </a:prstGeom>
          <a:noFill/>
          <a:ln>
            <a:noFill/>
          </a:ln>
        </p:spPr>
      </p:pic>
      <p:pic>
        <p:nvPicPr>
          <p:cNvPr id="33" name="Google Shape;33;p28"/>
          <p:cNvPicPr preferRelativeResize="0"/>
          <p:nvPr/>
        </p:nvPicPr>
        <p:blipFill rotWithShape="1">
          <a:blip r:embed="rId7">
            <a:alphaModFix/>
          </a:blip>
          <a:srcRect/>
          <a:stretch/>
        </p:blipFill>
        <p:spPr>
          <a:xfrm>
            <a:off x="2048635" y="3477556"/>
            <a:ext cx="2757600" cy="1497600"/>
          </a:xfrm>
          <a:prstGeom prst="rect">
            <a:avLst/>
          </a:prstGeom>
          <a:noFill/>
          <a:ln>
            <a:noFill/>
          </a:ln>
        </p:spPr>
      </p:pic>
      <p:pic>
        <p:nvPicPr>
          <p:cNvPr id="34" name="Google Shape;34;p28"/>
          <p:cNvPicPr preferRelativeResize="0"/>
          <p:nvPr/>
        </p:nvPicPr>
        <p:blipFill rotWithShape="1">
          <a:blip r:embed="rId8">
            <a:alphaModFix/>
          </a:blip>
          <a:srcRect/>
          <a:stretch/>
        </p:blipFill>
        <p:spPr>
          <a:xfrm>
            <a:off x="2048635" y="4915656"/>
            <a:ext cx="2757600" cy="1497600"/>
          </a:xfrm>
          <a:prstGeom prst="rect">
            <a:avLst/>
          </a:prstGeom>
          <a:noFill/>
          <a:ln>
            <a:noFill/>
          </a:ln>
        </p:spPr>
      </p:pic>
      <p:pic>
        <p:nvPicPr>
          <p:cNvPr id="35" name="Google Shape;35;p28"/>
          <p:cNvPicPr preferRelativeResize="0"/>
          <p:nvPr/>
        </p:nvPicPr>
        <p:blipFill rotWithShape="1">
          <a:blip r:embed="rId9">
            <a:alphaModFix/>
          </a:blip>
          <a:srcRect/>
          <a:stretch/>
        </p:blipFill>
        <p:spPr>
          <a:xfrm>
            <a:off x="2048635" y="6365084"/>
            <a:ext cx="2757600" cy="1497600"/>
          </a:xfrm>
          <a:prstGeom prst="rect">
            <a:avLst/>
          </a:prstGeom>
          <a:noFill/>
          <a:ln>
            <a:noFill/>
          </a:ln>
        </p:spPr>
      </p:pic>
      <p:pic>
        <p:nvPicPr>
          <p:cNvPr id="36" name="Google Shape;36;p28"/>
          <p:cNvPicPr preferRelativeResize="0"/>
          <p:nvPr/>
        </p:nvPicPr>
        <p:blipFill rotWithShape="1">
          <a:blip r:embed="rId10">
            <a:alphaModFix/>
          </a:blip>
          <a:srcRect/>
          <a:stretch/>
        </p:blipFill>
        <p:spPr>
          <a:xfrm>
            <a:off x="3320892" y="7829987"/>
            <a:ext cx="1486800" cy="1308892"/>
          </a:xfrm>
          <a:prstGeom prst="rect">
            <a:avLst/>
          </a:prstGeom>
          <a:noFill/>
          <a:ln>
            <a:noFill/>
          </a:ln>
        </p:spPr>
      </p:pic>
      <p:pic>
        <p:nvPicPr>
          <p:cNvPr id="37" name="Google Shape;37;p28" descr="A close up of a logo&#10;&#10;Description generated with very high confidence"/>
          <p:cNvPicPr preferRelativeResize="0"/>
          <p:nvPr/>
        </p:nvPicPr>
        <p:blipFill rotWithShape="1">
          <a:blip r:embed="rId11">
            <a:alphaModFix/>
          </a:blip>
          <a:srcRect/>
          <a:stretch/>
        </p:blipFill>
        <p:spPr>
          <a:xfrm>
            <a:off x="2429740" y="936065"/>
            <a:ext cx="1416113" cy="1397771"/>
          </a:xfrm>
          <a:prstGeom prst="rect">
            <a:avLst/>
          </a:prstGeom>
          <a:noFill/>
          <a:ln>
            <a:noFill/>
          </a:ln>
        </p:spPr>
      </p:pic>
      <p:sp>
        <p:nvSpPr>
          <p:cNvPr id="38" name="Google Shape;38;p28"/>
          <p:cNvSpPr>
            <a:spLocks noGrp="1"/>
          </p:cNvSpPr>
          <p:nvPr>
            <p:ph type="pic" idx="2"/>
          </p:nvPr>
        </p:nvSpPr>
        <p:spPr>
          <a:xfrm>
            <a:off x="2425631" y="918967"/>
            <a:ext cx="813600" cy="813600"/>
          </a:xfrm>
          <a:prstGeom prst="ellipse">
            <a:avLst/>
          </a:prstGeom>
          <a:solidFill>
            <a:schemeClr val="dk1"/>
          </a:solidFill>
          <a:ln>
            <a:noFill/>
          </a:ln>
        </p:spPr>
      </p:sp>
      <p:pic>
        <p:nvPicPr>
          <p:cNvPr id="39" name="Google Shape;39;p28" descr="A close up of a logo&#10;&#10;Description generated with very high confidence"/>
          <p:cNvPicPr preferRelativeResize="0"/>
          <p:nvPr/>
        </p:nvPicPr>
        <p:blipFill rotWithShape="1">
          <a:blip r:embed="rId11">
            <a:alphaModFix/>
          </a:blip>
          <a:srcRect/>
          <a:stretch/>
        </p:blipFill>
        <p:spPr>
          <a:xfrm>
            <a:off x="2437956" y="2405424"/>
            <a:ext cx="1416113" cy="1397771"/>
          </a:xfrm>
          <a:prstGeom prst="rect">
            <a:avLst/>
          </a:prstGeom>
          <a:noFill/>
          <a:ln>
            <a:noFill/>
          </a:ln>
        </p:spPr>
      </p:pic>
      <p:sp>
        <p:nvSpPr>
          <p:cNvPr id="40" name="Google Shape;40;p28"/>
          <p:cNvSpPr>
            <a:spLocks noGrp="1"/>
          </p:cNvSpPr>
          <p:nvPr>
            <p:ph type="pic" idx="3"/>
          </p:nvPr>
        </p:nvSpPr>
        <p:spPr>
          <a:xfrm>
            <a:off x="2425631" y="2388325"/>
            <a:ext cx="813600" cy="813600"/>
          </a:xfrm>
          <a:prstGeom prst="ellipse">
            <a:avLst/>
          </a:prstGeom>
          <a:solidFill>
            <a:schemeClr val="dk1"/>
          </a:solidFill>
          <a:ln>
            <a:noFill/>
          </a:ln>
        </p:spPr>
      </p:sp>
      <p:pic>
        <p:nvPicPr>
          <p:cNvPr id="41" name="Google Shape;41;p28" descr="A close up of a logo&#10;&#10;Description generated with very high confidence"/>
          <p:cNvPicPr preferRelativeResize="0"/>
          <p:nvPr/>
        </p:nvPicPr>
        <p:blipFill rotWithShape="1">
          <a:blip r:embed="rId11">
            <a:alphaModFix/>
          </a:blip>
          <a:srcRect/>
          <a:stretch/>
        </p:blipFill>
        <p:spPr>
          <a:xfrm>
            <a:off x="2434352" y="3848851"/>
            <a:ext cx="1416113" cy="1397771"/>
          </a:xfrm>
          <a:prstGeom prst="rect">
            <a:avLst/>
          </a:prstGeom>
          <a:noFill/>
          <a:ln>
            <a:noFill/>
          </a:ln>
        </p:spPr>
      </p:pic>
      <p:sp>
        <p:nvSpPr>
          <p:cNvPr id="42" name="Google Shape;42;p28"/>
          <p:cNvSpPr>
            <a:spLocks noGrp="1"/>
          </p:cNvSpPr>
          <p:nvPr>
            <p:ph type="pic" idx="4"/>
          </p:nvPr>
        </p:nvSpPr>
        <p:spPr>
          <a:xfrm>
            <a:off x="2425631" y="3831752"/>
            <a:ext cx="813600" cy="813600"/>
          </a:xfrm>
          <a:prstGeom prst="ellipse">
            <a:avLst/>
          </a:prstGeom>
          <a:solidFill>
            <a:schemeClr val="dk1"/>
          </a:solidFill>
          <a:ln>
            <a:noFill/>
          </a:ln>
        </p:spPr>
      </p:sp>
      <p:pic>
        <p:nvPicPr>
          <p:cNvPr id="43" name="Google Shape;43;p28" descr="A close up of a logo&#10;&#10;Description generated with very high confidence"/>
          <p:cNvPicPr preferRelativeResize="0"/>
          <p:nvPr/>
        </p:nvPicPr>
        <p:blipFill rotWithShape="1">
          <a:blip r:embed="rId11">
            <a:alphaModFix/>
          </a:blip>
          <a:srcRect/>
          <a:stretch/>
        </p:blipFill>
        <p:spPr>
          <a:xfrm>
            <a:off x="2437956" y="5292277"/>
            <a:ext cx="1416113" cy="1397771"/>
          </a:xfrm>
          <a:prstGeom prst="rect">
            <a:avLst/>
          </a:prstGeom>
          <a:noFill/>
          <a:ln>
            <a:noFill/>
          </a:ln>
        </p:spPr>
      </p:pic>
      <p:sp>
        <p:nvSpPr>
          <p:cNvPr id="44" name="Google Shape;44;p28"/>
          <p:cNvSpPr>
            <a:spLocks noGrp="1"/>
          </p:cNvSpPr>
          <p:nvPr>
            <p:ph type="pic" idx="5"/>
          </p:nvPr>
        </p:nvSpPr>
        <p:spPr>
          <a:xfrm>
            <a:off x="2425631" y="5275179"/>
            <a:ext cx="813600" cy="813600"/>
          </a:xfrm>
          <a:prstGeom prst="ellipse">
            <a:avLst/>
          </a:prstGeom>
          <a:solidFill>
            <a:schemeClr val="dk1"/>
          </a:solidFill>
          <a:ln>
            <a:noFill/>
          </a:ln>
        </p:spPr>
      </p:sp>
      <p:pic>
        <p:nvPicPr>
          <p:cNvPr id="45" name="Google Shape;45;p28" descr="A close up of a logo&#10;&#10;Description generated with very high confidence"/>
          <p:cNvPicPr preferRelativeResize="0"/>
          <p:nvPr/>
        </p:nvPicPr>
        <p:blipFill rotWithShape="1">
          <a:blip r:embed="rId11">
            <a:alphaModFix/>
          </a:blip>
          <a:srcRect/>
          <a:stretch/>
        </p:blipFill>
        <p:spPr>
          <a:xfrm>
            <a:off x="2437956" y="6726481"/>
            <a:ext cx="1416113" cy="1397771"/>
          </a:xfrm>
          <a:prstGeom prst="rect">
            <a:avLst/>
          </a:prstGeom>
          <a:noFill/>
          <a:ln>
            <a:noFill/>
          </a:ln>
        </p:spPr>
      </p:pic>
      <p:sp>
        <p:nvSpPr>
          <p:cNvPr id="46" name="Google Shape;46;p28"/>
          <p:cNvSpPr>
            <a:spLocks noGrp="1"/>
          </p:cNvSpPr>
          <p:nvPr>
            <p:ph type="pic" idx="6"/>
          </p:nvPr>
        </p:nvSpPr>
        <p:spPr>
          <a:xfrm>
            <a:off x="2425631" y="6709383"/>
            <a:ext cx="813600" cy="813600"/>
          </a:xfrm>
          <a:prstGeom prst="ellipse">
            <a:avLst/>
          </a:prstGeom>
          <a:solidFill>
            <a:schemeClr val="dk1"/>
          </a:solidFill>
          <a:ln>
            <a:noFill/>
          </a:ln>
        </p:spPr>
      </p:sp>
      <p:pic>
        <p:nvPicPr>
          <p:cNvPr id="47" name="Google Shape;47;p28"/>
          <p:cNvPicPr preferRelativeResize="0"/>
          <p:nvPr/>
        </p:nvPicPr>
        <p:blipFill rotWithShape="1">
          <a:blip r:embed="rId12">
            <a:alphaModFix/>
          </a:blip>
          <a:srcRect/>
          <a:stretch/>
        </p:blipFill>
        <p:spPr>
          <a:xfrm>
            <a:off x="1681048" y="1249835"/>
            <a:ext cx="378000" cy="144000"/>
          </a:xfrm>
          <a:prstGeom prst="rect">
            <a:avLst/>
          </a:prstGeom>
          <a:noFill/>
          <a:ln>
            <a:noFill/>
          </a:ln>
        </p:spPr>
      </p:pic>
      <p:pic>
        <p:nvPicPr>
          <p:cNvPr id="48" name="Google Shape;48;p28"/>
          <p:cNvPicPr preferRelativeResize="0"/>
          <p:nvPr/>
        </p:nvPicPr>
        <p:blipFill rotWithShape="1">
          <a:blip r:embed="rId13">
            <a:alphaModFix/>
          </a:blip>
          <a:srcRect/>
          <a:stretch/>
        </p:blipFill>
        <p:spPr>
          <a:xfrm>
            <a:off x="1681048" y="2698235"/>
            <a:ext cx="378000" cy="144000"/>
          </a:xfrm>
          <a:prstGeom prst="rect">
            <a:avLst/>
          </a:prstGeom>
          <a:noFill/>
          <a:ln>
            <a:noFill/>
          </a:ln>
        </p:spPr>
      </p:pic>
      <p:pic>
        <p:nvPicPr>
          <p:cNvPr id="49" name="Google Shape;49;p28"/>
          <p:cNvPicPr preferRelativeResize="0"/>
          <p:nvPr/>
        </p:nvPicPr>
        <p:blipFill rotWithShape="1">
          <a:blip r:embed="rId14">
            <a:alphaModFix/>
          </a:blip>
          <a:srcRect/>
          <a:stretch/>
        </p:blipFill>
        <p:spPr>
          <a:xfrm>
            <a:off x="1681048" y="4146635"/>
            <a:ext cx="378000" cy="144000"/>
          </a:xfrm>
          <a:prstGeom prst="rect">
            <a:avLst/>
          </a:prstGeom>
          <a:noFill/>
          <a:ln>
            <a:noFill/>
          </a:ln>
        </p:spPr>
      </p:pic>
      <p:pic>
        <p:nvPicPr>
          <p:cNvPr id="50" name="Google Shape;50;p28"/>
          <p:cNvPicPr preferRelativeResize="0"/>
          <p:nvPr/>
        </p:nvPicPr>
        <p:blipFill rotWithShape="1">
          <a:blip r:embed="rId15">
            <a:alphaModFix/>
          </a:blip>
          <a:srcRect/>
          <a:stretch/>
        </p:blipFill>
        <p:spPr>
          <a:xfrm>
            <a:off x="1681048" y="5595035"/>
            <a:ext cx="378000" cy="144000"/>
          </a:xfrm>
          <a:prstGeom prst="rect">
            <a:avLst/>
          </a:prstGeom>
          <a:noFill/>
          <a:ln>
            <a:noFill/>
          </a:ln>
        </p:spPr>
      </p:pic>
      <p:pic>
        <p:nvPicPr>
          <p:cNvPr id="51" name="Google Shape;51;p28"/>
          <p:cNvPicPr preferRelativeResize="0"/>
          <p:nvPr/>
        </p:nvPicPr>
        <p:blipFill rotWithShape="1">
          <a:blip r:embed="rId16">
            <a:alphaModFix/>
          </a:blip>
          <a:srcRect/>
          <a:stretch/>
        </p:blipFill>
        <p:spPr>
          <a:xfrm>
            <a:off x="1681048" y="7043435"/>
            <a:ext cx="378000" cy="144000"/>
          </a:xfrm>
          <a:prstGeom prst="rect">
            <a:avLst/>
          </a:prstGeom>
          <a:noFill/>
          <a:ln>
            <a:noFill/>
          </a:ln>
        </p:spPr>
      </p:pic>
      <p:sp>
        <p:nvSpPr>
          <p:cNvPr id="52" name="Google Shape;52;p28"/>
          <p:cNvSpPr txBox="1">
            <a:spLocks noGrp="1"/>
          </p:cNvSpPr>
          <p:nvPr>
            <p:ph type="title"/>
          </p:nvPr>
        </p:nvSpPr>
        <p:spPr>
          <a:xfrm>
            <a:off x="4245313" y="267974"/>
            <a:ext cx="2260112" cy="920153"/>
          </a:xfrm>
          <a:prstGeom prst="rect">
            <a:avLst/>
          </a:prstGeom>
          <a:noFill/>
          <a:ln>
            <a:noFill/>
          </a:ln>
        </p:spPr>
        <p:txBody>
          <a:bodyPr spcFirstLastPara="1" wrap="square" lIns="0" tIns="0" rIns="0" bIns="0" anchor="ctr" anchorCtr="0">
            <a:noAutofit/>
          </a:bodyPr>
          <a:lstStyle>
            <a:lvl1pPr lvl="0" algn="r">
              <a:lnSpc>
                <a:spcPct val="90000"/>
              </a:lnSpc>
              <a:spcBef>
                <a:spcPts val="0"/>
              </a:spcBef>
              <a:spcAft>
                <a:spcPts val="0"/>
              </a:spcAft>
              <a:buSzPts val="3300"/>
              <a:buNone/>
              <a:defRPr sz="31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body" idx="1"/>
          </p:nvPr>
        </p:nvSpPr>
        <p:spPr>
          <a:xfrm>
            <a:off x="5167711" y="1895662"/>
            <a:ext cx="914400" cy="30410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SzPts val="2100"/>
              <a:buNone/>
              <a:defRPr sz="1800" b="1">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54" name="Google Shape;54;p28"/>
          <p:cNvSpPr txBox="1">
            <a:spLocks noGrp="1"/>
          </p:cNvSpPr>
          <p:nvPr>
            <p:ph type="body" idx="7"/>
          </p:nvPr>
        </p:nvSpPr>
        <p:spPr>
          <a:xfrm>
            <a:off x="5170254" y="2204149"/>
            <a:ext cx="1407768" cy="6380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SzPts val="2100"/>
              <a:buNone/>
              <a:defRPr sz="800" b="0">
                <a:solidFill>
                  <a:schemeClr val="lt2"/>
                </a:solidFill>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55" name="Google Shape;55;p28"/>
          <p:cNvSpPr txBox="1">
            <a:spLocks noGrp="1"/>
          </p:cNvSpPr>
          <p:nvPr>
            <p:ph type="body" idx="8"/>
          </p:nvPr>
        </p:nvSpPr>
        <p:spPr>
          <a:xfrm>
            <a:off x="5167711" y="3343573"/>
            <a:ext cx="914400" cy="30410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SzPts val="2100"/>
              <a:buNone/>
              <a:defRPr sz="1800" b="1">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56" name="Google Shape;56;p28"/>
          <p:cNvSpPr txBox="1">
            <a:spLocks noGrp="1"/>
          </p:cNvSpPr>
          <p:nvPr>
            <p:ph type="body" idx="9"/>
          </p:nvPr>
        </p:nvSpPr>
        <p:spPr>
          <a:xfrm>
            <a:off x="5170254" y="3652061"/>
            <a:ext cx="1407768" cy="6380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SzPts val="2100"/>
              <a:buNone/>
              <a:defRPr sz="800" b="0">
                <a:solidFill>
                  <a:schemeClr val="lt2"/>
                </a:solidFill>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57" name="Google Shape;57;p28"/>
          <p:cNvSpPr txBox="1">
            <a:spLocks noGrp="1"/>
          </p:cNvSpPr>
          <p:nvPr>
            <p:ph type="body" idx="13"/>
          </p:nvPr>
        </p:nvSpPr>
        <p:spPr>
          <a:xfrm>
            <a:off x="5167711" y="4791483"/>
            <a:ext cx="914400" cy="30410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SzPts val="2100"/>
              <a:buNone/>
              <a:defRPr sz="1800" b="1">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58" name="Google Shape;58;p28"/>
          <p:cNvSpPr txBox="1">
            <a:spLocks noGrp="1"/>
          </p:cNvSpPr>
          <p:nvPr>
            <p:ph type="body" idx="14"/>
          </p:nvPr>
        </p:nvSpPr>
        <p:spPr>
          <a:xfrm>
            <a:off x="5170254" y="5099971"/>
            <a:ext cx="1407768" cy="6380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SzPts val="2100"/>
              <a:buNone/>
              <a:defRPr sz="800" b="0">
                <a:solidFill>
                  <a:schemeClr val="lt2"/>
                </a:solidFill>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59" name="Google Shape;59;p28"/>
          <p:cNvSpPr txBox="1">
            <a:spLocks noGrp="1"/>
          </p:cNvSpPr>
          <p:nvPr>
            <p:ph type="body" idx="15"/>
          </p:nvPr>
        </p:nvSpPr>
        <p:spPr>
          <a:xfrm>
            <a:off x="5167711" y="6239394"/>
            <a:ext cx="914400" cy="30410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SzPts val="2100"/>
              <a:buNone/>
              <a:defRPr sz="1800" b="1">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60" name="Google Shape;60;p28"/>
          <p:cNvSpPr txBox="1">
            <a:spLocks noGrp="1"/>
          </p:cNvSpPr>
          <p:nvPr>
            <p:ph type="body" idx="16"/>
          </p:nvPr>
        </p:nvSpPr>
        <p:spPr>
          <a:xfrm>
            <a:off x="5170254" y="6547882"/>
            <a:ext cx="1407768" cy="6380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SzPts val="2100"/>
              <a:buNone/>
              <a:defRPr sz="800" b="0">
                <a:solidFill>
                  <a:schemeClr val="lt2"/>
                </a:solidFill>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61" name="Google Shape;61;p28"/>
          <p:cNvSpPr txBox="1">
            <a:spLocks noGrp="1"/>
          </p:cNvSpPr>
          <p:nvPr>
            <p:ph type="body" idx="17"/>
          </p:nvPr>
        </p:nvSpPr>
        <p:spPr>
          <a:xfrm>
            <a:off x="5167711" y="7687306"/>
            <a:ext cx="914400" cy="30410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SzPts val="2100"/>
              <a:buNone/>
              <a:defRPr sz="1800" b="1">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62" name="Google Shape;62;p28"/>
          <p:cNvSpPr txBox="1">
            <a:spLocks noGrp="1"/>
          </p:cNvSpPr>
          <p:nvPr>
            <p:ph type="body" idx="18"/>
          </p:nvPr>
        </p:nvSpPr>
        <p:spPr>
          <a:xfrm>
            <a:off x="5170254" y="7995794"/>
            <a:ext cx="1407768" cy="6380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SzPts val="2100"/>
              <a:buNone/>
              <a:defRPr sz="800" b="0">
                <a:solidFill>
                  <a:schemeClr val="lt2"/>
                </a:solidFill>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63" name="Google Shape;63;p28"/>
          <p:cNvSpPr txBox="1">
            <a:spLocks noGrp="1"/>
          </p:cNvSpPr>
          <p:nvPr>
            <p:ph type="body" idx="19"/>
          </p:nvPr>
        </p:nvSpPr>
        <p:spPr>
          <a:xfrm>
            <a:off x="777302" y="1175082"/>
            <a:ext cx="914400" cy="304103"/>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SzPts val="2100"/>
              <a:buNone/>
              <a:defRPr sz="1800" b="1">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64" name="Google Shape;64;p28"/>
          <p:cNvSpPr txBox="1">
            <a:spLocks noGrp="1"/>
          </p:cNvSpPr>
          <p:nvPr>
            <p:ph type="body" idx="20"/>
          </p:nvPr>
        </p:nvSpPr>
        <p:spPr>
          <a:xfrm>
            <a:off x="283934" y="1479194"/>
            <a:ext cx="1407768" cy="6380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SzPts val="2100"/>
              <a:buNone/>
              <a:defRPr sz="800" b="0">
                <a:solidFill>
                  <a:schemeClr val="lt2"/>
                </a:solidFill>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65" name="Google Shape;65;p28"/>
          <p:cNvSpPr txBox="1">
            <a:spLocks noGrp="1"/>
          </p:cNvSpPr>
          <p:nvPr>
            <p:ph type="body" idx="21"/>
          </p:nvPr>
        </p:nvSpPr>
        <p:spPr>
          <a:xfrm>
            <a:off x="777302" y="2627477"/>
            <a:ext cx="914400" cy="304103"/>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SzPts val="2100"/>
              <a:buNone/>
              <a:defRPr sz="1800" b="1">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66" name="Google Shape;66;p28"/>
          <p:cNvSpPr txBox="1">
            <a:spLocks noGrp="1"/>
          </p:cNvSpPr>
          <p:nvPr>
            <p:ph type="body" idx="22"/>
          </p:nvPr>
        </p:nvSpPr>
        <p:spPr>
          <a:xfrm>
            <a:off x="283934" y="2931590"/>
            <a:ext cx="1407768" cy="6380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SzPts val="2100"/>
              <a:buNone/>
              <a:defRPr sz="800" b="0">
                <a:solidFill>
                  <a:schemeClr val="lt2"/>
                </a:solidFill>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67" name="Google Shape;67;p28"/>
          <p:cNvSpPr txBox="1">
            <a:spLocks noGrp="1"/>
          </p:cNvSpPr>
          <p:nvPr>
            <p:ph type="body" idx="23"/>
          </p:nvPr>
        </p:nvSpPr>
        <p:spPr>
          <a:xfrm>
            <a:off x="777302" y="4079873"/>
            <a:ext cx="914400" cy="304103"/>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SzPts val="2100"/>
              <a:buNone/>
              <a:defRPr sz="1800" b="1">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68" name="Google Shape;68;p28"/>
          <p:cNvSpPr txBox="1">
            <a:spLocks noGrp="1"/>
          </p:cNvSpPr>
          <p:nvPr>
            <p:ph type="body" idx="24"/>
          </p:nvPr>
        </p:nvSpPr>
        <p:spPr>
          <a:xfrm>
            <a:off x="283934" y="4383984"/>
            <a:ext cx="1407768" cy="6380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SzPts val="2100"/>
              <a:buNone/>
              <a:defRPr sz="800" b="0">
                <a:solidFill>
                  <a:schemeClr val="lt2"/>
                </a:solidFill>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69" name="Google Shape;69;p28"/>
          <p:cNvSpPr txBox="1">
            <a:spLocks noGrp="1"/>
          </p:cNvSpPr>
          <p:nvPr>
            <p:ph type="body" idx="25"/>
          </p:nvPr>
        </p:nvSpPr>
        <p:spPr>
          <a:xfrm>
            <a:off x="777302" y="5532269"/>
            <a:ext cx="914400" cy="304103"/>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SzPts val="2100"/>
              <a:buNone/>
              <a:defRPr sz="1800" b="1">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70" name="Google Shape;70;p28"/>
          <p:cNvSpPr txBox="1">
            <a:spLocks noGrp="1"/>
          </p:cNvSpPr>
          <p:nvPr>
            <p:ph type="body" idx="26"/>
          </p:nvPr>
        </p:nvSpPr>
        <p:spPr>
          <a:xfrm>
            <a:off x="283934" y="5836381"/>
            <a:ext cx="1407768" cy="6380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SzPts val="2100"/>
              <a:buNone/>
              <a:defRPr sz="800" b="0">
                <a:solidFill>
                  <a:schemeClr val="lt2"/>
                </a:solidFill>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71" name="Google Shape;71;p28"/>
          <p:cNvSpPr txBox="1">
            <a:spLocks noGrp="1"/>
          </p:cNvSpPr>
          <p:nvPr>
            <p:ph type="body" idx="27"/>
          </p:nvPr>
        </p:nvSpPr>
        <p:spPr>
          <a:xfrm>
            <a:off x="777302" y="6984665"/>
            <a:ext cx="914400" cy="304103"/>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SzPts val="2100"/>
              <a:buNone/>
              <a:defRPr sz="1800" b="1">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72" name="Google Shape;72;p28"/>
          <p:cNvSpPr txBox="1">
            <a:spLocks noGrp="1"/>
          </p:cNvSpPr>
          <p:nvPr>
            <p:ph type="body" idx="28"/>
          </p:nvPr>
        </p:nvSpPr>
        <p:spPr>
          <a:xfrm>
            <a:off x="283934" y="7288777"/>
            <a:ext cx="1407768" cy="6380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SzPts val="2100"/>
              <a:buNone/>
              <a:defRPr sz="800" b="0">
                <a:solidFill>
                  <a:schemeClr val="lt2"/>
                </a:solidFill>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73" name="Google Shape;73;p28"/>
          <p:cNvSpPr txBox="1">
            <a:spLocks noGrp="1"/>
          </p:cNvSpPr>
          <p:nvPr>
            <p:ph type="body" idx="29"/>
          </p:nvPr>
        </p:nvSpPr>
        <p:spPr>
          <a:xfrm>
            <a:off x="284434" y="7976773"/>
            <a:ext cx="1407768" cy="82789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SzPts val="2100"/>
              <a:buNone/>
              <a:defRPr sz="3100" b="1">
                <a:latin typeface="Arial"/>
                <a:ea typeface="Arial"/>
                <a:cs typeface="Arial"/>
                <a:sym typeface="Arial"/>
              </a:defRPr>
            </a:lvl1pPr>
            <a:lvl2pPr marL="914400" lvl="1" indent="-342900" algn="l">
              <a:lnSpc>
                <a:spcPct val="90000"/>
              </a:lnSpc>
              <a:spcBef>
                <a:spcPts val="375"/>
              </a:spcBef>
              <a:spcAft>
                <a:spcPts val="0"/>
              </a:spcAft>
              <a:buSzPts val="1800"/>
              <a:buChar char="•"/>
              <a:defRPr sz="1800" b="1">
                <a:latin typeface="Arial"/>
                <a:ea typeface="Arial"/>
                <a:cs typeface="Arial"/>
                <a:sym typeface="Arial"/>
              </a:defRPr>
            </a:lvl2pPr>
            <a:lvl3pPr marL="1371600" lvl="2" indent="-323850" algn="l">
              <a:lnSpc>
                <a:spcPct val="90000"/>
              </a:lnSpc>
              <a:spcBef>
                <a:spcPts val="375"/>
              </a:spcBef>
              <a:spcAft>
                <a:spcPts val="0"/>
              </a:spcAft>
              <a:buSzPts val="1500"/>
              <a:buChar char="•"/>
              <a:defRPr sz="1800" b="1">
                <a:latin typeface="Arial"/>
                <a:ea typeface="Arial"/>
                <a:cs typeface="Arial"/>
                <a:sym typeface="Arial"/>
              </a:defRPr>
            </a:lvl3pPr>
            <a:lvl4pPr marL="1828800" lvl="3" indent="-314325" algn="l">
              <a:lnSpc>
                <a:spcPct val="90000"/>
              </a:lnSpc>
              <a:spcBef>
                <a:spcPts val="375"/>
              </a:spcBef>
              <a:spcAft>
                <a:spcPts val="0"/>
              </a:spcAft>
              <a:buSzPts val="1350"/>
              <a:buChar char="•"/>
              <a:defRPr sz="1800" b="1">
                <a:latin typeface="Arial"/>
                <a:ea typeface="Arial"/>
                <a:cs typeface="Arial"/>
                <a:sym typeface="Arial"/>
              </a:defRPr>
            </a:lvl4pPr>
            <a:lvl5pPr marL="2286000" lvl="4" indent="-314325" algn="l">
              <a:lnSpc>
                <a:spcPct val="90000"/>
              </a:lnSpc>
              <a:spcBef>
                <a:spcPts val="375"/>
              </a:spcBef>
              <a:spcAft>
                <a:spcPts val="0"/>
              </a:spcAft>
              <a:buSzPts val="1350"/>
              <a:buChar char="•"/>
              <a:defRPr sz="1800" b="1">
                <a:latin typeface="Arial"/>
                <a:ea typeface="Arial"/>
                <a:cs typeface="Arial"/>
                <a:sym typeface="Aria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pic>
        <p:nvPicPr>
          <p:cNvPr id="74" name="Google Shape;74;p28"/>
          <p:cNvPicPr preferRelativeResize="0"/>
          <p:nvPr/>
        </p:nvPicPr>
        <p:blipFill rotWithShape="1">
          <a:blip r:embed="rId17">
            <a:alphaModFix/>
          </a:blip>
          <a:srcRect/>
          <a:stretch/>
        </p:blipFill>
        <p:spPr>
          <a:xfrm>
            <a:off x="2145600" y="0"/>
            <a:ext cx="2566800" cy="2060368"/>
          </a:xfrm>
          <a:prstGeom prst="rect">
            <a:avLst/>
          </a:prstGeom>
          <a:noFill/>
          <a:ln>
            <a:noFill/>
          </a:ln>
        </p:spPr>
      </p:pic>
      <p:sp>
        <p:nvSpPr>
          <p:cNvPr id="75" name="Google Shape;75;p28"/>
          <p:cNvSpPr>
            <a:spLocks noGrp="1"/>
          </p:cNvSpPr>
          <p:nvPr>
            <p:ph type="pic" idx="30"/>
          </p:nvPr>
        </p:nvSpPr>
        <p:spPr>
          <a:xfrm>
            <a:off x="1256502" y="768704"/>
            <a:ext cx="439200" cy="439200"/>
          </a:xfrm>
          <a:prstGeom prst="rect">
            <a:avLst/>
          </a:prstGeom>
          <a:noFill/>
          <a:ln>
            <a:noFill/>
          </a:ln>
        </p:spPr>
      </p:sp>
      <p:sp>
        <p:nvSpPr>
          <p:cNvPr id="76" name="Google Shape;76;p28"/>
          <p:cNvSpPr>
            <a:spLocks noGrp="1"/>
          </p:cNvSpPr>
          <p:nvPr>
            <p:ph type="pic" idx="31"/>
          </p:nvPr>
        </p:nvSpPr>
        <p:spPr>
          <a:xfrm>
            <a:off x="1256502" y="2214104"/>
            <a:ext cx="439200" cy="439200"/>
          </a:xfrm>
          <a:prstGeom prst="rect">
            <a:avLst/>
          </a:prstGeom>
          <a:noFill/>
          <a:ln>
            <a:noFill/>
          </a:ln>
        </p:spPr>
      </p:sp>
      <p:sp>
        <p:nvSpPr>
          <p:cNvPr id="77" name="Google Shape;77;p28"/>
          <p:cNvSpPr>
            <a:spLocks noGrp="1"/>
          </p:cNvSpPr>
          <p:nvPr>
            <p:ph type="pic" idx="32"/>
          </p:nvPr>
        </p:nvSpPr>
        <p:spPr>
          <a:xfrm>
            <a:off x="1256502" y="3659504"/>
            <a:ext cx="439200" cy="439200"/>
          </a:xfrm>
          <a:prstGeom prst="rect">
            <a:avLst/>
          </a:prstGeom>
          <a:noFill/>
          <a:ln>
            <a:noFill/>
          </a:ln>
        </p:spPr>
      </p:sp>
      <p:sp>
        <p:nvSpPr>
          <p:cNvPr id="78" name="Google Shape;78;p28"/>
          <p:cNvSpPr>
            <a:spLocks noGrp="1"/>
          </p:cNvSpPr>
          <p:nvPr>
            <p:ph type="pic" idx="33"/>
          </p:nvPr>
        </p:nvSpPr>
        <p:spPr>
          <a:xfrm>
            <a:off x="1256502" y="5104904"/>
            <a:ext cx="439200" cy="439200"/>
          </a:xfrm>
          <a:prstGeom prst="rect">
            <a:avLst/>
          </a:prstGeom>
          <a:noFill/>
          <a:ln>
            <a:noFill/>
          </a:ln>
        </p:spPr>
      </p:sp>
      <p:sp>
        <p:nvSpPr>
          <p:cNvPr id="79" name="Google Shape;79;p28"/>
          <p:cNvSpPr>
            <a:spLocks noGrp="1"/>
          </p:cNvSpPr>
          <p:nvPr>
            <p:ph type="pic" idx="34"/>
          </p:nvPr>
        </p:nvSpPr>
        <p:spPr>
          <a:xfrm>
            <a:off x="1256502" y="6550307"/>
            <a:ext cx="439200" cy="439200"/>
          </a:xfrm>
          <a:prstGeom prst="rect">
            <a:avLst/>
          </a:prstGeom>
          <a:noFill/>
          <a:ln>
            <a:noFill/>
          </a:ln>
        </p:spPr>
      </p:sp>
      <p:sp>
        <p:nvSpPr>
          <p:cNvPr id="80" name="Google Shape;80;p28"/>
          <p:cNvSpPr>
            <a:spLocks noGrp="1"/>
          </p:cNvSpPr>
          <p:nvPr>
            <p:ph type="pic" idx="35"/>
          </p:nvPr>
        </p:nvSpPr>
        <p:spPr>
          <a:xfrm>
            <a:off x="5170254" y="1466155"/>
            <a:ext cx="439200" cy="439200"/>
          </a:xfrm>
          <a:prstGeom prst="rect">
            <a:avLst/>
          </a:prstGeom>
          <a:noFill/>
          <a:ln>
            <a:noFill/>
          </a:ln>
        </p:spPr>
      </p:sp>
      <p:sp>
        <p:nvSpPr>
          <p:cNvPr id="81" name="Google Shape;81;p28"/>
          <p:cNvSpPr>
            <a:spLocks noGrp="1"/>
          </p:cNvSpPr>
          <p:nvPr>
            <p:ph type="pic" idx="36"/>
          </p:nvPr>
        </p:nvSpPr>
        <p:spPr>
          <a:xfrm>
            <a:off x="5170254" y="2911555"/>
            <a:ext cx="439200" cy="439200"/>
          </a:xfrm>
          <a:prstGeom prst="rect">
            <a:avLst/>
          </a:prstGeom>
          <a:noFill/>
          <a:ln>
            <a:noFill/>
          </a:ln>
        </p:spPr>
      </p:sp>
      <p:sp>
        <p:nvSpPr>
          <p:cNvPr id="82" name="Google Shape;82;p28"/>
          <p:cNvSpPr>
            <a:spLocks noGrp="1"/>
          </p:cNvSpPr>
          <p:nvPr>
            <p:ph type="pic" idx="37"/>
          </p:nvPr>
        </p:nvSpPr>
        <p:spPr>
          <a:xfrm>
            <a:off x="5170254" y="4356955"/>
            <a:ext cx="439200" cy="439200"/>
          </a:xfrm>
          <a:prstGeom prst="rect">
            <a:avLst/>
          </a:prstGeom>
          <a:noFill/>
          <a:ln>
            <a:noFill/>
          </a:ln>
        </p:spPr>
      </p:sp>
      <p:sp>
        <p:nvSpPr>
          <p:cNvPr id="83" name="Google Shape;83;p28"/>
          <p:cNvSpPr>
            <a:spLocks noGrp="1"/>
          </p:cNvSpPr>
          <p:nvPr>
            <p:ph type="pic" idx="38"/>
          </p:nvPr>
        </p:nvSpPr>
        <p:spPr>
          <a:xfrm>
            <a:off x="5170254" y="5802355"/>
            <a:ext cx="439200" cy="439200"/>
          </a:xfrm>
          <a:prstGeom prst="rect">
            <a:avLst/>
          </a:prstGeom>
          <a:noFill/>
          <a:ln>
            <a:noFill/>
          </a:ln>
        </p:spPr>
      </p:sp>
      <p:sp>
        <p:nvSpPr>
          <p:cNvPr id="84" name="Google Shape;84;p28"/>
          <p:cNvSpPr>
            <a:spLocks noGrp="1"/>
          </p:cNvSpPr>
          <p:nvPr>
            <p:ph type="pic" idx="39"/>
          </p:nvPr>
        </p:nvSpPr>
        <p:spPr>
          <a:xfrm>
            <a:off x="5170254" y="7247756"/>
            <a:ext cx="439200" cy="439200"/>
          </a:xfrm>
          <a:prstGeom prst="rect">
            <a:avLst/>
          </a:prstGeom>
          <a:noFill/>
          <a:ln>
            <a:noFill/>
          </a:ln>
        </p:spPr>
      </p:sp>
      <p:pic>
        <p:nvPicPr>
          <p:cNvPr id="85" name="Google Shape;85;p28"/>
          <p:cNvPicPr preferRelativeResize="0"/>
          <p:nvPr/>
        </p:nvPicPr>
        <p:blipFill rotWithShape="1">
          <a:blip r:embed="rId18">
            <a:alphaModFix/>
          </a:blip>
          <a:srcRect/>
          <a:stretch/>
        </p:blipFill>
        <p:spPr>
          <a:xfrm>
            <a:off x="4579416" y="1979319"/>
            <a:ext cx="594000" cy="144000"/>
          </a:xfrm>
          <a:prstGeom prst="rect">
            <a:avLst/>
          </a:prstGeom>
          <a:noFill/>
          <a:ln>
            <a:noFill/>
          </a:ln>
        </p:spPr>
      </p:pic>
      <p:pic>
        <p:nvPicPr>
          <p:cNvPr id="86" name="Google Shape;86;p28"/>
          <p:cNvPicPr preferRelativeResize="0"/>
          <p:nvPr/>
        </p:nvPicPr>
        <p:blipFill rotWithShape="1">
          <a:blip r:embed="rId19">
            <a:alphaModFix/>
          </a:blip>
          <a:srcRect/>
          <a:stretch/>
        </p:blipFill>
        <p:spPr>
          <a:xfrm>
            <a:off x="4579416" y="3417351"/>
            <a:ext cx="594000" cy="144000"/>
          </a:xfrm>
          <a:prstGeom prst="rect">
            <a:avLst/>
          </a:prstGeom>
          <a:noFill/>
          <a:ln>
            <a:noFill/>
          </a:ln>
        </p:spPr>
      </p:pic>
      <p:pic>
        <p:nvPicPr>
          <p:cNvPr id="87" name="Google Shape;87;p28"/>
          <p:cNvPicPr preferRelativeResize="0"/>
          <p:nvPr/>
        </p:nvPicPr>
        <p:blipFill rotWithShape="1">
          <a:blip r:embed="rId20">
            <a:alphaModFix/>
          </a:blip>
          <a:srcRect/>
          <a:stretch/>
        </p:blipFill>
        <p:spPr>
          <a:xfrm>
            <a:off x="4579416" y="4866035"/>
            <a:ext cx="594000" cy="144000"/>
          </a:xfrm>
          <a:prstGeom prst="rect">
            <a:avLst/>
          </a:prstGeom>
          <a:noFill/>
          <a:ln>
            <a:noFill/>
          </a:ln>
        </p:spPr>
      </p:pic>
      <p:pic>
        <p:nvPicPr>
          <p:cNvPr id="88" name="Google Shape;88;p28"/>
          <p:cNvPicPr preferRelativeResize="0"/>
          <p:nvPr/>
        </p:nvPicPr>
        <p:blipFill rotWithShape="1">
          <a:blip r:embed="rId21">
            <a:alphaModFix/>
          </a:blip>
          <a:srcRect/>
          <a:stretch/>
        </p:blipFill>
        <p:spPr>
          <a:xfrm>
            <a:off x="2152832" y="5009312"/>
            <a:ext cx="2566800" cy="1385056"/>
          </a:xfrm>
          <a:prstGeom prst="rect">
            <a:avLst/>
          </a:prstGeom>
          <a:noFill/>
          <a:ln>
            <a:noFill/>
          </a:ln>
        </p:spPr>
      </p:pic>
      <p:pic>
        <p:nvPicPr>
          <p:cNvPr id="89" name="Google Shape;89;p28"/>
          <p:cNvPicPr preferRelativeResize="0"/>
          <p:nvPr/>
        </p:nvPicPr>
        <p:blipFill rotWithShape="1">
          <a:blip r:embed="rId21">
            <a:alphaModFix/>
          </a:blip>
          <a:srcRect/>
          <a:stretch/>
        </p:blipFill>
        <p:spPr>
          <a:xfrm>
            <a:off x="2148738" y="3555065"/>
            <a:ext cx="2566800" cy="1385056"/>
          </a:xfrm>
          <a:prstGeom prst="rect">
            <a:avLst/>
          </a:prstGeom>
          <a:noFill/>
          <a:ln>
            <a:noFill/>
          </a:ln>
        </p:spPr>
      </p:pic>
      <p:pic>
        <p:nvPicPr>
          <p:cNvPr id="90" name="Google Shape;90;p28" descr="A close up of a logo&#10;&#10;Description generated with very high confidence"/>
          <p:cNvPicPr preferRelativeResize="0"/>
          <p:nvPr/>
        </p:nvPicPr>
        <p:blipFill rotWithShape="1">
          <a:blip r:embed="rId11">
            <a:alphaModFix/>
          </a:blip>
          <a:srcRect/>
          <a:stretch/>
        </p:blipFill>
        <p:spPr>
          <a:xfrm>
            <a:off x="3640875" y="3107912"/>
            <a:ext cx="1416113" cy="1397771"/>
          </a:xfrm>
          <a:prstGeom prst="rect">
            <a:avLst/>
          </a:prstGeom>
          <a:noFill/>
          <a:ln>
            <a:noFill/>
          </a:ln>
        </p:spPr>
      </p:pic>
      <p:sp>
        <p:nvSpPr>
          <p:cNvPr id="91" name="Google Shape;91;p28"/>
          <p:cNvSpPr>
            <a:spLocks noGrp="1"/>
          </p:cNvSpPr>
          <p:nvPr>
            <p:ph type="pic" idx="40"/>
          </p:nvPr>
        </p:nvSpPr>
        <p:spPr>
          <a:xfrm>
            <a:off x="3631876" y="3090813"/>
            <a:ext cx="813600" cy="813600"/>
          </a:xfrm>
          <a:prstGeom prst="ellipse">
            <a:avLst/>
          </a:prstGeom>
          <a:solidFill>
            <a:schemeClr val="dk1"/>
          </a:solidFill>
          <a:ln>
            <a:noFill/>
          </a:ln>
        </p:spPr>
      </p:sp>
      <p:pic>
        <p:nvPicPr>
          <p:cNvPr id="92" name="Google Shape;92;p28" descr="A close up of a logo&#10;&#10;Description generated with very high confidence"/>
          <p:cNvPicPr preferRelativeResize="0"/>
          <p:nvPr/>
        </p:nvPicPr>
        <p:blipFill rotWithShape="1">
          <a:blip r:embed="rId11">
            <a:alphaModFix/>
          </a:blip>
          <a:srcRect/>
          <a:stretch/>
        </p:blipFill>
        <p:spPr>
          <a:xfrm>
            <a:off x="3649092" y="4547625"/>
            <a:ext cx="1416113" cy="1397771"/>
          </a:xfrm>
          <a:prstGeom prst="rect">
            <a:avLst/>
          </a:prstGeom>
          <a:noFill/>
          <a:ln>
            <a:noFill/>
          </a:ln>
        </p:spPr>
      </p:pic>
      <p:sp>
        <p:nvSpPr>
          <p:cNvPr id="93" name="Google Shape;93;p28"/>
          <p:cNvSpPr>
            <a:spLocks noGrp="1"/>
          </p:cNvSpPr>
          <p:nvPr>
            <p:ph type="pic" idx="41"/>
          </p:nvPr>
        </p:nvSpPr>
        <p:spPr>
          <a:xfrm>
            <a:off x="3631876" y="4530527"/>
            <a:ext cx="813600" cy="813600"/>
          </a:xfrm>
          <a:prstGeom prst="ellipse">
            <a:avLst/>
          </a:prstGeom>
          <a:solidFill>
            <a:schemeClr val="dk1"/>
          </a:solidFill>
          <a:ln>
            <a:noFill/>
          </a:ln>
        </p:spPr>
      </p:sp>
      <p:pic>
        <p:nvPicPr>
          <p:cNvPr id="94" name="Google Shape;94;p28"/>
          <p:cNvPicPr preferRelativeResize="0"/>
          <p:nvPr/>
        </p:nvPicPr>
        <p:blipFill rotWithShape="1">
          <a:blip r:embed="rId22">
            <a:alphaModFix/>
          </a:blip>
          <a:srcRect/>
          <a:stretch/>
        </p:blipFill>
        <p:spPr>
          <a:xfrm>
            <a:off x="4579416" y="6317529"/>
            <a:ext cx="594000" cy="144000"/>
          </a:xfrm>
          <a:prstGeom prst="rect">
            <a:avLst/>
          </a:prstGeom>
          <a:noFill/>
          <a:ln>
            <a:noFill/>
          </a:ln>
        </p:spPr>
      </p:pic>
      <p:pic>
        <p:nvPicPr>
          <p:cNvPr id="95" name="Google Shape;95;p28" descr="A close up of a logo&#10;&#10;Description generated with very high confidence"/>
          <p:cNvPicPr preferRelativeResize="0"/>
          <p:nvPr/>
        </p:nvPicPr>
        <p:blipFill rotWithShape="1">
          <a:blip r:embed="rId11">
            <a:alphaModFix/>
          </a:blip>
          <a:srcRect/>
          <a:stretch/>
        </p:blipFill>
        <p:spPr>
          <a:xfrm>
            <a:off x="3654757" y="5996857"/>
            <a:ext cx="1416113" cy="1397771"/>
          </a:xfrm>
          <a:prstGeom prst="rect">
            <a:avLst/>
          </a:prstGeom>
          <a:noFill/>
          <a:ln>
            <a:noFill/>
          </a:ln>
        </p:spPr>
      </p:pic>
      <p:sp>
        <p:nvSpPr>
          <p:cNvPr id="96" name="Google Shape;96;p28"/>
          <p:cNvSpPr>
            <a:spLocks noGrp="1"/>
          </p:cNvSpPr>
          <p:nvPr>
            <p:ph type="pic" idx="42"/>
          </p:nvPr>
        </p:nvSpPr>
        <p:spPr>
          <a:xfrm>
            <a:off x="3631876" y="5979759"/>
            <a:ext cx="813600" cy="813600"/>
          </a:xfrm>
          <a:prstGeom prst="ellipse">
            <a:avLst/>
          </a:prstGeom>
          <a:solidFill>
            <a:schemeClr val="dk1"/>
          </a:solidFill>
          <a:ln>
            <a:noFill/>
          </a:ln>
        </p:spPr>
      </p:sp>
      <p:pic>
        <p:nvPicPr>
          <p:cNvPr id="97" name="Google Shape;97;p28"/>
          <p:cNvPicPr preferRelativeResize="0"/>
          <p:nvPr/>
        </p:nvPicPr>
        <p:blipFill rotWithShape="1">
          <a:blip r:embed="rId23">
            <a:alphaModFix/>
          </a:blip>
          <a:srcRect/>
          <a:stretch/>
        </p:blipFill>
        <p:spPr>
          <a:xfrm>
            <a:off x="4579416" y="7765280"/>
            <a:ext cx="594000" cy="144000"/>
          </a:xfrm>
          <a:prstGeom prst="rect">
            <a:avLst/>
          </a:prstGeom>
          <a:noFill/>
          <a:ln>
            <a:noFill/>
          </a:ln>
        </p:spPr>
      </p:pic>
      <p:pic>
        <p:nvPicPr>
          <p:cNvPr id="98" name="Google Shape;98;p28" descr="A close up of a logo&#10;&#10;Description generated with very high confidence"/>
          <p:cNvPicPr preferRelativeResize="0"/>
          <p:nvPr/>
        </p:nvPicPr>
        <p:blipFill rotWithShape="1">
          <a:blip r:embed="rId11">
            <a:alphaModFix/>
          </a:blip>
          <a:srcRect/>
          <a:stretch/>
        </p:blipFill>
        <p:spPr>
          <a:xfrm>
            <a:off x="3657308" y="7446089"/>
            <a:ext cx="1416113" cy="1397771"/>
          </a:xfrm>
          <a:prstGeom prst="rect">
            <a:avLst/>
          </a:prstGeom>
          <a:noFill/>
          <a:ln>
            <a:noFill/>
          </a:ln>
        </p:spPr>
      </p:pic>
      <p:sp>
        <p:nvSpPr>
          <p:cNvPr id="99" name="Google Shape;99;p28"/>
          <p:cNvSpPr>
            <a:spLocks noGrp="1"/>
          </p:cNvSpPr>
          <p:nvPr>
            <p:ph type="pic" idx="43"/>
          </p:nvPr>
        </p:nvSpPr>
        <p:spPr>
          <a:xfrm>
            <a:off x="3631876" y="7428991"/>
            <a:ext cx="813600" cy="813600"/>
          </a:xfrm>
          <a:prstGeom prst="ellipse">
            <a:avLst/>
          </a:prstGeom>
          <a:solidFill>
            <a:schemeClr val="dk1"/>
          </a:solidFill>
          <a:ln>
            <a:noFill/>
          </a:ln>
        </p:spPr>
      </p:sp>
      <p:pic>
        <p:nvPicPr>
          <p:cNvPr id="100" name="Google Shape;100;p28"/>
          <p:cNvPicPr preferRelativeResize="0"/>
          <p:nvPr/>
        </p:nvPicPr>
        <p:blipFill rotWithShape="1">
          <a:blip r:embed="rId24">
            <a:alphaModFix/>
          </a:blip>
          <a:srcRect/>
          <a:stretch/>
        </p:blipFill>
        <p:spPr>
          <a:xfrm>
            <a:off x="3425663" y="7822765"/>
            <a:ext cx="1296000" cy="1308707"/>
          </a:xfrm>
          <a:prstGeom prst="rect">
            <a:avLst/>
          </a:prstGeom>
          <a:noFill/>
          <a:ln>
            <a:noFill/>
          </a:ln>
        </p:spPr>
      </p:pic>
      <p:pic>
        <p:nvPicPr>
          <p:cNvPr id="101" name="Google Shape;101;p28"/>
          <p:cNvPicPr preferRelativeResize="0"/>
          <p:nvPr/>
        </p:nvPicPr>
        <p:blipFill rotWithShape="1">
          <a:blip r:embed="rId21">
            <a:alphaModFix/>
          </a:blip>
          <a:srcRect/>
          <a:stretch/>
        </p:blipFill>
        <p:spPr>
          <a:xfrm>
            <a:off x="2153339" y="6443645"/>
            <a:ext cx="2566800" cy="1385056"/>
          </a:xfrm>
          <a:prstGeom prst="rect">
            <a:avLst/>
          </a:prstGeom>
          <a:noFill/>
          <a:ln>
            <a:noFill/>
          </a:ln>
        </p:spPr>
      </p:pic>
      <p:pic>
        <p:nvPicPr>
          <p:cNvPr id="102" name="Google Shape;102;p28"/>
          <p:cNvPicPr preferRelativeResize="0"/>
          <p:nvPr/>
        </p:nvPicPr>
        <p:blipFill rotWithShape="1">
          <a:blip r:embed="rId21">
            <a:alphaModFix/>
          </a:blip>
          <a:srcRect/>
          <a:stretch/>
        </p:blipFill>
        <p:spPr>
          <a:xfrm>
            <a:off x="2145600" y="2140857"/>
            <a:ext cx="2566800" cy="1385056"/>
          </a:xfrm>
          <a:prstGeom prst="rect">
            <a:avLst/>
          </a:prstGeom>
          <a:noFill/>
          <a:ln>
            <a:noFill/>
          </a:ln>
        </p:spPr>
      </p:pic>
      <p:pic>
        <p:nvPicPr>
          <p:cNvPr id="103" name="Google Shape;103;p28" descr="A close up of a logo&#10;&#10;Description generated with very high confidence"/>
          <p:cNvPicPr preferRelativeResize="0"/>
          <p:nvPr/>
        </p:nvPicPr>
        <p:blipFill rotWithShape="1">
          <a:blip r:embed="rId11">
            <a:alphaModFix/>
          </a:blip>
          <a:srcRect/>
          <a:stretch/>
        </p:blipFill>
        <p:spPr>
          <a:xfrm>
            <a:off x="3622879" y="1657315"/>
            <a:ext cx="1416113" cy="1397771"/>
          </a:xfrm>
          <a:prstGeom prst="rect">
            <a:avLst/>
          </a:prstGeom>
          <a:noFill/>
          <a:ln>
            <a:noFill/>
          </a:ln>
        </p:spPr>
      </p:pic>
      <p:sp>
        <p:nvSpPr>
          <p:cNvPr id="104" name="Google Shape;104;p28"/>
          <p:cNvSpPr>
            <a:spLocks noGrp="1"/>
          </p:cNvSpPr>
          <p:nvPr>
            <p:ph type="pic" idx="44"/>
          </p:nvPr>
        </p:nvSpPr>
        <p:spPr>
          <a:xfrm>
            <a:off x="3631876" y="1640216"/>
            <a:ext cx="813600" cy="813600"/>
          </a:xfrm>
          <a:prstGeom prst="ellipse">
            <a:avLst/>
          </a:prstGeom>
          <a:solidFill>
            <a:schemeClr val="dk1"/>
          </a:solidFill>
          <a:ln>
            <a:noFill/>
          </a:ln>
        </p:spPr>
      </p:sp>
    </p:spTree>
    <p:extLst>
      <p:ext uri="{BB962C8B-B14F-4D97-AF65-F5344CB8AC3E}">
        <p14:creationId xmlns:p14="http://schemas.microsoft.com/office/powerpoint/2010/main" val="904235735"/>
      </p:ext>
    </p:extLst>
  </p:cSld>
  <p:clrMapOvr>
    <a:masterClrMapping/>
  </p:clrMapOvr>
  <p:extLst mod="1">
    <p:ext uri="{DCECCB84-F9BA-43D5-87BE-67443E8EF086}">
      <p15:sldGuideLst xmlns:p15="http://schemas.microsoft.com/office/powerpoint/2012/main">
        <p15:guide id="1" orient="horz" pos="158">
          <p15:clr>
            <a:srgbClr val="FBAE40"/>
          </p15:clr>
        </p15:guide>
        <p15:guide id="2" pos="2160">
          <p15:clr>
            <a:srgbClr val="FBAE40"/>
          </p15:clr>
        </p15:guide>
        <p15:guide id="3" pos="164">
          <p15:clr>
            <a:srgbClr val="FBAE40"/>
          </p15:clr>
        </p15:guide>
        <p15:guide id="4" pos="4156">
          <p15:clr>
            <a:srgbClr val="FBAE40"/>
          </p15:clr>
        </p15:guide>
        <p15:guide id="5" orient="horz" pos="56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DF60DD-2376-4605-846B-30A25D71841C}" type="datetimeFigureOut">
              <a:rPr lang="en-GB" smtClean="0"/>
              <a:t>01/08/2022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84473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DF60DD-2376-4605-846B-30A25D71841C}" type="datetimeFigureOut">
              <a:rPr lang="en-GB" smtClean="0"/>
              <a:t>01/08/2022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20151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DF60DD-2376-4605-846B-30A25D71841C}" type="datetimeFigureOut">
              <a:rPr lang="en-GB" smtClean="0"/>
              <a:t>01/08/2022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393076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DF60DD-2376-4605-846B-30A25D71841C}" type="datetimeFigureOut">
              <a:rPr lang="en-GB" smtClean="0"/>
              <a:t>01/08/2022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97732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DF60DD-2376-4605-846B-30A25D71841C}" type="datetimeFigureOut">
              <a:rPr lang="en-GB" smtClean="0"/>
              <a:t>01/08/2022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166124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F60DD-2376-4605-846B-30A25D71841C}" type="datetimeFigureOut">
              <a:rPr lang="en-GB" smtClean="0"/>
              <a:t>01/08/2022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396403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DF60DD-2376-4605-846B-30A25D71841C}" type="datetimeFigureOut">
              <a:rPr lang="en-GB" smtClean="0"/>
              <a:t>01/08/2022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426351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DF60DD-2376-4605-846B-30A25D71841C}" type="datetimeFigureOut">
              <a:rPr lang="en-GB" smtClean="0"/>
              <a:t>01/08/2022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388904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9DF60DD-2376-4605-846B-30A25D71841C}" type="datetimeFigureOut">
              <a:rPr lang="en-GB" smtClean="0"/>
              <a:t>01/08/2022</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7C287CC-985F-4B04-99F4-C2FD1C974765}" type="slidenum">
              <a:rPr lang="en-GB" smtClean="0"/>
              <a:t>‹#›</a:t>
            </a:fld>
            <a:endParaRPr lang="en-GB"/>
          </a:p>
        </p:txBody>
      </p:sp>
    </p:spTree>
    <p:extLst>
      <p:ext uri="{BB962C8B-B14F-4D97-AF65-F5344CB8AC3E}">
        <p14:creationId xmlns:p14="http://schemas.microsoft.com/office/powerpoint/2010/main" val="1709512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81.gif"/><Relationship Id="rId5" Type="http://schemas.openxmlformats.org/officeDocument/2006/relationships/image" Target="../media/image80.jpe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jpeg"/></Relationships>
</file>

<file path=ppt/slides/_rels/slide2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8.jpeg"/><Relationship Id="rId7" Type="http://schemas.openxmlformats.org/officeDocument/2006/relationships/image" Target="../media/image91.png"/><Relationship Id="rId2" Type="http://schemas.openxmlformats.org/officeDocument/2006/relationships/image" Target="../media/image87.jp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93.jpeg"/><Relationship Id="rId5" Type="http://schemas.openxmlformats.org/officeDocument/2006/relationships/image" Target="../media/image90.png"/><Relationship Id="rId10" Type="http://schemas.microsoft.com/office/2007/relationships/hdphoto" Target="../media/hdphoto4.wdp"/><Relationship Id="rId4" Type="http://schemas.openxmlformats.org/officeDocument/2006/relationships/image" Target="../media/image89.jpeg"/><Relationship Id="rId9" Type="http://schemas.openxmlformats.org/officeDocument/2006/relationships/image" Target="../media/image92.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gif"/><Relationship Id="rId7" Type="http://schemas.openxmlformats.org/officeDocument/2006/relationships/image" Target="../media/image100.jpeg"/><Relationship Id="rId2" Type="http://schemas.openxmlformats.org/officeDocument/2006/relationships/image" Target="../media/image96.jpg"/><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hyperlink" Target="https://www.google.co.uk/url?sa=i&amp;rct=j&amp;q=&amp;esrc=s&amp;source=images&amp;cd=&amp;cad=rja&amp;uact=8&amp;ved=2ahUKEwjqsZiwzNbgAhXcSRUIHYhkDRQQjRx6BAgBEAU&amp;url=http://www.paintdrawpaint.com/2010/09/drawing-basics-two-point-perspective.html&amp;psig=AOvVaw1MxnoPzU_1Dz812Apdt2Ig&amp;ust=1551174210075760" TargetMode="External"/><Relationship Id="rId4" Type="http://schemas.openxmlformats.org/officeDocument/2006/relationships/image" Target="../media/image9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05.jpeg"/><Relationship Id="rId13" Type="http://schemas.openxmlformats.org/officeDocument/2006/relationships/image" Target="../media/image107.jpeg"/><Relationship Id="rId18" Type="http://schemas.openxmlformats.org/officeDocument/2006/relationships/hyperlink" Target="http://www.google.co.uk/url?sa=i&amp;rct=j&amp;q=recycling&amp;source=images&amp;cd=&amp;cad=rja&amp;docid=PsVKcvdyx9xFGM&amp;tbnid=1xayl7nfPqvj9M:&amp;ved=0CAUQjRw&amp;url=http://www.recycling.org.uk/&amp;ei=cnncUff9A6iX0AXR3IGoAg&amp;bvm=bv.48705608,d.ZG4&amp;psig=AFQjCNHXW6c9VEzqesbSBT8quuGTyyHJlQ&amp;ust=1373489885474429" TargetMode="External"/><Relationship Id="rId3" Type="http://schemas.openxmlformats.org/officeDocument/2006/relationships/hyperlink" Target="http://www.google.co.uk/url?sa=i&amp;rct=j&amp;q=money&amp;source=images&amp;cd=&amp;cad=rja&amp;docid=2KSKTUJwJK81NM&amp;tbnid=LWQYtJrGRVHrRM:&amp;ved=0CAUQjRw&amp;url=http://britishdemocraticparty.org/money-what-is-it-for/&amp;ei=u3ncUeSzNpCc0wXd0IGwCg&amp;bvm=bv.48705608,d.ZG4&amp;psig=AFQjCNHImdpDYRJwJGbTSq90jywXyxQ21A&amp;ust=1373489959848015" TargetMode="External"/><Relationship Id="rId7" Type="http://schemas.openxmlformats.org/officeDocument/2006/relationships/hyperlink" Target="http://www.google.co.uk/url?sa=i&amp;rct=j&amp;q=eye%2Bclip%2Bart&amp;source=images&amp;cd=&amp;cad=rja&amp;docid=qnMv9OFYziir9M&amp;tbnid=GxOQIsxOt77xwM:&amp;ved=0CAUQjRw&amp;url=http://sweetclipart.com/pretty-green-eye-shadow-114&amp;ei=RnvcUY7GH6KM0AX6_4CoCw&amp;psig=AFQjCNG22Yn-Xs6ZqC2QoMjRdz0OTEzGGw&amp;ust=1373490280324385" TargetMode="External"/><Relationship Id="rId12" Type="http://schemas.openxmlformats.org/officeDocument/2006/relationships/hyperlink" Target="http://www.google.co.uk/url?sa=i&amp;rct=j&amp;q=danger&amp;source=images&amp;cd=&amp;cad=rja&amp;docid=kFcZeU076isvPM&amp;tbnid=cUa2TOx1r_6FgM:&amp;ved=0CAUQjRw&amp;url=http://www.123rf.com/photo_6388848_mortal-danger-sign.html&amp;ei=EnzcUcfZIsaU0AXNtoDQCw&amp;psig=AFQjCNGdsBXOA5WOrqY9t46AoE86cpzUIA&amp;ust=1373490532349143" TargetMode="External"/><Relationship Id="rId17" Type="http://schemas.openxmlformats.org/officeDocument/2006/relationships/image" Target="../media/image109.jpeg"/><Relationship Id="rId2" Type="http://schemas.openxmlformats.org/officeDocument/2006/relationships/image" Target="../media/image102.jpeg"/><Relationship Id="rId16" Type="http://schemas.openxmlformats.org/officeDocument/2006/relationships/hyperlink" Target="http://www.google.co.uk/url?sa=i&amp;rct=j&amp;q=function%2Bclip%2Bart&amp;source=images&amp;cd=&amp;cad=rja&amp;docid=92ThWoWm7tN8SM&amp;tbnid=T453jJqgc8fQZM:&amp;ved=0CAUQjRw&amp;url=http://www.carlisleschools.org/webpages/wolfer/virtual.cfm&amp;ei=CoHcUdPnLY6S0AWvpIGIDQ&amp;psig=AFQjCNHUDBuGIOR-t58yTJgMlKdBDOYY_Q&amp;ust=1373491821154792" TargetMode="External"/><Relationship Id="rId1" Type="http://schemas.openxmlformats.org/officeDocument/2006/relationships/slideLayout" Target="../slideLayouts/slideLayout6.xml"/><Relationship Id="rId6" Type="http://schemas.openxmlformats.org/officeDocument/2006/relationships/image" Target="../media/image104.jpeg"/><Relationship Id="rId11" Type="http://schemas.microsoft.com/office/2007/relationships/hdphoto" Target="../media/hdphoto5.wdp"/><Relationship Id="rId5" Type="http://schemas.openxmlformats.org/officeDocument/2006/relationships/hyperlink" Target="http://www.google.co.uk/url?sa=i&amp;rct=j&amp;q=target%2Bmarket&amp;source=images&amp;cd=&amp;cad=rja&amp;docid=hOUxS6y07b_1pM&amp;tbnid=3B20-73czbMZiM:&amp;ved=0CAUQjRw&amp;url=http://www.fasttrakauto.com/blog/2013/04/22/5-keys-to-target-market-definition-for-auto-repair-shops/&amp;ei=LITcUaHHOefP0QWOlYG4DA&amp;psig=AFQjCNGhbnRM-3bi6CF0HTPZuOvJeqs-Gg&amp;ust=1373492641824414" TargetMode="External"/><Relationship Id="rId15" Type="http://schemas.openxmlformats.org/officeDocument/2006/relationships/image" Target="../media/image108.jpeg"/><Relationship Id="rId10" Type="http://schemas.openxmlformats.org/officeDocument/2006/relationships/image" Target="../media/image106.png"/><Relationship Id="rId19" Type="http://schemas.openxmlformats.org/officeDocument/2006/relationships/image" Target="../media/image110.jpeg"/><Relationship Id="rId4" Type="http://schemas.openxmlformats.org/officeDocument/2006/relationships/image" Target="../media/image103.png"/><Relationship Id="rId9" Type="http://schemas.openxmlformats.org/officeDocument/2006/relationships/hyperlink" Target="http://www.google.co.uk/url?sa=i&amp;rct=j&amp;q=tape%2Bmeasure&amp;source=images&amp;cd=&amp;cad=rja&amp;docid=we-p8oE9KwHDIM&amp;tbnid=m-68JMqnKcLFrM:&amp;ved=0CAUQjRw&amp;url=http://www.kingsbathroom.co.uk/news/bathrooms/2012/07/31/knowing-your-bathroom-plans/&amp;ei=gXzcUbqRMcOd0QXg74CwBg&amp;psig=AFQjCNFWrzgeAbKGyE0qDr_d7ynkzLJsFg&amp;ust=1373490680548704" TargetMode="External"/><Relationship Id="rId14" Type="http://schemas.openxmlformats.org/officeDocument/2006/relationships/hyperlink" Target="http://www.google.co.uk/url?sa=i&amp;rct=j&amp;q=materials&amp;source=images&amp;cd=&amp;cad=rja&amp;docid=ouTomAtNpwPnMM&amp;tbnid=IJdpcgg22lSahM:&amp;ved=&amp;url=http://www.rhodespackaging.co.uk/&amp;ei=nYPcUaX8NqGP0AXxk4CQAg&amp;psig=AFQjCNEPj6vtn2wlwTmdqRVSulTyUMkJww&amp;ust=137349248989605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1.wmf"/><Relationship Id="rId5" Type="http://schemas.openxmlformats.org/officeDocument/2006/relationships/oleObject" Target="../embeddings/oleObject1.bin"/><Relationship Id="rId4" Type="http://schemas.openxmlformats.org/officeDocument/2006/relationships/image" Target="../media/image1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Kickstarter.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906374911"/>
              </p:ext>
            </p:extLst>
          </p:nvPr>
        </p:nvGraphicFramePr>
        <p:xfrm>
          <a:off x="292353" y="932635"/>
          <a:ext cx="6318582" cy="3080824"/>
        </p:xfrm>
        <a:graphic>
          <a:graphicData uri="http://schemas.openxmlformats.org/drawingml/2006/table">
            <a:tbl>
              <a:tblPr firstRow="1" bandRow="1">
                <a:tableStyleId>{5C22544A-7EE6-4342-B048-85BDC9FD1C3A}</a:tableStyleId>
              </a:tblPr>
              <a:tblGrid>
                <a:gridCol w="904399">
                  <a:extLst>
                    <a:ext uri="{9D8B030D-6E8A-4147-A177-3AD203B41FA5}">
                      <a16:colId xmlns:a16="http://schemas.microsoft.com/office/drawing/2014/main" val="4045189227"/>
                    </a:ext>
                  </a:extLst>
                </a:gridCol>
                <a:gridCol w="1804728">
                  <a:extLst>
                    <a:ext uri="{9D8B030D-6E8A-4147-A177-3AD203B41FA5}">
                      <a16:colId xmlns:a16="http://schemas.microsoft.com/office/drawing/2014/main" val="871105790"/>
                    </a:ext>
                  </a:extLst>
                </a:gridCol>
                <a:gridCol w="1804727">
                  <a:extLst>
                    <a:ext uri="{9D8B030D-6E8A-4147-A177-3AD203B41FA5}">
                      <a16:colId xmlns:a16="http://schemas.microsoft.com/office/drawing/2014/main" val="391596020"/>
                    </a:ext>
                  </a:extLst>
                </a:gridCol>
                <a:gridCol w="1804728">
                  <a:extLst>
                    <a:ext uri="{9D8B030D-6E8A-4147-A177-3AD203B41FA5}">
                      <a16:colId xmlns:a16="http://schemas.microsoft.com/office/drawing/2014/main" val="3769874819"/>
                    </a:ext>
                  </a:extLst>
                </a:gridCol>
              </a:tblGrid>
              <a:tr h="1168051">
                <a:tc gridSpan="4">
                  <a:txBody>
                    <a:bodyPr/>
                    <a:lstStyle/>
                    <a:p>
                      <a:pPr algn="ctr"/>
                      <a:r>
                        <a:rPr lang="en-GB" sz="4100">
                          <a:solidFill>
                            <a:schemeClr val="tx1"/>
                          </a:solidFill>
                        </a:rPr>
                        <a:t>KS4 DESIGN TECHNOLOGY</a:t>
                      </a:r>
                    </a:p>
                    <a:p>
                      <a:pPr algn="ctr"/>
                      <a:r>
                        <a:rPr lang="en-GB" sz="4100">
                          <a:solidFill>
                            <a:schemeClr val="tx1"/>
                          </a:solidFill>
                        </a:rPr>
                        <a:t>Knowledge Organiser</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4582271"/>
                  </a:ext>
                </a:extLst>
              </a:tr>
              <a:tr h="453377">
                <a:tc gridSpan="4">
                  <a:txBody>
                    <a:bodyPr/>
                    <a:lstStyle/>
                    <a:p>
                      <a:pPr algn="ctr"/>
                      <a:r>
                        <a:rPr lang="en-GB" sz="2800" b="1">
                          <a:solidFill>
                            <a:schemeClr val="tx1"/>
                          </a:solidFill>
                        </a:rPr>
                        <a:t>GCSE DT</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66816632"/>
                  </a:ext>
                </a:extLst>
              </a:tr>
              <a:tr h="554260">
                <a:tc>
                  <a:txBody>
                    <a:bodyPr/>
                    <a:lstStyle/>
                    <a:p>
                      <a:pPr algn="l"/>
                      <a:r>
                        <a:rPr lang="en-GB" sz="1700" b="1">
                          <a:solidFill>
                            <a:schemeClr val="tx1"/>
                          </a:solidFill>
                        </a:rPr>
                        <a:t>NAME:</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l"/>
                      <a:endParaRPr lang="en-GB" sz="1800" b="1">
                        <a:solidFill>
                          <a:schemeClr val="tx1"/>
                        </a:solidFill>
                      </a:endParaRPr>
                    </a:p>
                    <a:p>
                      <a:pPr algn="l"/>
                      <a:endParaRPr lang="en-GB" sz="1800" b="1">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90112268"/>
                  </a:ext>
                </a:extLst>
              </a:tr>
              <a:tr h="527573">
                <a:tc>
                  <a:txBody>
                    <a:bodyPr/>
                    <a:lstStyle/>
                    <a:p>
                      <a:pPr algn="l"/>
                      <a:r>
                        <a:rPr lang="en-GB" sz="1700" b="1">
                          <a:solidFill>
                            <a:schemeClr val="tx1"/>
                          </a:solidFill>
                        </a:rPr>
                        <a:t>CLASS:</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GB" sz="1700" b="1">
                        <a:solidFill>
                          <a:schemeClr val="tx1"/>
                        </a:solidFill>
                      </a:endParaRPr>
                    </a:p>
                    <a:p>
                      <a:pPr algn="l"/>
                      <a:endParaRPr lang="en-GB" sz="1700" b="1">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1">
                          <a:solidFill>
                            <a:schemeClr val="tx1"/>
                          </a:solidFill>
                        </a:rPr>
                        <a:t>TEACHER:</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GB" sz="1700" b="1">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34249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683274309"/>
              </p:ext>
            </p:extLst>
          </p:nvPr>
        </p:nvGraphicFramePr>
        <p:xfrm>
          <a:off x="292353" y="5940152"/>
          <a:ext cx="6318582" cy="2948890"/>
        </p:xfrm>
        <a:graphic>
          <a:graphicData uri="http://schemas.openxmlformats.org/drawingml/2006/table">
            <a:tbl>
              <a:tblPr firstRow="1" bandRow="1">
                <a:tableStyleId>{5940675A-B579-460E-94D1-54222C63F5DA}</a:tableStyleId>
              </a:tblPr>
              <a:tblGrid>
                <a:gridCol w="1828943">
                  <a:extLst>
                    <a:ext uri="{9D8B030D-6E8A-4147-A177-3AD203B41FA5}">
                      <a16:colId xmlns:a16="http://schemas.microsoft.com/office/drawing/2014/main" val="3229439024"/>
                    </a:ext>
                  </a:extLst>
                </a:gridCol>
                <a:gridCol w="2383445">
                  <a:extLst>
                    <a:ext uri="{9D8B030D-6E8A-4147-A177-3AD203B41FA5}">
                      <a16:colId xmlns:a16="http://schemas.microsoft.com/office/drawing/2014/main" val="1294655769"/>
                    </a:ext>
                  </a:extLst>
                </a:gridCol>
                <a:gridCol w="2106194">
                  <a:extLst>
                    <a:ext uri="{9D8B030D-6E8A-4147-A177-3AD203B41FA5}">
                      <a16:colId xmlns:a16="http://schemas.microsoft.com/office/drawing/2014/main" val="778574948"/>
                    </a:ext>
                  </a:extLst>
                </a:gridCol>
              </a:tblGrid>
              <a:tr h="262406">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200" b="1"/>
                        <a:t>MODULE REVIEW</a:t>
                      </a:r>
                      <a:r>
                        <a:rPr lang="en-GB" sz="1200" b="1" baseline="0"/>
                        <a:t>  CLOSING THE LOOP</a:t>
                      </a:r>
                      <a:endParaRPr lang="en-GB" sz="1200" b="1"/>
                    </a:p>
                  </a:txBody>
                  <a:tcPr marT="42203" marB="42203">
                    <a:solidFill>
                      <a:schemeClr val="bg1">
                        <a:lumMod val="85000"/>
                      </a:schemeClr>
                    </a:solidFill>
                  </a:tcPr>
                </a:tc>
                <a:tc>
                  <a:txBody>
                    <a:bodyPr/>
                    <a:lstStyle/>
                    <a:p>
                      <a:pPr algn="ctr"/>
                      <a:r>
                        <a:rPr lang="en-GB" sz="1200" b="1"/>
                        <a:t>WWW</a:t>
                      </a:r>
                    </a:p>
                  </a:txBody>
                  <a:tcPr marT="42203" marB="42203" anchor="ctr">
                    <a:solidFill>
                      <a:schemeClr val="bg1">
                        <a:lumMod val="85000"/>
                      </a:schemeClr>
                    </a:solidFill>
                  </a:tcPr>
                </a:tc>
                <a:tc>
                  <a:txBody>
                    <a:bodyPr/>
                    <a:lstStyle/>
                    <a:p>
                      <a:pPr algn="ctr"/>
                      <a:r>
                        <a:rPr lang="en-GB" sz="1200" b="1"/>
                        <a:t>EBI</a:t>
                      </a:r>
                    </a:p>
                  </a:txBody>
                  <a:tcPr marT="42203" marB="42203" anchor="ctr">
                    <a:solidFill>
                      <a:schemeClr val="bg1">
                        <a:lumMod val="85000"/>
                      </a:schemeClr>
                    </a:solidFill>
                  </a:tcPr>
                </a:tc>
                <a:extLst>
                  <a:ext uri="{0D108BD9-81ED-4DB2-BD59-A6C34878D82A}">
                    <a16:rowId xmlns:a16="http://schemas.microsoft.com/office/drawing/2014/main" val="1935875369"/>
                  </a:ext>
                </a:extLst>
              </a:tr>
              <a:tr h="440078">
                <a:tc>
                  <a:txBody>
                    <a:bodyPr/>
                    <a:lstStyle/>
                    <a:p>
                      <a:pPr algn="ctr"/>
                      <a:r>
                        <a:rPr lang="en-GB" sz="1600" b="1"/>
                        <a:t>MODULE</a:t>
                      </a:r>
                      <a:r>
                        <a:rPr lang="en-GB" sz="1600" b="1" baseline="0"/>
                        <a:t> 1</a:t>
                      </a:r>
                      <a:endParaRPr lang="en-GB" sz="1600" b="1"/>
                    </a:p>
                  </a:txBody>
                  <a:tcPr marT="42203" marB="42203" anchor="ctr">
                    <a:solidFill>
                      <a:schemeClr val="bg1">
                        <a:lumMod val="85000"/>
                      </a:schemeClr>
                    </a:solidFill>
                  </a:tcPr>
                </a:tc>
                <a:tc>
                  <a:txBody>
                    <a:bodyPr/>
                    <a:lstStyle/>
                    <a:p>
                      <a:endParaRPr lang="en-GB" sz="1100"/>
                    </a:p>
                    <a:p>
                      <a:endParaRPr lang="en-GB" sz="1100"/>
                    </a:p>
                  </a:txBody>
                  <a:tcPr marT="42203" marB="42203"/>
                </a:tc>
                <a:tc>
                  <a:txBody>
                    <a:bodyPr/>
                    <a:lstStyle/>
                    <a:p>
                      <a:endParaRPr lang="en-GB" sz="1100"/>
                    </a:p>
                  </a:txBody>
                  <a:tcPr marT="42203" marB="42203"/>
                </a:tc>
                <a:extLst>
                  <a:ext uri="{0D108BD9-81ED-4DB2-BD59-A6C34878D82A}">
                    <a16:rowId xmlns:a16="http://schemas.microsoft.com/office/drawing/2014/main" val="3098514753"/>
                  </a:ext>
                </a:extLst>
              </a:tr>
              <a:tr h="440078">
                <a:tc>
                  <a:txBody>
                    <a:bodyPr/>
                    <a:lstStyle/>
                    <a:p>
                      <a:pPr algn="ctr"/>
                      <a:r>
                        <a:rPr lang="en-GB" sz="1600" b="1"/>
                        <a:t>MODULE 2</a:t>
                      </a:r>
                    </a:p>
                  </a:txBody>
                  <a:tcPr marT="42203" marB="42203" anchor="ctr">
                    <a:solidFill>
                      <a:schemeClr val="bg1">
                        <a:lumMod val="85000"/>
                      </a:schemeClr>
                    </a:solidFill>
                  </a:tcPr>
                </a:tc>
                <a:tc>
                  <a:txBody>
                    <a:bodyPr/>
                    <a:lstStyle/>
                    <a:p>
                      <a:endParaRPr lang="en-GB" sz="1100"/>
                    </a:p>
                    <a:p>
                      <a:endParaRPr lang="en-GB" sz="1100"/>
                    </a:p>
                  </a:txBody>
                  <a:tcPr marT="42203" marB="42203"/>
                </a:tc>
                <a:tc>
                  <a:txBody>
                    <a:bodyPr/>
                    <a:lstStyle/>
                    <a:p>
                      <a:endParaRPr lang="en-GB" sz="1100"/>
                    </a:p>
                  </a:txBody>
                  <a:tcPr marT="42203" marB="42203"/>
                </a:tc>
                <a:extLst>
                  <a:ext uri="{0D108BD9-81ED-4DB2-BD59-A6C34878D82A}">
                    <a16:rowId xmlns:a16="http://schemas.microsoft.com/office/drawing/2014/main" val="1592449271"/>
                  </a:ext>
                </a:extLst>
              </a:tr>
              <a:tr h="440078">
                <a:tc>
                  <a:txBody>
                    <a:bodyPr/>
                    <a:lstStyle/>
                    <a:p>
                      <a:pPr algn="ctr"/>
                      <a:r>
                        <a:rPr lang="en-GB" sz="1600" b="1"/>
                        <a:t>MODULE 3</a:t>
                      </a:r>
                    </a:p>
                  </a:txBody>
                  <a:tcPr marT="42203" marB="42203" anchor="ctr">
                    <a:solidFill>
                      <a:schemeClr val="bg1">
                        <a:lumMod val="85000"/>
                      </a:schemeClr>
                    </a:solidFill>
                  </a:tcPr>
                </a:tc>
                <a:tc>
                  <a:txBody>
                    <a:bodyPr/>
                    <a:lstStyle/>
                    <a:p>
                      <a:endParaRPr lang="en-GB" sz="1100"/>
                    </a:p>
                    <a:p>
                      <a:endParaRPr lang="en-GB" sz="1100"/>
                    </a:p>
                  </a:txBody>
                  <a:tcPr marT="42203" marB="42203"/>
                </a:tc>
                <a:tc>
                  <a:txBody>
                    <a:bodyPr/>
                    <a:lstStyle/>
                    <a:p>
                      <a:endParaRPr lang="en-GB" sz="1100"/>
                    </a:p>
                  </a:txBody>
                  <a:tcPr marT="42203" marB="42203"/>
                </a:tc>
                <a:extLst>
                  <a:ext uri="{0D108BD9-81ED-4DB2-BD59-A6C34878D82A}">
                    <a16:rowId xmlns:a16="http://schemas.microsoft.com/office/drawing/2014/main" val="2743240397"/>
                  </a:ext>
                </a:extLst>
              </a:tr>
              <a:tr h="392830">
                <a:tc>
                  <a:txBody>
                    <a:bodyPr/>
                    <a:lstStyle/>
                    <a:p>
                      <a:pPr algn="ctr"/>
                      <a:r>
                        <a:rPr lang="en-GB" sz="1600" b="1"/>
                        <a:t>MODULE</a:t>
                      </a:r>
                      <a:r>
                        <a:rPr lang="en-GB" sz="1600" b="1" baseline="0"/>
                        <a:t> 4</a:t>
                      </a:r>
                      <a:endParaRPr lang="en-GB" sz="1600" b="1"/>
                    </a:p>
                  </a:txBody>
                  <a:tcPr marT="42203" marB="42203" anchor="ctr">
                    <a:solidFill>
                      <a:schemeClr val="bg1">
                        <a:lumMod val="85000"/>
                      </a:schemeClr>
                    </a:solidFill>
                  </a:tcPr>
                </a:tc>
                <a:tc>
                  <a:txBody>
                    <a:bodyPr/>
                    <a:lstStyle/>
                    <a:p>
                      <a:endParaRPr lang="en-GB" sz="1100"/>
                    </a:p>
                  </a:txBody>
                  <a:tcPr marT="42203" marB="42203"/>
                </a:tc>
                <a:tc>
                  <a:txBody>
                    <a:bodyPr/>
                    <a:lstStyle/>
                    <a:p>
                      <a:endParaRPr lang="en-GB" sz="1100"/>
                    </a:p>
                  </a:txBody>
                  <a:tcPr marT="42203" marB="42203"/>
                </a:tc>
                <a:extLst>
                  <a:ext uri="{0D108BD9-81ED-4DB2-BD59-A6C34878D82A}">
                    <a16:rowId xmlns:a16="http://schemas.microsoft.com/office/drawing/2014/main" val="1949502433"/>
                  </a:ext>
                </a:extLst>
              </a:tr>
              <a:tr h="392830">
                <a:tc>
                  <a:txBody>
                    <a:bodyPr/>
                    <a:lstStyle/>
                    <a:p>
                      <a:pPr algn="ctr"/>
                      <a:r>
                        <a:rPr lang="en-GB" sz="1600" b="1"/>
                        <a:t>MODULE 5</a:t>
                      </a:r>
                    </a:p>
                  </a:txBody>
                  <a:tcPr marT="42203" marB="42203" anchor="ctr">
                    <a:solidFill>
                      <a:schemeClr val="bg1">
                        <a:lumMod val="85000"/>
                      </a:schemeClr>
                    </a:solidFill>
                  </a:tcPr>
                </a:tc>
                <a:tc>
                  <a:txBody>
                    <a:bodyPr/>
                    <a:lstStyle/>
                    <a:p>
                      <a:endParaRPr lang="en-GB" sz="1100"/>
                    </a:p>
                  </a:txBody>
                  <a:tcPr marT="42203" marB="42203"/>
                </a:tc>
                <a:tc>
                  <a:txBody>
                    <a:bodyPr/>
                    <a:lstStyle/>
                    <a:p>
                      <a:endParaRPr lang="en-GB" sz="1100"/>
                    </a:p>
                  </a:txBody>
                  <a:tcPr marT="42203" marB="42203"/>
                </a:tc>
                <a:extLst>
                  <a:ext uri="{0D108BD9-81ED-4DB2-BD59-A6C34878D82A}">
                    <a16:rowId xmlns:a16="http://schemas.microsoft.com/office/drawing/2014/main" val="1285087681"/>
                  </a:ext>
                </a:extLst>
              </a:tr>
              <a:tr h="392830">
                <a:tc>
                  <a:txBody>
                    <a:bodyPr/>
                    <a:lstStyle/>
                    <a:p>
                      <a:pPr algn="ctr"/>
                      <a:r>
                        <a:rPr lang="en-GB" sz="1600" b="1"/>
                        <a:t>MODULE 6</a:t>
                      </a:r>
                    </a:p>
                  </a:txBody>
                  <a:tcPr marT="42203" marB="42203" anchor="ctr">
                    <a:solidFill>
                      <a:schemeClr val="bg1">
                        <a:lumMod val="85000"/>
                      </a:schemeClr>
                    </a:solidFill>
                  </a:tcPr>
                </a:tc>
                <a:tc>
                  <a:txBody>
                    <a:bodyPr/>
                    <a:lstStyle/>
                    <a:p>
                      <a:endParaRPr lang="en-GB" sz="1100"/>
                    </a:p>
                  </a:txBody>
                  <a:tcPr marT="42203" marB="42203"/>
                </a:tc>
                <a:tc>
                  <a:txBody>
                    <a:bodyPr/>
                    <a:lstStyle/>
                    <a:p>
                      <a:endParaRPr lang="en-GB" sz="1100"/>
                    </a:p>
                  </a:txBody>
                  <a:tcPr marT="42203" marB="42203"/>
                </a:tc>
                <a:extLst>
                  <a:ext uri="{0D108BD9-81ED-4DB2-BD59-A6C34878D82A}">
                    <a16:rowId xmlns:a16="http://schemas.microsoft.com/office/drawing/2014/main" val="1445194851"/>
                  </a:ext>
                </a:extLst>
              </a:tr>
            </a:tbl>
          </a:graphicData>
        </a:graphic>
      </p:graphicFrame>
      <p:graphicFrame>
        <p:nvGraphicFramePr>
          <p:cNvPr id="11" name="Table 10">
            <a:extLst>
              <a:ext uri="{FF2B5EF4-FFF2-40B4-BE49-F238E27FC236}">
                <a16:creationId xmlns:a16="http://schemas.microsoft.com/office/drawing/2014/main" id="{7BDA68A1-F09D-4974-8A15-5130F054FD0E}"/>
              </a:ext>
            </a:extLst>
          </p:cNvPr>
          <p:cNvGraphicFramePr>
            <a:graphicFrameLocks noGrp="1"/>
          </p:cNvGraphicFramePr>
          <p:nvPr>
            <p:extLst>
              <p:ext uri="{D42A27DB-BD31-4B8C-83A1-F6EECF244321}">
                <p14:modId xmlns:p14="http://schemas.microsoft.com/office/powerpoint/2010/main" val="1440669360"/>
              </p:ext>
            </p:extLst>
          </p:nvPr>
        </p:nvGraphicFramePr>
        <p:xfrm>
          <a:off x="292353" y="4262671"/>
          <a:ext cx="6318584" cy="1463040"/>
        </p:xfrm>
        <a:graphic>
          <a:graphicData uri="http://schemas.openxmlformats.org/drawingml/2006/table">
            <a:tbl>
              <a:tblPr firstRow="1" bandRow="1">
                <a:tableStyleId>{5940675A-B579-460E-94D1-54222C63F5DA}</a:tableStyleId>
              </a:tblPr>
              <a:tblGrid>
                <a:gridCol w="1386846">
                  <a:extLst>
                    <a:ext uri="{9D8B030D-6E8A-4147-A177-3AD203B41FA5}">
                      <a16:colId xmlns:a16="http://schemas.microsoft.com/office/drawing/2014/main" val="1963731630"/>
                    </a:ext>
                  </a:extLst>
                </a:gridCol>
                <a:gridCol w="1107240">
                  <a:extLst>
                    <a:ext uri="{9D8B030D-6E8A-4147-A177-3AD203B41FA5}">
                      <a16:colId xmlns:a16="http://schemas.microsoft.com/office/drawing/2014/main" val="108933084"/>
                    </a:ext>
                  </a:extLst>
                </a:gridCol>
                <a:gridCol w="358111">
                  <a:extLst>
                    <a:ext uri="{9D8B030D-6E8A-4147-A177-3AD203B41FA5}">
                      <a16:colId xmlns:a16="http://schemas.microsoft.com/office/drawing/2014/main" val="3470447224"/>
                    </a:ext>
                  </a:extLst>
                </a:gridCol>
                <a:gridCol w="1399022">
                  <a:extLst>
                    <a:ext uri="{9D8B030D-6E8A-4147-A177-3AD203B41FA5}">
                      <a16:colId xmlns:a16="http://schemas.microsoft.com/office/drawing/2014/main" val="2534684982"/>
                    </a:ext>
                  </a:extLst>
                </a:gridCol>
                <a:gridCol w="993923">
                  <a:extLst>
                    <a:ext uri="{9D8B030D-6E8A-4147-A177-3AD203B41FA5}">
                      <a16:colId xmlns:a16="http://schemas.microsoft.com/office/drawing/2014/main" val="3753839048"/>
                    </a:ext>
                  </a:extLst>
                </a:gridCol>
                <a:gridCol w="1073442">
                  <a:extLst>
                    <a:ext uri="{9D8B030D-6E8A-4147-A177-3AD203B41FA5}">
                      <a16:colId xmlns:a16="http://schemas.microsoft.com/office/drawing/2014/main" val="1534630196"/>
                    </a:ext>
                  </a:extLst>
                </a:gridCol>
              </a:tblGrid>
              <a:tr h="375054">
                <a:tc rowSpan="2">
                  <a:txBody>
                    <a:bodyPr/>
                    <a:lstStyle/>
                    <a:p>
                      <a:r>
                        <a:rPr lang="en-GB" sz="1400" dirty="0"/>
                        <a:t>Target Grade</a:t>
                      </a:r>
                    </a:p>
                  </a:txBody>
                  <a:tcPr>
                    <a:solidFill>
                      <a:schemeClr val="bg1">
                        <a:lumMod val="85000"/>
                      </a:schemeClr>
                    </a:solidFill>
                  </a:tcPr>
                </a:tc>
                <a:tc rowSpan="2">
                  <a:txBody>
                    <a:bodyPr/>
                    <a:lstStyle/>
                    <a:p>
                      <a:endParaRPr lang="en-GB" sz="1400" dirty="0"/>
                    </a:p>
                  </a:txBody>
                  <a:tcPr/>
                </a:tc>
                <a:tc rowSpan="2">
                  <a:txBody>
                    <a:bodyPr/>
                    <a:lstStyle/>
                    <a:p>
                      <a:pPr algn="ctr"/>
                      <a:r>
                        <a:rPr lang="en-GB" sz="1400" dirty="0"/>
                        <a:t>WAG</a:t>
                      </a:r>
                    </a:p>
                  </a:txBody>
                  <a:tcPr vert="vert270">
                    <a:solidFill>
                      <a:schemeClr val="bg1">
                        <a:lumMod val="85000"/>
                      </a:schemeClr>
                    </a:solidFill>
                  </a:tcPr>
                </a:tc>
                <a:tc>
                  <a:txBody>
                    <a:bodyPr/>
                    <a:lstStyle/>
                    <a:p>
                      <a:pPr algn="ctr"/>
                      <a:r>
                        <a:rPr lang="en-GB" sz="1400" dirty="0"/>
                        <a:t>Mod 1</a:t>
                      </a:r>
                    </a:p>
                  </a:txBody>
                  <a:tcPr>
                    <a:solidFill>
                      <a:schemeClr val="bg1">
                        <a:lumMod val="85000"/>
                      </a:schemeClr>
                    </a:solidFill>
                  </a:tcPr>
                </a:tc>
                <a:tc>
                  <a:txBody>
                    <a:bodyPr/>
                    <a:lstStyle/>
                    <a:p>
                      <a:pPr algn="ctr"/>
                      <a:r>
                        <a:rPr lang="en-GB" sz="1400" dirty="0"/>
                        <a:t>Mod 2</a:t>
                      </a:r>
                    </a:p>
                  </a:txBody>
                  <a:tcPr>
                    <a:solidFill>
                      <a:schemeClr val="bg1">
                        <a:lumMod val="85000"/>
                      </a:schemeClr>
                    </a:solidFill>
                  </a:tcPr>
                </a:tc>
                <a:tc>
                  <a:txBody>
                    <a:bodyPr/>
                    <a:lstStyle/>
                    <a:p>
                      <a:pPr algn="ctr"/>
                      <a:r>
                        <a:rPr lang="en-GB" sz="1400" dirty="0"/>
                        <a:t>Mod 3</a:t>
                      </a:r>
                    </a:p>
                  </a:txBody>
                  <a:tcPr>
                    <a:solidFill>
                      <a:schemeClr val="bg1">
                        <a:lumMod val="85000"/>
                      </a:schemeClr>
                    </a:solidFill>
                  </a:tcPr>
                </a:tc>
                <a:extLst>
                  <a:ext uri="{0D108BD9-81ED-4DB2-BD59-A6C34878D82A}">
                    <a16:rowId xmlns:a16="http://schemas.microsoft.com/office/drawing/2014/main" val="658397753"/>
                  </a:ext>
                </a:extLst>
              </a:tr>
              <a:tr h="337879">
                <a:tc vMerge="1">
                  <a:txBody>
                    <a:bodyPr/>
                    <a:lstStyle/>
                    <a:p>
                      <a:endParaRPr lang="en-GB"/>
                    </a:p>
                  </a:txBody>
                  <a:tcPr/>
                </a:tc>
                <a:tc vMerge="1">
                  <a:txBody>
                    <a:bodyPr/>
                    <a:lstStyle/>
                    <a:p>
                      <a:endParaRPr lang="en-GB" dirty="0"/>
                    </a:p>
                  </a:txBody>
                  <a:tcPr/>
                </a:tc>
                <a:tc vMerge="1">
                  <a:txBody>
                    <a:bodyPr/>
                    <a:lstStyle/>
                    <a:p>
                      <a:endParaRPr lang="en-GB" sz="1400" dirty="0"/>
                    </a:p>
                  </a:txBody>
                  <a:tcPr/>
                </a:tc>
                <a:tc>
                  <a:txBody>
                    <a:bodyPr/>
                    <a:lstStyle/>
                    <a:p>
                      <a:endParaRPr lang="en-GB" sz="1000" dirty="0"/>
                    </a:p>
                  </a:txBody>
                  <a:tcPr/>
                </a:tc>
                <a:tc>
                  <a:txBody>
                    <a:bodyPr/>
                    <a:lstStyle/>
                    <a:p>
                      <a:endParaRPr lang="en-GB" sz="1200" dirty="0"/>
                    </a:p>
                  </a:txBody>
                  <a:tcPr/>
                </a:tc>
                <a:tc>
                  <a:txBody>
                    <a:bodyPr/>
                    <a:lstStyle/>
                    <a:p>
                      <a:endParaRPr lang="en-GB" sz="1000" dirty="0"/>
                    </a:p>
                  </a:txBody>
                  <a:tcPr/>
                </a:tc>
                <a:extLst>
                  <a:ext uri="{0D108BD9-81ED-4DB2-BD59-A6C34878D82A}">
                    <a16:rowId xmlns:a16="http://schemas.microsoft.com/office/drawing/2014/main" val="768671696"/>
                  </a:ext>
                </a:extLst>
              </a:tr>
              <a:tr h="750107">
                <a:tc>
                  <a:txBody>
                    <a:bodyPr/>
                    <a:lstStyle/>
                    <a:p>
                      <a:r>
                        <a:rPr lang="en-GB" sz="1400" dirty="0"/>
                        <a:t>Confidence Gauge</a:t>
                      </a:r>
                    </a:p>
                  </a:txBody>
                  <a:tcPr>
                    <a:solidFill>
                      <a:schemeClr val="bg1">
                        <a:lumMod val="85000"/>
                      </a:schemeClr>
                    </a:solidFill>
                  </a:tcPr>
                </a:tc>
                <a:tc gridSpan="5">
                  <a:txBody>
                    <a:bodyPr/>
                    <a:lstStyle/>
                    <a:p>
                      <a:pPr algn="ctr"/>
                      <a:endParaRPr lang="en-GB" sz="1400" dirty="0"/>
                    </a:p>
                  </a:txBody>
                  <a:tcPr>
                    <a:noFill/>
                  </a:tcPr>
                </a:tc>
                <a:tc hMerge="1">
                  <a:txBody>
                    <a:bodyPr/>
                    <a:lstStyle/>
                    <a:p>
                      <a:endParaRPr lang="en-GB"/>
                    </a:p>
                  </a:txBody>
                  <a:tcPr/>
                </a:tc>
                <a:tc hMerge="1">
                  <a:txBody>
                    <a:bodyPr/>
                    <a:lstStyle/>
                    <a:p>
                      <a:pPr algn="ctr"/>
                      <a:endParaRPr lang="en-GB" sz="1400" dirty="0"/>
                    </a:p>
                  </a:txBody>
                  <a:tcPr>
                    <a:solidFill>
                      <a:schemeClr val="bg1">
                        <a:lumMod val="85000"/>
                      </a:schemeClr>
                    </a:solidFill>
                  </a:tcPr>
                </a:tc>
                <a:tc hMerge="1">
                  <a:txBody>
                    <a:bodyPr/>
                    <a:lstStyle/>
                    <a:p>
                      <a:pPr algn="ctr"/>
                      <a:endParaRPr lang="en-GB" sz="1400" dirty="0"/>
                    </a:p>
                  </a:txBody>
                  <a:tcPr>
                    <a:solidFill>
                      <a:schemeClr val="bg1">
                        <a:lumMod val="85000"/>
                      </a:schemeClr>
                    </a:solidFill>
                  </a:tcPr>
                </a:tc>
                <a:tc hMerge="1">
                  <a:txBody>
                    <a:bodyPr/>
                    <a:lstStyle/>
                    <a:p>
                      <a:endParaRPr lang="en-GB"/>
                    </a:p>
                  </a:txBody>
                  <a:tcPr/>
                </a:tc>
                <a:extLst>
                  <a:ext uri="{0D108BD9-81ED-4DB2-BD59-A6C34878D82A}">
                    <a16:rowId xmlns:a16="http://schemas.microsoft.com/office/drawing/2014/main" val="2366114672"/>
                  </a:ext>
                </a:extLst>
              </a:tr>
            </a:tbl>
          </a:graphicData>
        </a:graphic>
      </p:graphicFrame>
      <p:pic>
        <p:nvPicPr>
          <p:cNvPr id="12" name="Picture 2" descr="All good things come to those who save (maybe?) – Total Balance">
            <a:extLst>
              <a:ext uri="{FF2B5EF4-FFF2-40B4-BE49-F238E27FC236}">
                <a16:creationId xmlns:a16="http://schemas.microsoft.com/office/drawing/2014/main" id="{162DA1B7-9898-4D82-8651-849EB7F5F96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250" b="17635"/>
          <a:stretch/>
        </p:blipFill>
        <p:spPr bwMode="auto">
          <a:xfrm>
            <a:off x="1798403" y="5054759"/>
            <a:ext cx="4577401" cy="576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41E2075-9A20-42E8-8051-B6ED67FDAFCE}"/>
              </a:ext>
            </a:extLst>
          </p:cNvPr>
          <p:cNvPicPr>
            <a:picLocks noChangeAspect="1"/>
          </p:cNvPicPr>
          <p:nvPr/>
        </p:nvPicPr>
        <p:blipFill>
          <a:blip r:embed="rId3"/>
          <a:stretch>
            <a:fillRect/>
          </a:stretch>
        </p:blipFill>
        <p:spPr>
          <a:xfrm>
            <a:off x="2095500" y="52020"/>
            <a:ext cx="2762250" cy="808247"/>
          </a:xfrm>
          <a:prstGeom prst="rect">
            <a:avLst/>
          </a:prstGeom>
        </p:spPr>
      </p:pic>
    </p:spTree>
    <p:extLst>
      <p:ext uri="{BB962C8B-B14F-4D97-AF65-F5344CB8AC3E}">
        <p14:creationId xmlns:p14="http://schemas.microsoft.com/office/powerpoint/2010/main" val="3494804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52BF323-0EB7-4888-A472-609133C7E5B7}"/>
              </a:ext>
            </a:extLst>
          </p:cNvPr>
          <p:cNvSpPr txBox="1"/>
          <p:nvPr/>
        </p:nvSpPr>
        <p:spPr>
          <a:xfrm>
            <a:off x="1" y="717603"/>
            <a:ext cx="3995025" cy="522931"/>
          </a:xfrm>
          <a:prstGeom prst="rect">
            <a:avLst/>
          </a:prstGeom>
          <a:solidFill>
            <a:srgbClr val="EA70E4"/>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0A671A1-1D28-4231-B378-36AE6B81F687}"/>
              </a:ext>
            </a:extLst>
          </p:cNvPr>
          <p:cNvSpPr txBox="1"/>
          <p:nvPr/>
        </p:nvSpPr>
        <p:spPr>
          <a:xfrm>
            <a:off x="-1" y="13826"/>
            <a:ext cx="6858001" cy="522931"/>
          </a:xfrm>
          <a:prstGeom prst="rect">
            <a:avLst/>
          </a:prstGeom>
          <a:solidFill>
            <a:srgbClr val="EA70E4"/>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KS4 Design Technology</a:t>
            </a:r>
            <a:endParaRPr lang="ru-RU" sz="2400" b="1"/>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3429000"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t>New and Emerging Technologies:</a:t>
            </a:r>
          </a:p>
          <a:p>
            <a:pPr algn="l"/>
            <a:r>
              <a:rPr lang="en-GB" sz="1800" b="1" dirty="0"/>
              <a:t>People, Society and Culture</a:t>
            </a:r>
          </a:p>
        </p:txBody>
      </p:sp>
      <p:graphicFrame>
        <p:nvGraphicFramePr>
          <p:cNvPr id="6" name="Table 5">
            <a:extLst>
              <a:ext uri="{FF2B5EF4-FFF2-40B4-BE49-F238E27FC236}">
                <a16:creationId xmlns:a16="http://schemas.microsoft.com/office/drawing/2014/main" id="{91CA9545-0CBF-4633-A3C2-20BD01D81CA0}"/>
              </a:ext>
            </a:extLst>
          </p:cNvPr>
          <p:cNvGraphicFramePr>
            <a:graphicFrameLocks noGrp="1"/>
          </p:cNvGraphicFramePr>
          <p:nvPr>
            <p:extLst>
              <p:ext uri="{D42A27DB-BD31-4B8C-83A1-F6EECF244321}">
                <p14:modId xmlns:p14="http://schemas.microsoft.com/office/powerpoint/2010/main" val="2812371380"/>
              </p:ext>
            </p:extLst>
          </p:nvPr>
        </p:nvGraphicFramePr>
        <p:xfrm>
          <a:off x="5517232" y="654512"/>
          <a:ext cx="1205880" cy="4590056"/>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371367">
                <a:tc>
                  <a:txBody>
                    <a:bodyPr/>
                    <a:lstStyle/>
                    <a:p>
                      <a:pPr algn="ctr"/>
                      <a:r>
                        <a:rPr lang="en-GB" b="1"/>
                        <a:t>Key words</a:t>
                      </a:r>
                    </a:p>
                  </a:txBody>
                  <a:tcPr>
                    <a:solidFill>
                      <a:schemeClr val="bg1">
                        <a:lumMod val="95000"/>
                      </a:schemeClr>
                    </a:solidFill>
                  </a:tcPr>
                </a:tc>
                <a:extLst>
                  <a:ext uri="{0D108BD9-81ED-4DB2-BD59-A6C34878D82A}">
                    <a16:rowId xmlns:a16="http://schemas.microsoft.com/office/drawing/2014/main" val="548001888"/>
                  </a:ext>
                </a:extLst>
              </a:tr>
              <a:tr h="4218689">
                <a:tc>
                  <a:txBody>
                    <a:bodyPr/>
                    <a:lstStyle/>
                    <a:p>
                      <a:r>
                        <a:rPr lang="en-GB" sz="1600" dirty="0"/>
                        <a:t>Market Pull</a:t>
                      </a:r>
                    </a:p>
                    <a:p>
                      <a:r>
                        <a:rPr lang="en-GB" sz="1600" dirty="0"/>
                        <a:t>Technology Push</a:t>
                      </a:r>
                    </a:p>
                    <a:p>
                      <a:r>
                        <a:rPr lang="en-GB" sz="1600" dirty="0"/>
                        <a:t>Aesthetics</a:t>
                      </a:r>
                    </a:p>
                    <a:p>
                      <a:r>
                        <a:rPr lang="en-GB" sz="1400" dirty="0"/>
                        <a:t>Iconic design</a:t>
                      </a:r>
                    </a:p>
                    <a:p>
                      <a:r>
                        <a:rPr lang="en-GB" sz="1400" dirty="0"/>
                        <a:t>Inclusive design</a:t>
                      </a:r>
                    </a:p>
                    <a:p>
                      <a:r>
                        <a:rPr lang="en-GB" sz="1400" dirty="0"/>
                        <a:t>Exclusive design</a:t>
                      </a:r>
                    </a:p>
                    <a:p>
                      <a:r>
                        <a:rPr lang="en-GB" sz="1400" dirty="0"/>
                        <a:t>Evolution of design</a:t>
                      </a:r>
                    </a:p>
                    <a:p>
                      <a:r>
                        <a:rPr lang="en-GB" sz="1400" dirty="0"/>
                        <a:t>Trends</a:t>
                      </a:r>
                    </a:p>
                  </a:txBody>
                  <a:tcPr/>
                </a:tc>
                <a:extLst>
                  <a:ext uri="{0D108BD9-81ED-4DB2-BD59-A6C34878D82A}">
                    <a16:rowId xmlns:a16="http://schemas.microsoft.com/office/drawing/2014/main" val="2693566867"/>
                  </a:ext>
                </a:extLst>
              </a:tr>
            </a:tbl>
          </a:graphicData>
        </a:graphic>
      </p:graphicFrame>
      <p:graphicFrame>
        <p:nvGraphicFramePr>
          <p:cNvPr id="9" name="Table 8">
            <a:extLst>
              <a:ext uri="{FF2B5EF4-FFF2-40B4-BE49-F238E27FC236}">
                <a16:creationId xmlns:a16="http://schemas.microsoft.com/office/drawing/2014/main" id="{5131282C-B2C2-46E6-A717-2B987DA7631A}"/>
              </a:ext>
            </a:extLst>
          </p:cNvPr>
          <p:cNvGraphicFramePr>
            <a:graphicFrameLocks noGrp="1"/>
          </p:cNvGraphicFramePr>
          <p:nvPr>
            <p:extLst>
              <p:ext uri="{D42A27DB-BD31-4B8C-83A1-F6EECF244321}">
                <p14:modId xmlns:p14="http://schemas.microsoft.com/office/powerpoint/2010/main" val="1807360399"/>
              </p:ext>
            </p:extLst>
          </p:nvPr>
        </p:nvGraphicFramePr>
        <p:xfrm>
          <a:off x="5517232" y="5410241"/>
          <a:ext cx="1205880" cy="3547101"/>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575266">
                <a:tc>
                  <a:txBody>
                    <a:bodyPr/>
                    <a:lstStyle/>
                    <a:p>
                      <a:pPr algn="ctr"/>
                      <a:r>
                        <a:rPr lang="en-GB" sz="1600" b="1"/>
                        <a:t>Curriculum Links</a:t>
                      </a:r>
                    </a:p>
                  </a:txBody>
                  <a:tcPr>
                    <a:solidFill>
                      <a:schemeClr val="bg1">
                        <a:lumMod val="95000"/>
                      </a:schemeClr>
                    </a:solidFill>
                  </a:tcPr>
                </a:tc>
                <a:extLst>
                  <a:ext uri="{0D108BD9-81ED-4DB2-BD59-A6C34878D82A}">
                    <a16:rowId xmlns:a16="http://schemas.microsoft.com/office/drawing/2014/main" val="548001888"/>
                  </a:ext>
                </a:extLst>
              </a:tr>
              <a:tr h="2967981">
                <a:tc>
                  <a:txBody>
                    <a:bodyPr/>
                    <a:lstStyle/>
                    <a:p>
                      <a:r>
                        <a:rPr lang="en-GB" sz="1400" dirty="0"/>
                        <a:t>RE : Religion, Faith and Culture</a:t>
                      </a:r>
                    </a:p>
                  </a:txBody>
                  <a:tcPr/>
                </a:tc>
                <a:extLst>
                  <a:ext uri="{0D108BD9-81ED-4DB2-BD59-A6C34878D82A}">
                    <a16:rowId xmlns:a16="http://schemas.microsoft.com/office/drawing/2014/main" val="2693566867"/>
                  </a:ext>
                </a:extLst>
              </a:tr>
            </a:tbl>
          </a:graphicData>
        </a:graphic>
      </p:graphicFrame>
      <p:graphicFrame>
        <p:nvGraphicFramePr>
          <p:cNvPr id="14" name="Table 13">
            <a:extLst>
              <a:ext uri="{FF2B5EF4-FFF2-40B4-BE49-F238E27FC236}">
                <a16:creationId xmlns:a16="http://schemas.microsoft.com/office/drawing/2014/main" id="{8882D0B8-002D-4930-8634-9406AAF1EFA3}"/>
              </a:ext>
            </a:extLst>
          </p:cNvPr>
          <p:cNvGraphicFramePr>
            <a:graphicFrameLocks noGrp="1"/>
          </p:cNvGraphicFramePr>
          <p:nvPr>
            <p:extLst>
              <p:ext uri="{D42A27DB-BD31-4B8C-83A1-F6EECF244321}">
                <p14:modId xmlns:p14="http://schemas.microsoft.com/office/powerpoint/2010/main" val="3656222670"/>
              </p:ext>
            </p:extLst>
          </p:nvPr>
        </p:nvGraphicFramePr>
        <p:xfrm>
          <a:off x="155935" y="1374927"/>
          <a:ext cx="5006072" cy="3320415"/>
        </p:xfrm>
        <a:graphic>
          <a:graphicData uri="http://schemas.openxmlformats.org/drawingml/2006/table">
            <a:tbl>
              <a:tblPr firstRow="1" bandRow="1">
                <a:tableStyleId>{073A0DAA-6AF3-43AB-8588-CEC1D06C72B9}</a:tableStyleId>
              </a:tblPr>
              <a:tblGrid>
                <a:gridCol w="5006072">
                  <a:extLst>
                    <a:ext uri="{9D8B030D-6E8A-4147-A177-3AD203B41FA5}">
                      <a16:colId xmlns:a16="http://schemas.microsoft.com/office/drawing/2014/main" val="470208326"/>
                    </a:ext>
                  </a:extLst>
                </a:gridCol>
              </a:tblGrid>
              <a:tr h="485775">
                <a:tc>
                  <a:txBody>
                    <a:bodyPr/>
                    <a:lstStyle/>
                    <a:p>
                      <a:pPr algn="ctr" fontAlgn="base"/>
                      <a:r>
                        <a:rPr lang="en-GB" sz="1200" dirty="0">
                          <a:effectLst/>
                        </a:rPr>
                        <a:t>Market Pull and Technology Push​</a:t>
                      </a:r>
                    </a:p>
                  </a:txBody>
                  <a:tcPr anchor="ctr"/>
                </a:tc>
                <a:extLst>
                  <a:ext uri="{0D108BD9-81ED-4DB2-BD59-A6C34878D82A}">
                    <a16:rowId xmlns:a16="http://schemas.microsoft.com/office/drawing/2014/main" val="2914217270"/>
                  </a:ext>
                </a:extLst>
              </a:tr>
              <a:tr h="962025">
                <a:tc>
                  <a:txBody>
                    <a:bodyPr/>
                    <a:lstStyle/>
                    <a:p>
                      <a:pPr algn="l" fontAlgn="base"/>
                      <a:r>
                        <a:rPr lang="en-US" sz="1200" dirty="0">
                          <a:effectLst/>
                        </a:rPr>
                        <a:t>Technology Push is the development of new technology, materials and manufacturing methods to create new products or improve old ones.​</a:t>
                      </a:r>
                    </a:p>
                    <a:p>
                      <a:pPr algn="l" fontAlgn="base"/>
                      <a:r>
                        <a:rPr lang="en-US" sz="1200" dirty="0">
                          <a:effectLst/>
                        </a:rPr>
                        <a:t>​Examples include; Smart Phones, Electricity, Mass Production, </a:t>
                      </a:r>
                      <a:r>
                        <a:rPr lang="en-US" sz="1200" dirty="0" err="1">
                          <a:effectLst/>
                        </a:rPr>
                        <a:t>etc</a:t>
                      </a:r>
                      <a:r>
                        <a:rPr lang="en-US" sz="1200" dirty="0">
                          <a:effectLst/>
                        </a:rPr>
                        <a:t>​.</a:t>
                      </a:r>
                    </a:p>
                    <a:p>
                      <a:pPr algn="l" fontAlgn="base"/>
                      <a:endParaRPr lang="en-US" sz="1200" dirty="0">
                        <a:effectLst/>
                      </a:endParaRPr>
                    </a:p>
                    <a:p>
                      <a:pPr algn="l" fontAlgn="base"/>
                      <a:r>
                        <a:rPr lang="en-US" sz="1200" dirty="0">
                          <a:effectLst/>
                        </a:rPr>
                        <a:t>Market pull is the demand from consumers for new products and improvements in old ones; this is often found via reviews, polls, surveys, </a:t>
                      </a:r>
                      <a:r>
                        <a:rPr lang="en-US" sz="1200" dirty="0" err="1">
                          <a:effectLst/>
                        </a:rPr>
                        <a:t>etc</a:t>
                      </a:r>
                      <a:r>
                        <a:rPr lang="en-US" sz="1200" dirty="0">
                          <a:effectLst/>
                        </a:rPr>
                        <a:t>​.</a:t>
                      </a:r>
                    </a:p>
                    <a:p>
                      <a:pPr algn="l" fontAlgn="base"/>
                      <a:r>
                        <a:rPr lang="en-US" sz="1200" dirty="0">
                          <a:effectLst/>
                        </a:rPr>
                        <a:t>​Examples include; Product Aesthetics, making products easier to use, </a:t>
                      </a:r>
                      <a:r>
                        <a:rPr lang="en-US" sz="1200" dirty="0" err="1">
                          <a:effectLst/>
                        </a:rPr>
                        <a:t>etc</a:t>
                      </a:r>
                      <a:r>
                        <a:rPr lang="en-US" sz="1200" dirty="0">
                          <a:effectLst/>
                        </a:rPr>
                        <a:t>​.</a:t>
                      </a:r>
                    </a:p>
                    <a:p>
                      <a:pPr lvl="0" algn="l">
                        <a:buNone/>
                      </a:pPr>
                      <a:endParaRPr lang="en-US" sz="1200" dirty="0">
                        <a:effectLst/>
                      </a:endParaRPr>
                    </a:p>
                    <a:p>
                      <a:pPr lvl="0" algn="l">
                        <a:buNone/>
                      </a:pPr>
                      <a:endParaRPr lang="en-US" sz="1200" dirty="0">
                        <a:effectLst/>
                      </a:endParaRPr>
                    </a:p>
                    <a:p>
                      <a:pPr lvl="0" algn="l">
                        <a:buNone/>
                      </a:pPr>
                      <a:endParaRPr lang="en-US" sz="1200" dirty="0">
                        <a:effectLst/>
                      </a:endParaRPr>
                    </a:p>
                    <a:p>
                      <a:pPr lvl="0" algn="l">
                        <a:buNone/>
                      </a:pPr>
                      <a:endParaRPr lang="en-US" sz="1200" dirty="0">
                        <a:effectLst/>
                      </a:endParaRPr>
                    </a:p>
                    <a:p>
                      <a:pPr lvl="0" algn="l">
                        <a:buNone/>
                      </a:pPr>
                      <a:endParaRPr lang="en-US" sz="1200" dirty="0">
                        <a:effectLst/>
                      </a:endParaRPr>
                    </a:p>
                    <a:p>
                      <a:pPr lvl="0" algn="l">
                        <a:buNone/>
                      </a:pPr>
                      <a:endParaRPr lang="en-US" sz="1200" dirty="0">
                        <a:effectLst/>
                      </a:endParaRPr>
                    </a:p>
                    <a:p>
                      <a:pPr lvl="0" algn="l">
                        <a:buNone/>
                      </a:pPr>
                      <a:endParaRPr lang="en-US" sz="1200" dirty="0">
                        <a:effectLst/>
                      </a:endParaRPr>
                    </a:p>
                    <a:p>
                      <a:pPr algn="ctr" fontAlgn="base"/>
                      <a:r>
                        <a:rPr lang="en-US" sz="1200" dirty="0">
                          <a:effectLst/>
                        </a:rPr>
                        <a:t>​</a:t>
                      </a:r>
                    </a:p>
                  </a:txBody>
                  <a:tcPr anchor="ctr"/>
                </a:tc>
                <a:extLst>
                  <a:ext uri="{0D108BD9-81ED-4DB2-BD59-A6C34878D82A}">
                    <a16:rowId xmlns:a16="http://schemas.microsoft.com/office/drawing/2014/main" val="3906758463"/>
                  </a:ext>
                </a:extLst>
              </a:tr>
            </a:tbl>
          </a:graphicData>
        </a:graphic>
      </p:graphicFrame>
      <p:graphicFrame>
        <p:nvGraphicFramePr>
          <p:cNvPr id="18" name="Table 17">
            <a:extLst>
              <a:ext uri="{FF2B5EF4-FFF2-40B4-BE49-F238E27FC236}">
                <a16:creationId xmlns:a16="http://schemas.microsoft.com/office/drawing/2014/main" id="{F9E41E98-6C24-4D3A-BFE1-ADA3706E1A9D}"/>
              </a:ext>
            </a:extLst>
          </p:cNvPr>
          <p:cNvGraphicFramePr>
            <a:graphicFrameLocks noGrp="1"/>
          </p:cNvGraphicFramePr>
          <p:nvPr>
            <p:extLst>
              <p:ext uri="{D42A27DB-BD31-4B8C-83A1-F6EECF244321}">
                <p14:modId xmlns:p14="http://schemas.microsoft.com/office/powerpoint/2010/main" val="514503744"/>
              </p:ext>
            </p:extLst>
          </p:nvPr>
        </p:nvGraphicFramePr>
        <p:xfrm>
          <a:off x="145762" y="6788997"/>
          <a:ext cx="5006072" cy="1463040"/>
        </p:xfrm>
        <a:graphic>
          <a:graphicData uri="http://schemas.openxmlformats.org/drawingml/2006/table">
            <a:tbl>
              <a:tblPr firstRow="1" bandRow="1">
                <a:tableStyleId>{073A0DAA-6AF3-43AB-8588-CEC1D06C72B9}</a:tableStyleId>
              </a:tblPr>
              <a:tblGrid>
                <a:gridCol w="5006072">
                  <a:extLst>
                    <a:ext uri="{9D8B030D-6E8A-4147-A177-3AD203B41FA5}">
                      <a16:colId xmlns:a16="http://schemas.microsoft.com/office/drawing/2014/main" val="3329555417"/>
                    </a:ext>
                  </a:extLst>
                </a:gridCol>
              </a:tblGrid>
              <a:tr h="242697">
                <a:tc>
                  <a:txBody>
                    <a:bodyPr/>
                    <a:lstStyle/>
                    <a:p>
                      <a:pPr algn="ctr" fontAlgn="base"/>
                      <a:r>
                        <a:rPr lang="en-GB" sz="1200">
                          <a:effectLst/>
                        </a:rPr>
                        <a:t>Cultures, Faith and Belief​</a:t>
                      </a:r>
                    </a:p>
                  </a:txBody>
                  <a:tcPr anchor="ctr"/>
                </a:tc>
                <a:extLst>
                  <a:ext uri="{0D108BD9-81ED-4DB2-BD59-A6C34878D82A}">
                    <a16:rowId xmlns:a16="http://schemas.microsoft.com/office/drawing/2014/main" val="1660661201"/>
                  </a:ext>
                </a:extLst>
              </a:tr>
              <a:tr h="901636">
                <a:tc>
                  <a:txBody>
                    <a:bodyPr/>
                    <a:lstStyle/>
                    <a:p>
                      <a:pPr algn="l" fontAlgn="base"/>
                      <a:r>
                        <a:rPr lang="en-US" sz="1200" dirty="0">
                          <a:effectLst/>
                        </a:rPr>
                        <a:t>Different groups of people have different interests and have to be catered for.​</a:t>
                      </a:r>
                    </a:p>
                    <a:p>
                      <a:pPr algn="l" fontAlgn="base"/>
                      <a:r>
                        <a:rPr lang="en-US" sz="1200" dirty="0">
                          <a:effectLst/>
                        </a:rPr>
                        <a:t>​Different countries and cultures also react to products differently. ​</a:t>
                      </a:r>
                      <a:br>
                        <a:rPr lang="en-US" sz="1200" dirty="0">
                          <a:effectLst/>
                        </a:rPr>
                      </a:br>
                      <a:r>
                        <a:rPr lang="en-US" sz="1200" dirty="0">
                          <a:effectLst/>
                        </a:rPr>
                        <a:t>​E.g. In India McDonalds don’t sell beef burgers as it has a large Hindu population, and cows are seen as sacred – in contrast the UK sells its most amount of fish and chips on a Friday as it is a Christian tradition to not eat meat on that day.</a:t>
                      </a:r>
                    </a:p>
                  </a:txBody>
                  <a:tcPr/>
                </a:tc>
                <a:extLst>
                  <a:ext uri="{0D108BD9-81ED-4DB2-BD59-A6C34878D82A}">
                    <a16:rowId xmlns:a16="http://schemas.microsoft.com/office/drawing/2014/main" val="2047741211"/>
                  </a:ext>
                </a:extLst>
              </a:tr>
            </a:tbl>
          </a:graphicData>
        </a:graphic>
      </p:graphicFrame>
      <p:sp>
        <p:nvSpPr>
          <p:cNvPr id="2" name="AutoShape 2" descr="data:image/jpg;base64,%20/9j/4AAQSkZJRgABAQEAYABgAAD/2wBDAAUDBAQEAwUEBAQFBQUGBwwIBwcHBw8LCwkMEQ8SEhEPERETFhwXExQaFRERGCEYGh0dHx8fExciJCIeJBweHx7/2wBDAQUFBQcGBw4ICA4eFBEUHh4eHh4eHh4eHh4eHh4eHh4eHh4eHh4eHh4eHh4eHh4eHh4eHh4eHh4eHh4eHh4eHh7/wAARCAGdAp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FNNpTVW7uGhkChR0718/Y99uxOaaao/bZScDFBu5vUflT5CedF7t05pwFZ32uYnqBUgupQPvZH0o5GHtEXTSc4qiLuYnrSG6m5+ajkYe0ReBycU4ZHas8XMg53c0faJiPvGlyMPaIv8APpScg+tZ7XMp/wCWhpv2iUdWNHIHtDS5ppBrP+0y5zvpGmlIPzmlyD9ojQOc8A0hBrPM83980guJP75Jo9mxe0Ro96GHtWcLibuxpftEndzR7Nh7RF8Z60jDmqLXEoPDmm+fLn75p8jF7RF/HtRjpVA3MufvUn2mb++aXs2HtUX+ewpB16VRN1Nn79J9qm/v9qHBh7RF89aY2fSqf2mbH3s0v2qXrkflS9mw9oi5j2pD34ql9rm6ZH5U37XN6j8qXs2HtEaB+73pgqkLyY+lKLuXHRafs2HtEW6afpVX7ZJ/dWl+2Nn7q1PIwVRFilIqqLxs8xrmlF62AfLU0+Rle0RYPtTTioPtnrGKabxc8x/rRyMOdE+R+NAHeq/2xAQfKP4GlW8j/wCebfnS5GHOi0neo268VGL2Hn5WpPtUHXDUcjDnRIB79qU5qIXVvnqc/Sj7RAR940cjHzIkoANM8+D/AJ6fpS+fD2kFHKx8yDPOKUZpplhJz5i5pQ8faRfzoswuhWHOaYTTyyEcOp/GmYznkfnSswuJnjNG7rxS7T7UhU0WHcbu5waUN60hU+9G3qMU7BcXOc0gPrSgUEYpWAWjNN6DBoHanYLjs0ZoHrSH0pBcUGkppX1NHGB3pjHZ5HNITjtQeBTVBJNAXH57UopmTRk4oAfSUhPFIc9qYXHH6U09KU9KYx5xQMX5cUmOfamhueelKTQgDA5odelMJ96UN60ALyfTFIRTs800n8xTAaq5PXNKV9qN1AbINAhoHf0pw5PNGelKMYoAU9KU00nnsKUc9aACg9qQ0opoAPQ0Uds0UxnUmszUm/fY9q0jWdqAzcZ9quO5jPY4jxV4h1ZNfh8O+Hbe3k1B4vNkknPyRr/jS6P4m1O30y9m8XWP2F7NwvmxISk4PTaPWq/inRdes/F0Pijw7BDeO0PkXFvK23I9Qap3WjeObvw5eyT3qm/ubhXW0WTCxRg8qp7GtdDnN2z8a6FPa3s7TXFv9iQPNHNCVcKehA75qXSfGOk6hDcyYubNbeLzn+0xFAY/7wPQ1yGl+DdeEutyS2Nmi3tqqRRzzGYMwIyGPXt1pdH8B609vqkFyyada3dp5K2yTtKok/vc9B7U7ILs6nRPGek6rqkenxx3dvNMhktzPFsWdR3U96h+JmvanoWiwS6dHjzpgktxs3eSvrisfwd4N1Oy1myutSstPhWxXCyxyvI8jYxkZ4Wuj8caTrWpWcB0TUFtp4ZNzRSf6uZf7rVNkFzmPD3ivU007VbptUttct7eHfE8K4nVv9pD/DV3w94+D+H9PvNYtpxNd3It0kjQBHJ6Ee1QeG/BGpjWNS1bU/7Pspru0e3SCzTEY3DG41VbwT4lPg+x0n7Rp63OmXYmtWGdrrz949jk0rDOpuvF+lW+oavZ3CzI2lRiSd8DDA9APfmuWbx1d33jHSoLW1vrWykheSW3lQAzAAkEH8KlXwNr1/J4gm1i+sxNqkCKjQqcI6kHkHtxUmm+F/Eq6/o+ra1PYNFpcBi2W+dzIFx+Jp2QXNWz8b6XdW+kzW8Fw7anM0MUXG5CvUt7VqeG9dg12K5kt7a4gFvMYWEy4yR3HtXBfDPR/tnjTUNZjt7qLTbaSRrJZ4ymHk64B9P8K7vwvZ63ZwXS61eQ3Uj3BaExrjanYH3pNILnFeOPEmpN45Ph+01+PR4Y4AyyBc+ZKRwrenapPFev+KdG0XQ7W6uUtdUuZWW4lgi83KgcEL3PStPxj4X17UvFNtrmmXGmobNP3Ec0OSzHqWPf2qS+0fxtPb6few6xZJqdsz+bCY/3MgJ4/EUIVx/w41e41a0vHutcGpyRyBCpt/JaHg8Ee/8ASpfEfjax0XW/7GfT7+7u/I84C3QNlef8Kd4C8M3eiy6lqGq3cVxqGpSiSXyVwiY6AfnSXPhu+f4iP4jWaH7KdPNsEOd+455+nNAXIP8AhP8ART4bttaEd04uZjBDaquZWkH8OP61T1H4hQt4W1a902zu4NRsRtkt54huhJ6Ow7rWXB8O9Zt/DWnxw3lquq6dfvdwHkxMGx8p/Kr9l4K1a5tPEl1rF3ajUtah8rbAD5cYA4/kKegak2j+O4x4S07UtXtbkX10wjjhjjw1w3qg/u1u+GfElj4gjuBapNBcWz7Li3nXa8ZPTIrir3wH4gvfDmiRXLacb7R5CscRdvLmhOOCw5DfSuj+Hvhm40Vr66vbWxtp7pgBHaszBVHqzck0mkK51frSd8U8j0/OkxSAZ3oJzTivvijHNAERBppz1qYqKYV568UAMXj6UpoC4PXNO296QiMk0gp205pQMA807DGN8vNNDYHIp5XPU8UbTg5pAMOfu4yKQ9zTiG7U0JximIj3dOKdkdKNhoCHPNAxjGhW5GelOfpzxzSbeBQhDepoxS7cdqCM0AJQcDFKOvSmSA+lACZ+bPekZj680bePfFGOe/SgdwL46mhmIGQ1MKrxxRKnHFFgux3mvj7xpPOk7SN+dQ4OacwK8UWQ+ZkiXEw/5aMaf9qmB/1hxVYeo5pz9v5UcqDmZYF5OB/rCfwpRfTf3h+VVMnIFJnijlQc7Lg1CbuFP4U4ai/9xao8kUnPv70cqH7SRof2k3eNacNQ45iH4Gs0+lGeKXIh+0kaX9opnmLH40DUIc8owrLPr2o554o5EHtGa/263x/FSi9tz/E34isgHApN31pezQ1VZsi6t2/5aEH6U77RbkAiUc+tY6txSZ96PZoftWbXnQkY81eO+aVWQ/8ALRPzrD3ClDehpezGqpuMwIwrL+dIVLc8Vh78c5NODtnO4/nR7MftjaVfbFNZWzjFZHnyY++350C5m6+a1Hsx+1RrEHb0ppBBrOF5OP8Aload9unzyQfwo9mx+1RogCm1RGoSDqqn3pRqJ43RL+dLkY/axLvHrQRVQagmRui/I0/+0IP4kcUcjHzomBpwNQi9tm4GR9RSi5tz/wAtMfhS5WNSRLjpxTx0qMTQkf6xc/WnF4z911P0NKzHcdRQGHGCM0o/WmMSilPeimM6c1Qvzif8Kv8AWsy/Lefg+lVHcxnsQ7qN1Z8F+Dq13ZytGiwLGyktgndnPX6VTt9Y86eXzJIY4Y7iSPIySyqucj3rUwN3cBRuz9KybLWtOvJVSGZwGQvG7xlVdQOSpPWq0/iG3+12MNuJQLmbbukiIDpgklTSA38jNODVR/tC0MNtMJD5dywWI7fvE/8A6qtcmkIkLUnbNcrDqeqXkt01tqNrDcRTMiafIgBYKeMk88+oq9c6pOl7HAroM3MMcqFf9WGUkjPegZt7h60rHjmud1DxBFFPZm1WSWGS78hysefM+UnCevI61pafqEOoJIY45oXifZLFKu10bGeR9DSAv7lA7Ae1NJHasq41uzt55EkhumiicJLcLHmONj2J/EdKiufEVhbzXCtFdultJ5dxKkWUiOAck+nPagRtUmQOayNQ121tftCrFcz+QmZZIo9yR8ZGf/rZqXTL5ZPD9tqV3IqB7dZpXA4HGTQI0t3f16Um7NZNvrlnKJTMlxaCOHzwZ49oeP8AvD/OeaLbXbKQlZI7q1PlNMgni2+YgGSV/wAOtMDWyvPIpp5NYUXibTZHiVIb4mZd9v8A6Of34/2f/r4qca9Ym0huVFw5ldo0gSMmUuv3ht7YoA1iRim5/CqlhfQahB51uXKhijI67WRh1Ujsapz+IdLhuGieSbYknlvMIj5SueNpbp1oA2MignvXK3/ipYBrSRwMr6bsw0kbbWB681qW2uafczTRCWSFoo/OInjMeU/vDPUUAauRikPTg1jwa/pU5kYXEkYjiMx82Jkyg6sMjkVc07UbO/ieezmMsSnG7YQDx2z1+opAW8j15prMAO1cxpfie2uhfXVxNHDbxXJghHlvvYg49OSfQdKvHWLWWKCa3uIXiecxPvyrAgEkAYzu9jTA18jOOn0pS3FctbeMLCe2srpNiQz3b28rPkeWF3YPTnO3p71u2N/Z6hEZrK4WeNSVYrnKt6EHkGgRbBpCwB54rHu9btbHVzY3kscKfZ/OEjNjJ3YxirVzqOnRWUd7LfW6W0mNkpcbW+h70DL3FJ2rPfUdPWzF419bLbMcLKZAFJ9jTmvbRLRbt7y3SBvuymQBD+PSkhF3NITiq7XFv9n+0NcxCDGRIXG3H16VXs9Qgu7y6tYTuNuELOCCrBgSMflTGaHVs9qGwvfNQM6qwVpFUn7oLAE/Smu3PzNgnpk9aAJWxmjOPaojuZfTFMO7qfSgRKTg0uQOtQktgcGlO7PPSgCTIzTSOaaGxzUc1zHDsM0iIHYIu44yx6AUATEYNJ3qKW6hULumjG99gyw5b0+vtThJxnr7UCHEUhzn6VGHOcmnSN8uelAChRQcZFRCQ5z29aDJz7dqB3H+WvWgrkYpqMxzntT967ctTAidcDimqvrxUm4EmmFqADbSlf1oB4+lGRmgQhX/AApu38RUhbntim5HNAxu3jHagr1xTjjNHQUAN29qYQd1SH3pOtADBn2oIOT1zT+9JQAwg0Yp5pKAGYOTSt92n/lSUICLkdMUHNSUhFADAeRS559qULxQy56H86YEZY889aTLY/GnbfWgDmmAqk4OetNds9TT8elMZetFhjd3pnNKCc8mgqfSlC80rABOT3pQPz7UYP1padgLWmZ+1AZ7Gtbv71jafxdx/jWyKymtTqpPQDRS9qKg2OmrP1DHn59q0D2rOv8A/j49OKuO5hPY54aTb3GvX91fWMcqOsaxM6g5wDms06LcRtJHb2qpGJ7howpAADR4B/OuqJx60A81oc5gXek3NxZaXbKoTybdo5D/AHCYto/WkaHU706VA+l/Z1tHHnSO6kcIVymO35V0W4KCzHaoGST0FLvQoGDqVIyGB4I9aVxnNWdrqrx6TZSad5SWM4aaZpAQwGcFQPqOtb2mSvdWxlkhMDb2XbnPAOAfxqZZF3lQ6lsbtoPIB707zU8zyg67wNxTPOPWkI5jUrO+uLOazvtEi1G4JZYbvzFUYJ+Vj3BA9PSq8/h28uT9nvP30Tz27SOrkF1RMMfzrrnJwagS4R2ZI3Vih2uAeVOM4NAzDtNIv7afT7VtklpYXReGQtz5RRgFI9QTjPpWpp9nJDqWo3EmPLuJEZMHnAXBzVxWPanBuaVxHHa3pGrXiX8H2Fp5pJt8ExutsQQYIGz14rROm3kmja3BsRZ72V3iUtxyqgAn6g1vFiKZuxksQAO5OMUXAwha6pYx39ra2C3IvPnjkMoUIxQKQwPbjtV2ysbiHwrBYNHA1wlosTI/KFguMH2rT3EH1+lIWJFAjjhomo3ME9rBbS6fbNbbTBPceahlBBXZ1wvB/wAKu6hb6prWwyab9hFvBLw8oYvIyFQBj+HknNbsF1BPJJHDPHI0bbXCMDtPofQ06S4jTG6RAC20Enq3p9adwMmHT7hb3QJPLUJZWzRzc/dJjAGPxFY9zod5Hdx3zW9xKsd1cForafy5NkmMMDkenIrr9xzxTJZkiXdI6xjIGWOOT0FFwM3wpYPY2lwZYHha4nMm2SUyPjAALE9+KyJLPUU0K48N/wBmvKZpJFW6DDyyjuW3N33AHpjtXVljk47UjvyAKLgclq2l6hINds4rSSQXXkPBLkbWCAAg+/FWPGWj3mqXj/ZUwradNCH3Y+cspA/HBrpNx4NBkG4jcu7GSM8gUXA4W70281CCXy7PVi0dlLGPtkwOHZcbEA6/Wu1sIRDa28WwJsiVdo7YA4qTdn3pC/alcDjZbXUbS2izbXEcR1O4lleCJZJUQ52soPY+o5qDR7G/bVleSyvRH/aouBJPgkxmErk/iOnbiu4DEAZpC5/CncRxml2MzrottJYzKbPU53n3x4AB8wqwPccjmtS10+7bVtbMU8tiJZYWjlRFO7Cc4yMVuiQYPIPbil3cUXGcpdBdP8aRXuoQ3FzCuneULsQbgrl8kEKO49BWUiy20tvLJbmys57y4uIJpLUymAEAAbB90t8x5Fd6WxmlLdzzQgPNrFAtsr3LXlpJFqk8kdxLabo1DIMb48dGGcEdDTl+0btOuZUtrOxSS5Hmtas0DSEjbJsPKgjdjtn616Kzdj0PXIpD02lRj3HFO4jz/TIbeO5sp9QYyaMbqdlZoDHCshUbTt5wmd2Ce5rY8FR2R1vxDJp8RS0eeHy/lKq3yHJXPbNdN8rLjaCvoRxTgVxjaB9BRcDibtNFa/11/EJX7Sso8gMf3nk7Rt8r1Oc9O9MEekz3GrN4gkKTRqn2f7Q+11h8sEFf9rdnOOc12sqQuweSNGZfukqCRUc0VrMQ00EUjL90sgJH0oA4XSLNtUnuG1nzpJItIgbYzFcOS/zEf3sAUWNv9j0/w7fRzzG6u4GFzI0hJk/cs3P4gV3RWPeSVXcwwTjqKY8NuQiNDHhB8g28Lxjj8KLgcLZafm08LP8Abrwyagu27b7Q371fKLYPpyB0qxpk91BrVtpq3kzW6atLAoeQnKeRuCknryeK68w2wEKrDH+4/wBV8v3OMcenFVrvTdNu4XguLSJ1kkErArjLj+LPrxRcDmL2+v7rXJbC21OSOP8AtaK3JjIJRPJLMo/GnS3F9aapLpn22WeGLUrNUebDuqyZ3DJ69OK6Sz0fSrUqYbKGMpIJVIXo+Mbvrg1JLpmny3DXL26mUyxyl+5dPun8M0XEcZpDXNjaQSNdSXKza9KpEqqcBS2cccE460/SNe1eYWGoMt7Kl3KBJbtaBYUjY4G1+uRx16811MWiaZFP5yQtn7T9pClyVEmDlgOgzk5qCLw7p0NxGwNyYYpDJFbGZjCjHuF6DqaLiMnRtX1SXV7e2v7hIpZXdZLWW32AAZ2mKQcPwB39a1NavNRTVNO03Tjbo12speSZS2wIAeB3otfD9pb3VvN9oupY7Vy9tA8mUiYg8j8zjNXp7GGbVLW/ZnEtsrqgB4IYc5/KgZzEGua0toL26hsDbx332KVY1be537N6nOByRxTrnxJPbaksU39n+U12LYQrIWnGW2hjj5epzj0rZbRLVtNey8yQI159rz33bw+PpkVmyeF5mgW0j1VktIrkXMSCBd27fvwzdWGaNALdvrnmW1sPs3+mTXjWrQ7vuspO5voFG6p9Y1KSzmtrW3tTd3dwW8uLfsAAHLMecAVR0ewM3i6/1hoZ4oFUJEkq43SEYeRR6YCitHWdPnuLq11Cxliiu7bcAJVyjq3VTjkdufagDCvNc1D+0tLhj066WWSSaOa1DDDlUyDuPG3vmrkfiOBrdFFjdG9a4a3FouC+9Rk85xtA5zU1vpN8dUstQvb2OaWFpWdVUhQHXaFX0A96qNod9bak2q2jQSXC3ckyxOxVXjdFUqT2Py5zT0AsjxDZC2aSWK6SdZhAbXZmUyEZAABwcjnOcYo/4SDT/IkldbmKSOVYmtmi/e72+6Ao657GqL6NqjXh10pbHUBcrKLZZDs8sIU2biPvYYnOKjvNL1K8e61G70yCRpmhUWYn+YRpk7g/GHycj6UaAaa+INM+zG4eSZAJfJMTQt5u/rt2dc45q7YX9rqEAntZCyBirAqVZSOoIPINck+jawwhvJo74xW92zxW63Q+0iNk2k7x1IPQE9O9b3hGyktY7y4nguIWuZg6i4m8yQgLgFj0B9hS0ATTfEmm30V/J5ywx2UxilaTKjjHPI9+lXrC9s9QjaWyuo7hFbaxU/dPoR1Fc5c2V4rXWdPmlWHV1vWQKMTxYH3eeSMZwfStDRd114ju9ThtLi1tWtlh/fR7DM4bOdvsOM+9AEq61BN4im0eAwlreISTSecvyZzxt69uT2qzeavYwaVPqKTR3UMI+byJA3PpxXO+IdNmk1DWZY7NnjeO1L7E5kQMxkUHucdqpa8tvePeTaDayG1FiUuGSFkVm3rsUAgZYDP0p2A7Cy1CO8W48osogmaFy+ByAP05q2rNj1rhfLg/tZv7WG3SzqNwXMoIj37E2FvbrjPGab9p/sqGbWbNpX0q0vGihVclSjoAdvqofGPxp8oXO7y3XmnKWIz1FcT4bF8mrWXh65uJmltGa+uHYnLoy5Vc+m8kfhWl4nZptVt7CF7glYHmZEu/s64yBuLdTj0FKw7nQljmnBifasHwvNean4PhmN0WuZI5EWYNu5DMAc9+g571j3viTUG0xrq1JElnahblAob/AEhn2Afhhmx9KLAdqX+YdKC3PtXEtrGtWUrWsgu280RrFNfRIrRuzhScKfmXnNT6trWsaJe3FlcTw3oFujwSGDDh2kCfMF6gZzgU+Vhc64Sc9Mijd7Vw2o63rE1jcW9vcIZoJIZBcNaSQhlLgFSDjn6dq0Na8R3Ol3kscwsGWEoHjDsZZM9WUDhQPQ9aOVhc6nd37U3cua5i61u5l+1f6I8NrbXawGdJsM7bl6DHTnmrLa/5eppa3Fl5MUkxhjczqXLDoSnUA4607Ab+7oaGbisDS/EUd7LbD+z7u3iut3kSy7drkZ44OR0OPWrmpataWEkcMyzyTSqWWOGMuQo6sfQUAaQZc0u5fWuc0fxDDe2/2qaa3it/LkkLcg7Vk2557Y/HNTXHiTRre1W5+1q0bTJDyChVmPGQRkDHNFgN2gk+9MRwQCDlSMg+op2cmkMsWRxdRn3rbA61g2p/fx5/vCt6s5nTR2EopeTzRWZsdMazb7/j4NaVZ99/x8H6CqiYVNjjvEOrX9rc3bWtzJttVUiKKDeuep8xj0/CknvdXkTU7yO9EcdlIPKhWMEONoJDE8961b3QbK7luGkluVjuMGaFZSEc4xkip49KtFtLi1CuUuP9aSxyTgDr9BWpgZF7NqV/p2q3UN4LaKANGkOwFThQSWPXnNT6gkkngc+TO8B+wqwZRk42jjmrd1oGn3LSl/OVJwBNGkpVJMDHzDvxWgbS3axNiYwbfyvK2E/w4xSGczb2d9NrIhi1SeDbpcTNKqrvY5OO2MU2DU9TmtvOt2ja7NkhGAqlm8wqcZ7kDgdM10dnp9vakNHvLiIQ7ncsdgPA5qu2g6W0BhMBKmMRj5yCAG3DB7HPOaQXK/h25muJLq3muLqRoyrBLqIJKgPrjgjjgis+9uNRae8jtDJhL4JL9nCed5flg/Lnqc/pXQ6dp0Fk8kkbSySS43ySyF2IHQZPaoLvRLG4d32yRyvN53mRyFXD4xkEdOBigRD4dme5sD5lw9w8cjITJHskXHRXH97msaG51QaFJrx1JmaKV/8AR9q+WVVyu08ZzjvXT6bY2+nwGG2VvmYu7MxZnY9SSeprG0fwza28CC88x3EzyvEJm8pmLkglehPT8qQGbrGrX8bT31rc3jxw3CoFSJfs4XIBVieSeTyKj1b+1NQ0fxDNJqbxQW7ywwxRIoyAAfmJHvW9ceG9LnM4lWcxTP5jQiZhGH/vBc4Bq4um2S2VzZ+WTDcljMCxJYsME5/CgCDdJYeH/OeR7h4LXfuYAF8LntWXu1W2i067m1Nrhb50jkj2KFQuMgpx2/HNdFa28VvZrajdJEibP3jbiR6EnrWfY6Dp9pcQzRm4cQ58iOSYskOf7oPSkBQ8CWskGhbpLh53kuJjuZQCMSMO3X1rCS21D7AoGoO0j6/tVnRTsw3UACu5sraGythb264jDMwHoSST+pqnHotkkzSAS4NyLrYZCVWQdwO1MRz+p6pqmky3tibmW7fzLdYJjEC6iQkHgYDYxx9ain1LUVZ7eYXE0ImtzHLeW4RvmkCsuB19Qa6a+0exvXuJJ43LXCorMGII2ElSPQgnrUK6DZhX+0TXV1K7o7SzSln+Q5UZ9M9qAKfhqfU703N1d3CGAXEsMUKxgcK5G4nrnimSy6rqGp6hb2N6tlHYlEA8sOZHK7vmz0Xp0rcs7SGzhMNupVDI0hyc5Zjk/qaoaholvdXcl0txd2ssyCOcwSbRKo6Bh+fPXmgCvpV/fS6hqEFz5J+zW0LgR8rvZWLYPcZFclql1fahpd/epcC3uJNGgkdkTIOZGyB6V2M3h2zabzLa4ubNWgW3kSF8CSNc4B/M89eaYPDOmrYy2Q84RSWi2hw/IRSSMH15pgJplxe/2rc6bcSRyC3tIpPMVNpZiWzx+ArJsNb1e/ubeOP7LHEbJrueQpuPyyFdqj3A/CtmbQvMnW4XUr2GcwC3mkVhmZAcjdx15PIx1p2laDY6YY/s/mMsdt9lAc5+Tdu/PJoA57S/E15dS2Mxkjkhu5FU2yWkitCjdG3kYOOM12Aj5HTrWTZ+H0tXgT+0LuSztn8yC2Yjap7AnGSBngE1p2Fu1rEY2uJpyXZ90pyQCc4+g7UgOPtr6/tb65gsEgeW81p4cz5KoBEDnj6dK3NCvL6e7v7HURA09nKq+ZCpVZFZcg4PQ9akh0G2S+W686Qst615g4xuZNuPpirdpYR22pXt6sjM12yFlPRdoxxTA5vxJ4iudNmumWTT1jtcHyHLNLMOpxt+77ZFWZ9V1S8kvhpNravDaAK5nYhpHKhiq46YBHJ70t/4YluBqUMWqPBa6i5eZBEpcMQAcP1xwOKkOg30LT/YtWMC3SKtwPJBJcLt3p/dJAH5UAZPhbVNTuNH06zsIIZrhbNbi4kunOBuZtq8ck8H8qo6RqmoOoYxOLx5b9kSSc7E2Y+U+o9K37Lw7caWtq2k6gI5IrVbWUzRb1lVSSrYyMMMn86j0vwu1k8DSag9w0f2nczIAXMxGT+FAjP0rW5otN0e81gOJDp0tzI0cuVZVC8kYGWOfwrTi1q8hktv7U0sWsV2GMDpNvIYLuCuMDBIHbNQxeFJJLG0tb+8SVLeyls/3ce3cjbcHqeRtqdtI1W8e2GqXts8VpuMQhiKmR9pUM+T2yeB3o0Ar2fiO4uk06ebSXt7TUWCQyGYMwYgkblx0OKd4p1DUNPGnGxtfPM94kUnzgfKT059asjQZV0vRLNZ0zpskTsdv39i449M1J4k0+5vILRrJofPtbuO4Cy52ttPIyOlAFG48QbWuWh0y5ube0bbczowwrAZYAdWxnmrt9qVta6PLqzEvapD52U5LLjOR+FZ76brVql9Zaf9jNreyNKJJSQ8BcfOMfxDuORVrVNHaTwnLotowz9mEEZf2AHP5UAV7fXrcyiO6tbqx3wtPG84AV0XBJ4PBAI4NNt/EFrPLEjWl9B5ylrcyxYE+BnC89ccgHFHiTQptVuLcCRViW0nhdu4Z1ABH4io0tdY1G40yK+s4bSKwkEskiy7/NZVIAUY4Hfn6UAWPCerPrWkLeyW8kDF3Uqy4BwxAx+A/Olm17TEvmtjJNhZBE0wiPlK/wDdL9Aal8I2lzY6QtjeW/lNBJIAwcMJFLswYenWuYk8P30cdzphtb+cTXbyLKLwrblHfdllznI9AOaYjopdf0qO9Nq1ywdZBEz+UxjVz0UvjGeRVRPE1vcvqEFsESSzuUgJm3KrZ25PTrk4ArE1nT9ZuLa5gksdTlnF4JQI5ES2MauCCADycDv3q5qFnfSNq8EenTkz6nb3Ub4G1owUzznqNpyKLCNt9c0dbv7IupW/nbzHsz0fONpPQH2qSfVtNt7o2txqFtHOBlkaQAge/pWBJpc3/CH6jB9hYXMuoyTKoX5mBmBDflWd4g8uz8MeI7C602e5uZJZpFnVAyMGOQxfsVHGDzxQM7svGsXmtIix4yWLADH1qAX1j5TSjULQxq2wsJlwD6detZni63a58FTW6xNIXjhUooySMrmq0+i6c3jC73adD5H9mAAeX8m7eR9M4oQWOieVUjVmlRVboSwGaWVtoBYgZ9TXmsEcuLNdUk09IP7LjW2/tGNyuQW37cEYb7vvjFSeZFNbxQag1o8kGngrLqDOu4Fm2mOPqWwBk5z0osB6B9piW9Wz8z9+0ZkCY/gBAJ/MipCzA5NcN4VW0utc0TULiVHu5dGz5jPgu6soP1IGciu2tpIbm3FxbzJNEwJV0OQce/1oaGOJbOQDzQCw+9+VcJZ211JpehXn9ragJ7+9aGdxcH5oyz/KB0GMDkc1M9xcwz3Wjx3uozMt+I4FjcGZ08oOV3seAOTnriiwrnasx460m/jmuHsdQ1i5uINMF9Pbf8TN7Z3ZlklEYi37S3TOe9XLfUtRsbySO6vTc2drfi3mlkUb9joNpJHoxHPpRYLnWluwzimCSNmZVkVmU4YBgSD7+lZ+g3NzqFjLdSMEE0r/AGbC/djBwpPrnBP41zHhhtTjhi0+2uoDdXtzczS3LwDKrG5B4/iJJHXoKAO3L884xSh8KFxx7Vxd/f3k15BZ3hT7TZ3MscjxDasgNuzK2Ox9vap9F1DVrnS7eDS0tCLOxgMr3O5jK7JnaMHjgdTmiwHWNtcbGVSp6gjNNby1XyfLUp/dxx+Vcwvi1v7OubwafukW2SW3hD8yMWKFM+zDGfenXviy3hgWZbcSBreKXJk2gSSNtVCT053ZPtTswOlO1WMmxQ5XBbHOPTNV72xsb/y1vbOC52coZEB2/SsA+LVht5o5rOGa5jkiVY7O5WVZBI20EN7HqDVh/EU0N49s+kSGaGNHuI0nUugYn7q9X6c4pWYzatYbe0XybWGOGPJbai4GT14qNdN08JdoLOEJeEtcrt4lOMZP4Uur3tvp1m13OHK5CqqLlnYnAUD1JNYut+J3tNGvpItOuodQt4w/kSqpIUnAfg4IB600BYuvD1nHp11HYwo080YQG6dpBtByFyTkD6dKz9L8NeZeXVxqMCwpNbrAI1unmfIbdv3nBGMDHpWhquqTaT4ZfUp4ZrmaOMMy+XhiT6gdKrN4mtYdSuYLtLiOJIYpk227Myq2clwOgGKabAsSeHbeWC6We+vZ5p1VfPkly6BTldvbrzUN74aF0LyP+1bmOG8w06hEyzgAbg2MjOBwOKuXutaVaSIk94oZ41cFUZgFPRiQMKD6nFPfVdNjvFspL6FbhsYTPr056c07sRAdCU6ZdWjXjsZ7gXBfaBgjbxj/AID+tZj+F7oTIYbuzCxXf2lXa3/eud2drtnkc449q6Br+x+3my+2wfaRj9z5g3/lUGs6rbaa1skgMk1zKI4o1dQSepPJ6AUJsLFeDQ5I7TSYWnRmsZ/MY4wGHzcD8/0p2qW15Dq8Wp2MMdz+5MEsLvsOCQQwPPcdK0WnjUyASK5QbmVWBYfhVWfU7OOCSWSVlEcSzSBkO5FbpkUrsdjlD4a1iaxaKRYYpSkx/dSYGTMsiqDj0BGakn0u+kju7r7FqDt+4YLdSo8j7H3ELjjgZ5J5zXZncDyCPqKXnHPanzAQWt3FcXlxbrFMjQqjHeAMhgcY/KrGMGhMYLYGT1OOTT/woGEX31Oe/WuhB6Vz69Qfet9cbVPHSsqh0UQH4UUdDRWZ0HUVnXv/AB8n6CtCs+9/4+T+FVHc56mxmXWpafb3Qtp7uOOY4+U54z0yeg/GhtT05b0Wb3SCfIXbzjJ6DPTPtXM+IY72V9TgSC8EkjDy44IhslUAfMzn8ePanvFdLfyCztb6OSW4SRoJIw9vIOMvk/dOP1FaGB1zyxJJHC8iq8hIQH+IgZOPwqJNQsWi81bqNk83ydwPG/ONv1zVLxVDdNYLdWMRmu7WUSxIOrdiPyJrHstFvIdRisfJItNn2t5D08/aRj65OfwoA349Y02WaSCG7SSZA2EweSvUA4wfwNQ6Jqx1GYo0Kx4to5uDnlieP0rnbDT71o7CzkXVWktCWdJNqwqQDyrAZbPp781q+FLO5tbgtcW7RL9hgj5/vAtkfhmiwGreatptnL5Nzdqj8ZG0kLnpuIGB+NFzq2m21x9nnvESXIBGCQCegJ6DPvXOeIo7+eTVreO3v1aVQIFtkUJMNvVn9eoxUN8l4PNNrZ6jDczLEREYxJBcYUD5wfukdD9KVgOxmmhh8vzZAhkcRpn+Jj0FV7vUrG1Mn2i6VDHt3jkkbunA9ah1+ze90iWGPAnUCSIjtIvIx+Irnriz1GW1tNXmhuoJ5Lsz3EcADSxJtKqADwcdfxNJCOjGraabJrz7ZGYFbYW5yG/u4659sU2HW9IltpriO/hMUOPMJyChPQEEZz7VzcFrcRX0Wq+Te3CfbFbZPtWWYbCu5U45GenU4qOdrmTVdVuINOlhQ3Ft5h8pXlRQG/eBOmenvTA6ka3pLWrXX2+FYUcRsz5Xax6Ag8g0kOs6XNazXUd9EYYCBKxyu09sgjPP61yq2d1dahcBrW+mikvbSVZLqMAuqk7jgdMelXvEVizalqUzWNzLC0Vsd1ucOCrsSy+pXg4pAdFYX1nfwtLZ3CzIrbWxkFT6EHkVFd6vpdrdLa3N/DFMSBtYnjPTJ6DPvWf4We4kuL+SUSSQsyeXczW4illIByGHGccYOO9YHiRb6ePWrVYbxJpHPlQW9sNs6hRh2kI+vGR0oA6251nSbWc29zqNvFKGClGb7pPr6fjT9Q1LTrGRYru+gilZdyozc49fYe5rBt7Myad4kma0cvdY8sNH8zgQqBjPvUNnIunTX0eqWdzM93bw+SRCX3gRBTHkdCDnrjrQM6HTNRjvNEh1STbBG6F2y2QoBIzn8KsPNCnlh5ox5n3Mt97jPHrxzWX4StceDLGxurcxA25jeFxyoJPBrnW0/VbzTL22MMyzaXaSWdqxH+uJ/iX1+QKPqTTEdhZX+n3jSLZ3sE7R/fCOCV/+tTINT025lMNvqFrNJu27UlBOfTFcXPBcagijT7m4llisZEINoLcJlcbGOBk57e2ak1CW1vNT0CPTtOmtbmNZVDSQGPyz5LDZz159PSgDsI9QsZZ5II761eSIEuglBKgdc/Sq+na3pl9ph1CK8hS3V2RneRQAQSOT744rj9DiaT+xbU3Be4tnHnQrY+W8ZAIfe56g8/XNNtZra30fTbf7PBB5d/P5009uzJbsC5XKjqSDwTxQM7xLq1eFZkuoGib7sgkG0/Q1FBfwyC4kZo44YSMTGVdjgjOc9h9a4Cwgjv8AUIrWdXmtzrfm4MBjRkMPXb02kirOotFb6jeRSQQxW7anGEknVvIixCMEqOozwB0zQI7tLi3eETR3ETRk8OJAVP40sc0EkJnjmieIdXVwVH49K81s44r28azcpPA2tQSERwmONk8s5IX+6SPxq9rVtaW9/q9uGNjaNJZvlYt0KvluXX+6cANQB3cckciCSKRJEPRkYEH8qjvrqCyspry5fy4IVLO3oBXLeF9QsbMakZPssESzxAz2hY28jtwNo7HOAceoq/49hjn8Haok0YkC27NgjOCBwaQG2rq0ayKw2sAQc4zmoPtkH9p/2d83niHzunG3OPzzXE6kdKmuUtY000wW+nI0bXU+IsNnmJR1bI5P0rMs7vWri3tJtJkWaVdFX7Q+4+aVEvKp6PgY56UxHqffHtSYrzyeW3vdVghtVtZ9MXTlltUurtossWO9s93HAOeRXQeG7m8/4Q9bhphdXCxSGJ1JO8AnZyeTwAM96AOiZWx3pmK850dryRNIuhLFDNfsEnnF+zvPuB3jZjgjn024qyur6jJZi2hmke70a3ma7wfvuoKxA+uR834UWA7qQY55ppzjNeewT6nZx2V4rSxm6t3aV5dQ84T/ALstuVccEHnjoOKu2T3mk6VouuXmqXNzFMifb/NkyoEiDDAdBg4/WgDs+4pwWsbw7PdSaU1/dSPI1w7zRof4Iz9xR+AB/GsFLzVI/DsPidtVneZpAzWuR5JUvt8sD1xxnrmgDuRTXxmuJiutan03V9V/tqWM2V3OsMIVfK2IeFcY5qWwvNb1q71FodVaxigWFoo0jVsM8YYhsjpmmB1w5zRnrjNcfpOr6t4hdI7W8XTxFapLM6RK5kkZmXjd0X5CfxqKy17XNS1KzsLeS0hfyp/tMpi3DdFIFyoz3z+FAHaNnHoaybrw5pNzcPPNDIfMcSSxLKwjkYdCyZwTwK57QtR1Syt3+0XMVz9o1xrfmMjapPJHP5DtV/XvEd/ZX9za2trBK8bWqx+YSATK5U5I9MUhHUFeOlJ1HSuQ1bWb6H7Xp+qRW0skLW0iPblo1ZXk288k5BHrzTLDXNWtbjU5dSWCW1j1UW5ZHOYkYKM4PYZH5mgDrpIo5ABJGj7egYA4pklvBKytJDG7J90soJH0qnY6l9qv72BY8R2sixeYT998ZYfhkfnWHZeItQt5dZk1CzDxwXq29qkUm5nZgu1BwMZznPvQB0z2tr8jeTGDHnadoyueuPSmafaw2NqlrbqREmQATzycn+dUdP1eee/bT7+xNldeX5qKsgdJEzgkHjkHGR703VdaaymeGLS7m6EUfmzSIVVUXnoW+8eDwKYGh9ltdkSC3i2wtuiG0YRvUeh5NVL/AEfTL1WFxaI5eQSlh8rbwMA5HOccVFbeINPntrq4DOkVtCk7M4xujZdwYfqPrVaXxTp6Fj9mvnjjRWuJEhysG4ZAbnrg5OM4pAW7PQdJs5VmtbGOGRX8wFc/ext3fXBNV9f0c3mm3lnZQ26tqDAXLyseBjG4DucClfXrO3e8kubtXhiaJY1ijJYlxkAY+8T2xTdH16PUtcu7GBGSOCBJCJIykiuxIIIPsKeoGvbwRW1rFbwrtSNAigegGKzX8P2n2eGOCW4tpYJXlinjfDoXJLdeoOehq6t9Z77lPtC5tced/sZGRn8KrT69o0M0UUuowq0iqy5zjDfdJOMDPvigCvH4askVCZriSUSPK8rvlpGdChLH6Hj0qJvDf2dU/s3U7mxPkJbzbFVvNVRhScjhgO4q+NYsoWuDe3VrbrHMYkJlzuwoP589Kn/tLTmsPt4vrY2nTzvMAXPpn19qLjMuTwzY/adIkV5Y100EKgPEo6/N6/NhvrVVPCVrHp97apcOXuLoXMcjoG8oqdyrjuoOePeuhtrm2u4/MtbiKdOPmjcMP0pGuLdbhbVrm3E7DiIyAOR9OtF2Kxz6eHbqR/Ouru2WTzoZFS3t/LjARt3TJOT65pPEeg32p3MrRvZPHKB5bzIfNtWHeMgj64Peuj8yPcE82Pcei7hk/QVHazi4RyscqbJCh8xcZx3HtRcehS1rTpr3S44IZgLmB45YpJBkM6EEbvrjn61lalo2rasl5PeC0tppLU20EcUhYDLBixYj2HGK6hlYZJBxSN8qbmzt6k0JgZviGxlvtAvLGDb5ssBRCTgbsetVLOwu3utRuZrcRG6tIo1UuGwwDAjP4ite0uIbu3juLZ/MikGVbHUVMykdQadwPPl0XUrNHSaDU5RcWUUW2zmUKHVdpVwe3uPenzafe2WbeHT7szlYf3YCzW05VQMuW5VhjqPQGu8FB6U+YLHn/wDZ98sxs5m1D7R/aBmRUtUKFS+Q4lxwMcHJzxiuj8UWMdze6PMbNbgxXn9zO0FTz7dq3EdWB2sG2nBAOcH3pDRcLHm0E0K31hNH5MErSzR3EUUEnmx7lYYlc9ecfpiontbYaZezEtFeXGiQsGLEM2MhiPU4xmvTeP7gJPU4prQxMBujQkDjK9vSq5gON1WH+y7me3s9Qlto7myWQmWViA4dQW3clchsEj61o+GLjYbyzuJpEeGRMRzXAl27hwFk/iBx35roZoYJM+bCrgqVOVyCp6j6VQbRNM+zC3itI4IhKkpEShcspyKVwNAcDHpSnmj1OaPrmkMQE5xW/D/ql5zwKwAOK3rY5to/90VFQ6KJKKKBRWR0HS1nXo/0lhWjWfeDNy1VHc56mxASR1OB9aUelcXrj6ora+PtUbxo0HlIVIwSeOc/nV/UNZ1LSpLmG8kgun8pZImSIqAWbbggZyMmtLGB05IxyQPrSZrk5tYuHie2n23gDRMJTbNEMmQArg9+cjFa/h+71G+e5uLpoFt1mkhiRE+Y7WxuJ/pQBsBuOaaeRkEEHpWDfXGq3Z1P7DPbwwWgMWySLcZW25OTn5RyOlZVtq19b6PZxw3MMPlaekuwQNM7tjocfdHvQB2X4nFGe1YEevutpNNcRIrtbR3Fso/i3jG33wxH51dbUEcS2KSMl+ISSxgbYrbeeeh/OkBo4PQ0q881yujX2rSaVpNhFcQm5uIGmeeSPOyMHGMZ5JJrQsta8pbiLVPlntpvKdoI2ZW+UMGAGccGgRoajZWt9D5N1F5iBgy8kFSOhBHINJp9na2EJjtI9is25iSSWPqSeTWZPfarfXd5HpclrFDaqoJmjLNI5XdjqNoxisjTtYvLbQdOhjntbZvsxkbfG0zs24/KFXoPegDs8+tIfxrn7DxGZLdbm7gWKOSwF1HtzyVOHX+RH1qbXpJpPBVzPcKI52tdzqvG0kdKANrr1o6VzVhqclvqbR/Z4ltpb0W8smTkMYlKn8TxUN34okE6QxNa23nSS+VPcKzL5cZAJwvUls49qEB1ffik71yf/CUXTWMD4tYC00kUt28btANoBBGOQGz36c10Wj3Ml5psF1MsIeQHPkvvQ4OMg+hoAtEU1qdxUZbntQAyeGOeGSGZQ8bqVdfUGsyy0Wzs7qO4El1O8SFIfPmLiJT2XPTjitUmkP50AMK5NNcLjGAc+1SGopV3ADcV5zkHmkAxh83QD3xTWVWBDKrD3Gc1KwwfWm+3ekAbVAA2qMe1IyKynKg5GDkdaeKQ5xTAp3Nna3FsLeSFTEHD7QMDIOR+tTtyCrDOeuafjpmkIoAqvZ2r7N1rCRH/AKvMY+X6elLHDDG2Y40QnjIXHvVg1G/FICndafY3Eaxz2dvKiklQ0YIBPU1YCqqqsagKowABgAUtKOPSgRTg0zTbe5a6hsbeO4bO6VEAY5681KlvBHLLJHBGjzkGVlXlyBgZ9eKnHrSMKYGbaaJpNrLLJBp9vG8ilWITqD1HtUGv6U+o6UukwvDBZuFjmUpk+UP4V9OmK2G6CkIoAiRFQAIAiKAAvYDsKzE8P6THei8W1+cS+aE3nyw/97b0z71reopB1pgcxY+E7JUuPt2+R5rqSaRUlYRyAtlQy9Dig+Go5tR1O7uJZovtci4FvMybowgG1sdec107AUw0gMS60OycwvbvcWMkUXkK1tJsJj/un1FTado9jYzwS20TIYIGhQbuNrMGJPqSRnNah57U1himBgy+HoXjuI47y6hEl0LuMqw/cyg5yvHcjoc01fDcDXEtzcX93cTyzQyvJIV5MRyoAAwBz0Fbxx6cUd+nFAGPqugw391PdSTyK0qwqQAMARvvH5mqepaf9ksdZOJ72HUGLLbRxgusjKF6+nA69K6T+tNPHrQBk+GrGTTtFtrWZjJOq7p3zkvIeWJP1qnPoF1LLfsl5Giz3SXlu3lktFKu3rzgr8tdFtwKNvSgRj2FhftrB1XVJrdpkhMMMdupCKCQWJzzk4FZmv6DfXup3U4jsruOeERxG6Lf6KQDkqo4Oc57dK6o980HH4UBY5E+Hb5rbSYmkgURwJa6gBkiWJSCNvvkfkxqxPZ6tYvqdrY2dvcRX8jSRyvLt8osoUhhjkDGRiuj7EGm/rRcDjxoN/YTLPbot0bSW3eOPfgzKkZRuvAPORWjosV9L4nvtUutP+xwS2sUUQZwzsVYk7sd+a39oPsSKFj9c0XBHL6kmoWl1riw6XcXZ1CJfs7R7dm4IVIYk8eves26s9QtbcxxWd9HdSWsCFUjWa3uSqAYkDfdIORn0ru+2BTgvy4ouOxxlnpt0/iK2uLiyOwalJMSRlVH2cAMPbPApJbaSz15ryazllso9UaQwom4nMIAdU/iwc5xXZ4IAGKr6rptvfxLFcKx2MHR0YqyEdwRyKdxWMDwW8Taz4hktreS1ikuomCOm0n5OW29s+lc94lmO/UGjjigulvlfyhau87BWXEnmdAuB26V32maZbafC8VqrASP5kjOxZnb1JPJq4V9hn3FFx2OAmsrf+xdZ1IW/wDpi6m0sU+07xhlwV7gU+3t47/xDBa3aPLb/bLwmNidrfKuM+ozXctHuDZHbtTBEAFwozk0XA4Sxto7HTrbUIZJhcxat9nVzISfK83b5f8Au47VBBful7p1/DKiC7vWidpL0vLKhLDDJ0UDA+nFehGBdvMa4zuAx39arHTbESPILG3DuQzMIxknOc07hYxdFuJYfh8s0LkSJaSFGHUEFsGqcVzc2OnaPfx6vc3cl9GFlSSXerkxkllHYqR2rprqzWfT5rOICJJI2QbRgAH0FVdL8P6bp6xtDZwidYRE0m3luMH6ZouBiaTJq91Ho9vNrV1v1G3NzLMoUEbQMInHHXJ78U631LVptSXQVv2WWKeRHvVRS7oqhgMEYDc4PHauhuNHsLm0hs5bcCGHHkhCVMeP7pHIqCbw/phtI7VLdokifzI2jdldXPVtw5yad0FjB0G+vrTW57GeWOd59SdJXC4JAhDA47Hjmrra1qdxqD6baLbxy/apIxLIhYLGiK2cZ5PNWk8M6WsZSJZ4H8/7QJkmYSCTGN27r04NRr4asYkHkS3UM4na4W4WUmQORgnJ9R1HSi6HqVzdeIG8QaUkxtUQidZo484l2jIYc8cduxqXQPEFxqGofZriK1QlWZo0YrLAQejq3XPqOKng0CCM2rx3dys8ErymUsC0pcYbdkdx6Yx2qOy0BoL+2uZtQnuEtNwt0dFBUMCMFgMsAD3o0Abqut/2bqdyiQTXUmyALF5mFO9yuR6e5q9pWqS3c11bXVqLa6tmUOgfepVuhBwPQ/lVXVNDW9v2uvtLRtiIYC5+4+79elWobHytWu74PkXEaKUx90rn/GjQDQ3e9JnnrTD09BSg8e+aSYDtxUc1vWJJtY888VgMOPat3Tzus4z7cUpm9Hcsk9hRTeKKyOk6XNZ98x+0EdeK0Kz75SLgn2ogc9TYxbvSILm5uZWnmC3KoJIwRtyhyCO9P1DTLa+mllmLhpIfKJVsbQGyCPQ5q/jpSgVoYGT/AGJHJl7u9uruUlP3kjAEBTuAwAB1HNX9Mto7G3aGLcVaR5DuPdjk/wA6sgHrxTdpoAzb/R47ied47y6tkulxcRxMAsnGM9Mg444qCPw/CqGK3vruCGSFIZY0YYkVRgZOMg49K2tv0pQP8igDAl0YnUtJhMLtbaYhKzu4zJxhVwOuCAefQVusVKMp7jBp7D0/nTNrewNAGMmhCO2tore/uYZrTcIJ8KWVD1QjGCPqKu6TYLYwOgkkleRy8sshyzse5q6V5oAwaBGXe6QZLua4tL+4sjcKFuFiCkSYGAeRwccZFVLfw4tsqCy1K6tlFuLeTAUl0BJHJHB5PIrfZSeOKYF/ClcDnbjQx5ej6Uqzy21nIZGuHYfcGf3Zxyc5FbWq2y6hp9xZysyLMhQleoFWdnFBXPBoAxrjQ7eawv7XzpkF5IJDIpG6NgAAV/75BpZ9FXbZNYXT2lxZxmKOTYHDIRyGU8HJGfrWuFbuOBQq/MMUAZB0W5hjikt9WmW5Uv5jyIHSXd1BToMYGMdKk0rSzp0NrDBeS+VG0jzJtGJmfnPtg9AK1GGe1NA70AKXUg1G3BND5zmmnOfegBc0hbmjt0prZoANxzljmgkUhzRjNADXbk80L0p2BSY4HGKAEzTS3FKe/FA+YelAAWHamluKD97ikNIBu6o3+/Tu3pTdvzUCAfQ0cZpT060hXI/+tTAQkZx19KQ9fSjFNNIBx5HXpTR+dICMUo600AdzTSelPPSoWPze3c0wHsfl7U3jHXijIxwaY+e1AAT36CmjnrSMTnFIeBQA/vnrRTOlL29aAEbrmjpz6UjdaQ0APPNJ2pvO4c9ulL3FAC/Wmt0pc4pp+tAiNu9IPTFK2fpSd+tADxmhicHNNBo3du9AAM5qUdcVEOWqXvmgYqDnmpD0qPPTvSls8mgBeM9KG/SmlsYNNL5HTvQAvalXvTSw44oLBRQAp6U09R9KQPnrRuHTmmAuAOxpcZGKaGxwaUHNADh6Udj60m7AyPxpA3X1oGB/WkZR1IpNw60jHigBAKUY696XIGOlJu5pgGBzxTdvHpS7qN1ADSoPWgJzQW7UChBcU4wa2dM/49FI9TWOOeta+l/8euM9zSnsbUty0KKUdKKyudR0lZ15/wAfDZFXc4rOvSfPYg0QOepsYN9rWo2+pQ2Q0VZDOzCJvtQAYKMkn5eKt2Ws2sk0tvdPDZ3Ecgj8t5RliQDx69ar6ijnxDpDhW2KJtzAcDKd6z7yxSSx8SSvaF5Xk/dsUyzYRcY/GtTA6aa8s4Z0t5ruCKZ/uRtIAzfQVLKyRrud0Rc4yxxXA3qyibU4bqbZPcFTEn2PzJJBtG3Y/Yg5+lbvia3e50CK1kV5C0sCyY6kbhnOKQG09/p67DJfWqiQ4jJlX5z0455qYSx/MVdDsOGOen19K4jWIBb6rqKSvDbQvAi26tZeaGUA5VMdDntTmtr+2W301VnddVhiWWQj7jIPnLehKfqKAOxe8tVnSBrqASuMohkAZh7CoLfVLWSC4mkkS3SCdoWaVwoyMd/xrh76FxJqNpPcRpcvc5ii+xl5WTjYUf0H6VZlb7PMI7sQQK17M/n3UbOgO1eNo4JPOM0DOtudWsLeWzSS5jP2x9kJVwQxwTnOenFSx3UZt2mnKWyB2QmRwBweuenNcHpwtDDp8tzGhSHWJRukgKhVZTtwuOASRirFq1vBfWz6uNun/aLraZVzGspfgt9RnFAjuvMiEYkM0QjIyHLjaR9aVJI5UDxyJIh6MrAg/iK4S0ghvNWsI1t2k0o6hM9sjKdhXyuTj+7uzit3w1GtvdavbxJ5UKXmURRhVBRSce2aQjXguleN3kXyQjsmZWAyB369KkSRWwysrAj5SpyD+NcRZWcd54itYryFpoRe3jFHztPyjGR3FbfhONYP7UtYVMcUN+4iQDhQVU4HtkmgCafxJZQ3DxtBdtbpL5Ml2qAxI+ehOc9eM4qS+1+xtLiaJoLqSO3IFxcRR7o4Sf7xzn64BxWJLqWm6pdSab9usbHT45ysyFwJLhw3Ix/Cue/U04ahaafpeuWd5Mi3HnzERMfmlDgbCo/iz049KBnQX2rabaTW1vNdJ5106pDGpBZi3Q49Peo9S1a2sbhbYw3V1cFDIY7ePeUUfxH0rF1OExaR4e8yNftEdzaxu23kHgEZqvexx/8ACYal/aGrTafDJbRNBsm8reQW3Hd3xxx70AdVa3Vve2kd1ayb4ZF3K2MfmOxqquqWMj2SxSFxeM6wsBwduc59Ohqt4baS+8NRfbCH3rIpYrt81dxAYj3GD+NcloVjplxaeGrWJE8s3NyZkR+rAOMN+nFAHoRB/Oq91PDbLG1xIEEkixpx1ZjgCuJma3tpZ9FCF4DqhWGGS48uIDyg5Vm/u5ycetZ4Syu7OaG5ktmgtddgRFimJjiVtuQCe2c+2elAj0a6mitbaW5uH8uGJSzuegFNhu7eS+eyjYmdIllK442scCsfx3DbzeDtRWUZiWHIAJHTpWdb6Pp954kuY3Z2tYdLhEaJMccs3OQefagDr2Df3abnnFeeW11e6gdPsriI3kUdi0iLLemHzGEhXcTj5iAB+ea6bwvcXLeGVluphK6iUCQOWyoJC/NgZIHGe+KGBvMG28g00ZA6HFcJpsctppPh3VkvLya8uZo0maSZmEivn5SvSqum3WrTWdnqzCWO5uLsK073/wAjAvtMXlY444x1B5pWA9D/AD96ac/hXBSaxqULRRreS/8AEjmdtRJOTLHvwu71+Ri3/Aa6fwtPPdafLfzSNIt1O8sCk8LF0QD6gZ/GmBrEAdPzqPHfmuGglvH8LXniBtcumureefyx5v7obJCBGV6H0555FXo/t2qwatqUmq3Vg9nK0cUMT7UiCoGy4/iyT37UWEdPHPDJcSQJIrSxAF0HVQemfyNSk81wltqV7593rilozHHYzXcSjhoyrbx+AOfwq1c32p32p2z22oPb2d5fm3i8sAkxJG25hnuWHX2oA6/GB6U3K59a4iebWYbHXLga7eH+yp9tuGCneNqtiTj5uuKS81rV7u51Ga1/tKJbOTy4Ut4UaFiFDEyFjnnOO2BRYDuMDHtVW8vrGydftl9bW24HZ5sgXd9M9axdCvdU1PWLuWW6EFnbtFi2RASWaMMQW9AT2qHxIs7eM9MFrp1vfMLGcmKeTaANyc5waEgOjgnt7pPMtbiGePP3onDD8xStz2rio7m40nUNallt7XSLySGExxLmSEruK7wFGWfJxjHYUTeJNWtodUhhle4lhihkt5bu08k5d9pBUYyKdgO14VNzYXHUk4o+7XGeLbzUrOw1XTr+6iuo2057hZEi2GMqwBXjqOeO/Fa3h3WZdamnlgjWGytyIdkikTM+AdxB+6uOg70Bc2WHOaAMj7vArGu7zVZ9am03S2tYfs0KyTS3CF8ls7VABHocmsKW71DWtc0JXS2jjSS4FxCdxHmxcEggjI7jPSgR22wt93J+lI6Mowwx9RXL+OPLfUNDhuLW6uoXuJd8MB+Z8RsR3HQ81Et3b6NY/aNJ0O9jmmuIrfy7tyu7e2Mg5PSgDq6b39a5+XxBeWb3dpqNjC17CYvIS3kOybzCQo55HI5qhr+vapDbX2n3NktndJZm4S4t5iykbwuBkAg800gudjjB5pK5/VfErafcSmTT0W0hdY2kkuVSR84yyR4yw59abd+Jnhe/ZNHnltLCby7icSKOwJKr3wD7UWHc6A/SgjnmsTUPEDRC8+w6bc3kNqn764jZQEO3dgKeWIGCadY6ncnwXDqzYmuDYCfkYDNtzSsI1mHf0pO/Fc7pFxqTR2eoJrKarZzxbrpSqKIsruBTaM9eMGofC2u3Gpz25m1i1zMrOtr9jaNiOcBXPDYGM4p2A6c/jTap6tqtnpbW8d15xkuWKwpFGXZ2AyQAPYVBFr2lNYC+aeQI0phEflMZfMHVNg5zQBroDxUo64rnr/xVpdrZW91G0sySXS27r5Tho2Jwdy4yCM5wevar1zrukW90trLfIkp25yjbV3dNzYwufcikM0yPegqemRUdxNHbxNPPKkMaAl3Y4Cj1JqG01fS7y2muLfUIHihGZWLbdg9TnGBQBZdT0pNvFVrfVdMuoHuLfULaSGLHmP5gwn1z0qCfXtIhsLu8/tC2mitRmXy5Advt9aBF/DdO1IVqE6pp32aC4N9bJFOAYmeVQGz6c80q3S/a5IGjKKiKwkLDa2c8Dv2/WgY8Kx+UDApdrAHoaWJ45F3xSRyqO6MGH5ihW3/MpDL2IORTAQg46dKVeSKiW7t/7Qaw+YzrEJjxxtJx1+tSJNC109uJAZo1Dsg6hT0P6GgBzKdwpuDzkYovbiGytJLu5fy4Y13M5B4FMt7qC6MvkSBzE/lvx0bAOPyIosMMe3H86OckU8dKD60xDMdc9aQj0p3f1ox60DG0mKkpM9aBDR60uKT2pc9O1MYvUVq6SQbdhnOGrIFaujY8p+nWpnsbUty9nHvRRRWJ1HSAVm3iqLhq06zL3/j6anDc56mxCoHXAzTx71zereIprC9kQixEUcix+UXJnkBx8wxwOvQ+lOl13UkW6vPsdr9itbo27gsfMcZA3DsOvQ1rYwOiZRnlefpQVB5xmuci1a8+2iw0+2jaSe4nBeaRiq7Mc+vOelPste1GSO3urmztYraS5+ysqOxcPu27h2xmiwWOgKrk5x0oCgHpXOnxJImoxW9xHZKk1wbcRpMXnQ8gM2Pl7dPerXhua4k8NRTbvNnIlIMhPJ3tjJpAbBUcfJz2OKY6qfvKD9RXJ6Dqeo22gW0062azXTSSPNc3REfB6c859hxgVZXWb+81DRpLWOD7PceaJlEpOSoOcccgYyKTQHRbQ38I/KkMaMMMqkehGRWF4p1WFdDvJNPu0kuIWTKwyguPnAxx09KmXWLyG8FtqOmrE0kTyQeRJv3lRkpyBhsfhQBs7VAA2jjp7U0hcketc7H4o2zSRXlrAri2e4Vbe4ErAKMlWGODUlr4lU2E19eWccdskIlSW3uBKjZ42E8bW5HFMRuoqq27j64pcAZwBk9a59fFEcDyrqVvHAywtNEIJ1lEijqvHRuRxTP7W1RvEGlWt1YPYpOJWIEodXATIB4GGHHFKwG8La3LbjbwlvXYKJbe3kkWSSCNpB91yoJH41n6xrP2G8trGC1FxdXCsyI8wjUhcZ5PU89Kk07VY7y8jtjaz28r2/nlZBgr820qffNFgL+0MBuUEAgjI6Gorm0tbjb9ogilCnK71BwfauffxFcTa3aR2NnPcJNbzf6OHCjekgUsWPTv+dWm8TQtHBHHYTm9mne3+yvIqMrqMkFjx0wR65osBt7BgbcDHTFQR2tvG26OGNCWLZVQOT1P1rEuPEN6dS0iGHSblI7p5EnSTaGQqDxz6YzkdRUy+IFW9jjl066itJbj7PHcuQAz5wPl64J4zQM0rmwtLiNo57WKRWbcwZAcn1qJ9OsPKeE2dv5bgbl2DBx0z9KzV8U28jK40+8WzNwbY3R27Vk3bemc4z3pZPEEKzybbG7ls45vJkukUFFfODxnJAPUgUWA1mjiaIwtGrRkbSpGQR6YplvaWtuMQQxxgKFwq4+UdB9KzpfENqs0n+h3TWUcvkyXoUeWr5xjrkgHgnFbD4B7elIRRu9L026t44Lixt5I4zlFaMYX6VOsMccIhSNVjC7QoHAHpiq39pWrNfDLj7DxNleny7uPXiqB8T2LStFa2d/dyLCk7LFECVRxkE5I/LrQBqfZbXyYYhBHshYNEu3hCOhHpVaPRdJiv/t8dhbrdZLGQIM5Pf6+9VpPEWn+TA1rFdXxmhM4S3iyyoDgkgkY54x1zSz6/YqkLW0V3eNLCJwkERZljP8AEwOMfTrTAtvYWTG7LWkJ+1qFuflH70AYG714qWGOOGCOKNAkaKFRQMAADgCsZPEkMmv2WnW0E0sF3bNMswjOOoA57Dk59DWjqepW2niL7Qs0kkzbYooYy7uevA9hQIytI8J6ZbJG1xbxzzrK8pfkKSXLAlehIz1q9qGg6TfXBubizV5WxvOSBJjpuA4b8auaffW+oW/nW/mAbijK6FWVh1BB6GsuTxRowmePzpiI5vIkkEDeXHJnG1mxgc0gJ9W092tLxdNS2jubxRHK8oJXbjGcDuATgUtnpFjbWmn2yxgjT1Atyf4SF25/EE/nUh1Kx8i7nNx+7s2ZbhsH5CACf0Iqlc+JNEt5HSa8IMe3zcRMRGGGQWIGFGD1NMC1JpVhLBewPADHetunXJ+c4A/kBVS88P6bdXEkrLMglAWaOOZlSYDpvAODxxTbjxJpxsb6Sym82a2t2nVHjZBIB3BIG4e4qXSvEGl6iYYYbpWuJIw4XYwVuMnaSMNj2zTAtWdlb2j3EkEexp2DPjpkKAMenAFU9W0O31G9hvGubu2nhRo1kt5jGdpIJBx16Cnwa1pNxffYob+N5wSoGDhiOoDYwSPQGpbHUtPvpXis7yK4ZBlghzjnFAGc/hfTmilV5bySeRkb7U85aVShyuGPTB7Ux/C1jJLLNcXd9cTTqizSSS5LhW3LkdBgjtWle6tpdlci1u9Qt4JiAdjtyAemfT8apvr0P/CULoMPkPIsPmzMZcMvoFXHJ70CJNa0Sz1OSSS4aQNJbtbttbHylgT+OQKcumwLrB1SNnjmaHypVU/LIB90keo7H3qzfX1jYIj315b2yucKZXC5pt1e2FtbJc3F9bQwyY8uR5QFbPoe9AFHUdJee/N/ZahPYXLR+VK0aqwkUHjIYHkc4PvTLHQ7SznspYZJd1osgG45Mhk+8zH1J5rRmu7OOFZpLqCONl3B2kAUj1B7imJeWckkccd5bO8q7o1EqkuPUDPIoApa5pc2oXFjdWmoNZ3Nm7MjiNXB3KVIIP1qKXSdSukhXUdWW48m4jnTbbqn3TnHHrWss0HmLD58IlOcJvG4gdeKWOSKRd0M0brnG5GBGfTjvQBzfijSfMF7qa/aXlKQ7FgALxNGxIdQfvdenfFY8Vjf69qd9LLeSvE9iLcTPaGFQxcNhUPJ4HJrvOcnFQ3UogtpJ2SSRYxkrGu5j7AetNMDlNR8K39zFfwR3GnhbqYzfaJIC069DsznGOOvXFaD6JcNpGr2jXEfmahI8gbadqZRRj8xWrJfW0a3JzI5ttpljRCzLuGRx34q5t4zjIouBzTaZrVml9a6ZJZtBe/OXm3BoHKBWIA+8OAe1XtMtbjT/DlvYJ5c1xBaiJd3CMwXHPtWm24DcOn0pFWkBzWhWeuWGmxaW1hYxIFbddRzE4Jyc7CPU+uKEtdZvZ9MivrK3tlsZhK9xHJu80qMfKuBtB7/AJVdvPE+h210baa9aObcV2mCTkjrj5efwq9Z31pfK32WdZtu3dgEFcjIyD0oAqanaTXGuaVdJt8q1aUvzyNyECsVdP1Cy1ptWFobmNL6V/JjYb2jeNV3rnjII6V1m3j60LwRTA5G+stSna51cabKnm31rMLQMplMcR5Y843HPTPaquo6ZfI+rWrQ6xL/AGhOZYlgZPJZWAG1yeVI7/pXedO2KdSuBheJ7O4m8PxwQQm4aB4XeINzKqEFlBPUkDv1rM1stqyS3NnodxsiMLStJH5clwquGMYU9QB6967AYzT8d6EBwHiGBtae9urHTrlbf7EIZfMgKGZjIpA2nk7QDz71c8Wabuv737NYgxyaPLHhI+CwZdo+vXFdl3zzTWGTmncLHnmoS28jRKsUVsh01Fhd7F5GmJ+8iKRhSCOcjJzVGCGW70uCO4juCrQadHKGVgciVgwP0716kRwOP0qMqN2ePyp3CxwHiWB7G81SDTo0trR1tXuFCN5e3eQxIXtjGcdqrqQn2wR3NoNMeW3+1jTw4hRS3zHJJ6jGcdq9ICIeqg+uRUYhjUFEjQIeoC8UXCxyXh+PS4fHV3HpEiNbmwVmWJ90atv/AIe31xTNaWx07xPrGoySywzf2arqY5MOeWBKg8HHH0rsIre3hAEUMcYH91cUT29tM4klgjd1BUFlBIB60J6jPNL2drU3dmk8cUdxpUkrxrfG43spXDnPAPJ6Vp2css2rPpxuZbW2udRfzHjfYzsIUITd2z/Suvj0nS449sem2iLzwIgOvWkudNsLi3kgns4ZIpGDOrKMMw4z9armQjlf7WudJupnkvpLnTrK7+zu7tuIEiZUMe5Vsc+jU7w/qusPd2uk3t0TdxzNPcsQMmAruUH05O38K6f+ydL/ALMbTfsNv9kb70OwbT3yaSbTLKaW4mMKCaeDyHkx8xT0+lK4xNWu/sml3F35qReXGWEjjKg464HWuTn13W7JLyPzbmRhYi4he9gRCH3qpwF/h+boa67+zLU6QmlyqJrcQiFg/O5cY5rOPhPRjlnW4lcxmEvJcOzFP7uSenApqwx2mXOowa/Npl9eJdq1sLiNxEEKHdtK8dRzxWwTxjvUH2GD7cL5s+eIjFuzxtyD0+oFSkHGe/tUgKGySDSt9KZ8wY5xUnbrTQxO1amin93J65FZlaWjH/WfhSnsaUviNGij3orE6zo6zrsn7Q3NaArOuh/pDHFENznqbHM3nhuS4a8jTU3ht7mUTFViUuG443ddvHSr8mixyaXc2L3DH7RMZWfABBJBx+lRHWpmuruK10a5uUtZPLeRJFHOATgHnvV+11GyuLCC9WdI4pxlPNYIT7c962MCnZaKtrqC3YuHZhJM+3HH7zGfyxSDRI/sEdp9ofal39p3YGfv7tv9K1ZJIowDJNFGM9XcD+dV0vIn1OSwUMZUhWYnttJIFIDDXw3dpHb266kggtbgTRBbcBmO4nDt/F1PpW1pVithp0dmshcJu+Y8dST/AFq0G3D5cH6UzzY/mHmL8v3sMDt+tIDBHh6a3Nk1reQs9tC8J+0Q71IZt24DPBHSix0G6tPsLJfpI9rcSybni+8kn3hgHrz1rU03UItQtPtUMciRbiFLgfOB/EME8Vm2/iFbmNZLfRdVkiYkLII0wcHGfvZ7UCLOvaTHqWl3NnCyWsk2P3qIMgg5z79Ko3ei6jqLM2o6jFvSCSKBreMrhnGC7ZPXHYetb/XHPJ6CjHTAzmkM5iHw/qX2u3uDdafaNDC8OLS3K5DDG/k9cgcdKjbwvcXn2k3zWNt5tuYT9jiKiVsgh3BOCQR09zXSW13DcXVzbRljJbMqyjGACRkfpVgq3pzTuI5f/hG57pJUuhp9qDAY0+xQYJbjDsT9Ogqymn65dazp99qNxZLHZb8pAjfvSy7dxJ6fSt8Ahu+agNzD9u+xbiJ/K83bj+HOM5+pouBneIdNur54WhhsbuFVKvbXS/KSejKw5BFUtP0bVtMa0uLWa2uZUt3t5EmZgqqX3LtPJwvTntXQ+ZH9o+z+YPO2eZs77c4z+dSYI5pXA5TT9F1zTZbK6gmsrmaCOdJkfKiXzJN4we2Kkn0PUpIHlmh068e5uTNc2s2RGRtCqEbGQRjr35rf1C+tdPhSW7dkEjiNAqFizHsAOalspo7uBZrfLoxIBwRyDg8H6UAc3ZaJqlmmmOrwSPaXMj+S0jERROpXarHk4znms5vDuqCaJms7CS4guxcG8kmZnmAfIGMfKccd+ld1tPocmq0dxDcPKsUiuYX8uQD+FsA4/IigZgSaJef8I4dODxGb7WZs9tpm34+uKbBZa5YxSadZra/Z3uGkjumbLIjNuYFMcnk45rpcEimlTj2pAcO/hWZZJrNdPtZopblpVu5J2+VGbcQ0fQkc+3Suqs7i4llvY5rcRpDMEhYZ/eLtByfx4q6OTTLqaK3hVriVY1LBAWPVicAfiaBHMalZ6xFPrUdjZQzrqagxzPNtETbNp3Ljn14qjon9qaZreoxW+nx33l2dpC6iXYUdUPOSOVrtEMbBtjq+0lSAc4PoaTaodiFALdSByaYjim0G+t7e0WXTvtjCKQmW1uPJlgldyxAbunP6U06HqtvOl5d2tzqUs1okUpt7swsjqTjPQMCG5PqPeu6ToFApfagZx2j6XfadqOkt9lXy0tZYZ/LkyImdw2fm5Ye/rVzxRFfvc2MkEN3NaLv85LSURyliPlOSR8vXODXQvtBG4qG64zzUcMkcyLLDIskbfdZTkGlcDB8E2d5Y217HeWr25e7aaMNL5hKMBjnrnjmqNxpN9/wiOqWIt83FzdyyqoYfMrSZB/KuvO7moj2xTA4vU4dTt7LxBpdvpU9xJfzPJbyqV8oqyKPmOcgjB4xUsul3g0rxJEtsTJdoqwjj58Qhcfnmuu7HNIRxTFY4/wAUaXfXCQra2zNt0ieDggfOVUBfxwaSVbrVLbSNPh0u5sZbIq00kiBUi2oV2qQfmyeOO1dh354pMexouFjzrSNPvDb6Xpso1hprSRTKkiosMZT+MOBlgew6nPNdV4IszY+HLSCS3EEmHaRSOdxcnn862T1wRR/KgDkGkj06XXLa+025upr2ZpIWjgMgnQoAq7ui4II5xUvhvT7mz1pVuo8umlQRNLjILhjkZ74rqeeRTaAOa1WW1sfFL32rQu9tJZiK3kELSKjBiWXABwWGOfas61awsdTtr6/0+S0057NltUeMyLC3mEkEAHaWGD+ldpkEdBTW+7g4I9MUCOG0XT1m1rTJJbJhY+ZeTW0ciHEaELtyD0ydxAPrUMemRweHLiaKz8udNZLRsI/mVfNGMdwMZrvsU0HjHb0p3A4G80u1l8O308loTcyayf3mDvC+cBweoGM1L4ktodN1DVFsoRbWqx2k0ixLhRtm+ZsD2HNdywHpx9KCqspBUHPXjrRcLHA+MNQttQutTSyvPMjXTkBkhf5cmZehHfFO8VWsGjzXyaaptkm0mVpFRiAzK64Y++Cefeu3WCGNdiwxhT2CimyRpIfnjVuMcjPHpRcDgtRgs7O58T3FuwhvD9mPyyYfawGTj696h1CW+ml1W9Z4Iru2vDHFK1+yPCoxsHlgcg/rmvQJLW2kkMj28TOy7SxQElfSoZ9N06a9W8lsbeS5T7srRgsMdOaLhY4+7lljv5dTuLmWWNL1ENxbXJDW/QGJoW4Iye3ODXcCSNmcRyI5RirbWzg+h96qS6Vpkt8L57G3a6BBEpQbsjpzU8MEMLSmKFIzK+9yoxuY9z78UmBj63/yNPh0nBPmT9f+uRrJuLS4l1bxPdQ6ld2jQCNo1hYAbhGTk+o9q62a3hlminkjVpYSTGxHKkjBx+FNNnbZuG8lc3IAm/28DHP4UXA41tY1jUZpng/tJfs9rCy/Y0j2eY6biXDEZHt0609dd1vyNS1SaYRxWNrFL9lRFYPI8eSC3pn0P41v3Xh3Sbgx7oHQpEIf3UjJujHRWweR9atR6XYRrcqtuuy5RUlTsyqNoGPpTuKxj6BqOqHWre2uXv7mC4iZna6tli8pwM/IR1U9Mc9qs69rF5pl5dQDyy01oHsAy9Zg20qfX7yn86t6VodnYXK3Eb3MzonlxefM0nlJ6LnpVnUdKs9RurK5u4y0llL5sJBxhsd/Ue1IdjAh8SX0lrGVa1SWCxeS8aQYRZg2wDjnGQxxUdt4j1hZr21jVtRlSy+0wFrQwEtuAKheNw5z69q15fDelyLqMflun9oyCScq5BDDoV9OefrUUnhKCeV7m71LUbid4TC0jzc7cgjGOAQQDkU9AE8Katc6jPdQzXltd+UFIKQtDKpOch426exqr4n8R3Wl3NyYprAJaoH8ho3kkl4yeV4T2zWvpWi/Yb2S+kvbi8upIxEZZsZCA5wAAB1qjqfhkXk18U1O7tre/wD+PqGML8527chiMrx6GjS4FvXNWex8OSapDAJn8tHSJmxktjAJ/Gs7UNe1LSt66taWuWt5JoPIZuWQZMbZ9u49Kl8UaVcT+DZdKtmkuJhGkauCFYgEc+mcCmXHhy4vjJ/aerSXJFu8EH7pV2BhgscfebHehWAdb61q880VpFpdqt5JD9pKSTnbHEcYyQOWJPQcUkPie4upoLSy0rfeOsvmxyTbViaMgMCccg5GD7ip7zR7z7Za3+n3y211DB9ncyR+YkqcdRkcgjIINGl6D9hvoLz7SZplSXzmZcGV5CCW9sbRgUaDK+n+KLi4S0urnRza2lzObbeZtzrKCR93H3cgjPX2plr4paS1i1GTSJodOkl8rzzKCyncV3Fcfdz3z+FT/wDCPv8A2Xa2YuQTb3n2oNt6/OW2/risfRNG1278OQaddTwR2RmZmDRkThRKTs9Me/oaegtTY8L6rqGoy6lHfWnk/Zrx4oyGByoA44+vX3p954ijhluFj028uYLZwlxPCARGeuAOrYBGcVNothdWN7qbSSQvb3Vx9oiwDvUkAEHtjiqcunazZy3y6VLaCG9l80SS53wMQA2AOGHGRQMluvEVtBIfMs7w2yyrC11sAjVmxjgnJHI5Aqno+s31xrcVpM0fls90rALz+7ZQvP0NZuq+GtXu3ul8myuJHnWWK7mlbcqqQQmzoOh5Hr0rS0vRb611iO8lMWwS3LkBiSBJtIx+INPQES32uyQ+K49L+eG2jtmuJ5WhypAOMbs8D3qe28S6TMsrNJPbiOIzZnhZN8Y6uueo/Wq2v6NdaleT+WypHLp724fuHLKRx6cVR1ax1jW4lW40tLR7e2lUHzQwkdk24XHRec8+1GgHR2uqWV1p8l/byNLboCd/lsN2BnIBHI9xWLa+MNPm/s+SXMMN5DI+SrFlZCPlAxk5zW3ZRsmnxW7KFZYFQgdAQoFc1oen3sd7o7XFg8X2KO4hdmII+Y5UjnoRTSGdA+r6THaRXkmoQpBN/q3JJ3/Qdfr6VdikR40ljcPGwyrKcgj1rg107ULK8W6b7dDB5lzGPs0KyMgdwwO1gflPI4rqfCNrJa6BbwSLOrZZts2NygsSAccD6dqANb8K0NGzuk9Kzx19avaRjzWHqKmWxrS+I1DRR35orA7DpKzbr/j6fPrWh3rNuz/pDmnDc5qmxw+dOW/1lLzWL+xdrpvkhZwGBRcEADmqyyq0FtDeQ2tsyWRETXMDMZF3EAIg4DEAE9+a7ptuc7Rn1xQV3YO0HHQkVrcwOQ8MWdrqMqTXkP2hotLjjHmqcK25s8HvxVCOHVp1RrQkomnRmeJsiSZFkbKBu2RXf8g88UhXHIFK47mVeTCXwlNLo6sga1P2dUGGXjoB6isSOHQ3udMh0YROXjZbtIznMRQ58weucdec11bcdPyFIkaRlmREUtyxCgE0CMrwTbQW3hazjgjWNSjMQBjJyeawvDE8KadbCTxcLXbLIDbNJCAoEjfLyM12mRgY6e1QyWdo53PawsfUxjNIDjbmztm0bXtTw5vYL2RoJvMO5Nu0jb6Cm6qdNe31y41a7MOqIW+znzCsipsBTyx3Gc9PxrtzHHsKeWu1uoxwaxNU0Oa9uJSNTkit5xh4zErFRjB2MRlcigRz4uI9s8U25zdPZLtM/lI5MOcO3ZePxqG3dpJZdJF0sUC6tbr5dpOxVVZTuUMecE9a7k2Vm1v9ma2ieHaF2soIIUYFPitLOPb5dpAhXG3agGMdKLgcnfKum3l9pUE8ttprT2vmfvD+6RywfBJyoOBVvSbWxsfH0ttY3LOn9m7jEZfMEZ8wdDk4z6e1dK8MEvmeZBG4kXbIGUHePQ+tQ2tnY2ZzZ2cFvgY+RAOKAMDVYFt/Gk+oQFzdjSZHjXzDhmDDHy5wabZ+XZxaHf2eoTXFzfSxpOrzlxOGGXO3PG3rx0xiukmt7ea6iupII2mhB8uQrllz1wajs9K021uDd21jbwzvnMioAeetAzO8WWMF1q2gtLLMhF7geXKVz8jHsfasnRvtGrXtpa3F/drB9muHdI5SpdhPtBJHPArsXijleN5ER2jO5CR90+opkNnbQTCSG3jjZVKgqvQE5I/E80Acppkt5qk1hpV3qF0IUW5JdJCkkxjl2qCw54HPvir3gZRH/bEX2s3WzUWXzWOWOEXqe5HT8K0rzSdNuoFhms4mjRzIoAxtYnkgj1zU1nZ2lhGY7O3jgRjuYIMAn1pCOQvb67SZdVtp794zqKwiaScJAV8zYUWPPPcZ655p0kl+mkXetHVb1prfUHSKPf8Au/LEu3aV6Hj1rffw3oc0sksmnRM0rF2Bzt3ddwHQHPcVbOnWJtXszbIYHcuydixOc/nTAq+Kbh7ewCRTTwzTTJEnkLukYk/dXPQkd+1ctPcXokudNuWu/LhvbJ41upRJKm9+csPpnFdpqlja6lam2vIvMjLBhgkEEdCCOQaow+HdHt5C6WalyVJdmJZipypJPUg0ActFLfaVY3i2t1fXEl5rjW2cqzoDjJTOBuPTn2p9xqWuW5ewgmu7ctc2ywyXuxpVDsVYEAnI7gn3rpp9D0uRbtHtsrdyCSUbzjeP4h6Hgcim2uhabCPlhd2MqTGSRy7l1PykseeKBGYIdWuNbu9L/t68jgtbOOQOoXzHkYtyTjpx0qnDrOoX9lYf6beecbMySx2EKly+4qHYtwqnaeK6tbWBbua7VMSzoscjZ+8Fzj+ZrNbw1pZ8oRrcQCOPycRTsm9Mk7WweRknr60DOe0u4v8AVNa0DUp76aOR9NuGeJUXaxVgDnjvxn9Ks6NrtzZabDPfGPyJ9Nae3VYwuJUY7lGPUEfka27fw9pdubQ28csX2QOIdsrABWPzL7r7U6XQ9LltrK1ktyYbFxJAN5+UjPX1HPemBzkus649xNYzXF7BNZwRF2tbJZRJM67iGz0UdMD3rcF5qF34T+3W6CDUHtvMEZXIVwORj8Km1XRLa9u3u1uLu2llTy5jbzFPNXsGx16mrcEMNrbRWsEYSKNAiKOwHakByo8VyNqqzHy10g2YLNj5hOUMmM/QY/GoptZ1j7NEr3wguRZrcPFb2Zmcu2SFYYwoxgep5rXfwpov9knTBC4tzdfasbznfnPX07Y9Kk1DQ4bm9nuku7y2+0oqXMcEm1ZQM4z3HBI4xT0EZVn4mnW3+1X8aKk+mJe24UYywGHT8yuPrWjqbah/whtxI0scN/8AYyzkLlVbbkgD9KoXfh0SXGiaesDtYaY3mieSTLMADtix3HTr2Fb95El1aTW8mdkqMjY4OCMUAc5pl3rUkWm6TbXNss/9npcz3MkJYbSAFULnknua1vD19cX1vPHeRotzaXDW83lg7WIAIYZ9QRVYaC0cVo1vqd3DdWsPkrcAKS0fZWBGDjA7Ve0eyj0228iJnlZ5GkklkOWkc9WNMDCi1rX5dKutYSGxFtaTSqYCrb5UjYgkNnAOB6Uh8SX2dSuxZwHT7EoFbJ8yYugKgdhywyaZpHhq+Olz2l1qNzBbXNzNJPbAKdys5OA3VQRjIFa/9hWb2uo2sm/yr5wzAceXhQo2/TANAFKfV9S0maMa7DamKaN2R7UN8jqpYoc9eAefaqGp3uuOuiTXVvbQwXV9C2IHbfGpOQr54OR1xWmdDmuZUbWNQe/SONo4lMQQDcMFjjq2O9QR+H7yU6fHd6xJPb6dMkkMYiCl9vADnvxQIlXXmPh+DVTagGa5EOzdwuZdmf60yHWNSuGN5Z6Sk+nCcxbhKfOcBtpcL0wDnj2qBvDd39nisf7VA0+G6FzHEIBvOH37WbPIz7VPHo19AHs7XUvK01pjNsEf71AW3FA2fu5z2zzQBUuvGEcUssyx2bWEM5hkY3YE/BwWEfoD261f8aX1/pvh+S501FebzUXJfbtBYDPQ/SqA8MzLJLBBNZpZyTmbJtgZ0BOWUNnGM55xkZrY8R2MuqaNPZQypDI20ozrkAggjI9OKLIZiHWNXh1vVlXTWuUtkhd4/tACxZUlgpx8x/KrUviOOR0XTbJ71vsyXMo81Y9iMMqOerdePbrVi3024W51O5mmjMl+iKQinClVIP4ZNYj+FZoGjkht9LvmNpHby/aozlGQEB1I7c9KBHRpqdtJof8AbEO57fyDMBj5sAcjHrwRWdZ+Io5Zrb7Vp91Yw3UJmt5piu1wF3EEA5U455q0mmNH4ZbSY5E3m2aLcF2ruIPOB0GTVTU9DkvIdKt2kUR20TxTHud0JTI/E0gH2viKGaa3Emn30EN1kWkzqu2Y4yAOcqSBxnrVXRvE32nR1u72wu47iS5eCGBIwWlIYgbRnsBznHSiCw1m5i03T7+K0it7CSNzPHKWaby/u4XHy5wM8mqE2gahJY26S2sc7WN/LMsa3BTz45C2cMB8rDd79KYHT6XfwajHKYVmikify5opl2vG3XBH05qpceINOiuzbsLnYswhe48k+Ush/hLfiPaovCunNYC8kltEtDcyqyx+aZGCgYG5j1PWue1bSdaukuIpLCa4uBdiVJzebYWjDhgFTs2Bjkde9HUDoW8S6Otw0JmnAjn+zyS+Q3lpJnG1m6Dmk1zxHpumw3itKTNboST5bGNXxkKzAYB6fnVK40m+fwvqtn5Ci4ubySaNNw5BcEfyqG/t9St9J1vR49JkvXvZJZIJlZRGwcdHycgj6elFkB0M1+8Xh9dR/cRyGBJP3pIQFgODjnvTZ/EOiw3TW8uoxrIsgjcbWwjcYDHGB1HWqus2VzL4HaxjiL3P2WOPYP7wAz/KqNzptzJ4b8TQfZCZrqd3hXjMnyKAfzBosgNvxBqttomkz6ld8xwjO3ONx7AGq3/CVaSl/NbXV5BbwrbxzRysx+cMT2xwBjrS+J4JrrwleW8MbSztbfKo6lsfzqDToBdeINQ1CSydYrjToY0aWPByC2VwelCA1rzVdMtEiku9QtoEmAMReQAOPUe3vUtzcW9tZyXU8qJAiF2csNuMZzmvPrW0vrD7M95LeW0D6ckEe2yE+CrNlCCCVyCMdjXWaLatB4NjspY5WItXUJKBuwc4BA46Y4oaANA16LVrdLgQxQQSReYr/aVbAzgA46H+XStFr7T0VWa+tVDsVQmZcMw6gc8mvPr7Tpn0qGH7FMobRIUcLGR8wlXcOO+K0vFlrY2mosI/s9sPsWxIri0MlvMuT8qleVf+eadgOsj1CyfU5dMWYG6ijWR0yOhJA/lTpL61TUI9PaZRcyRtIqE/wjGf51zPhtbRfE8U0lgLO5uNKh8tHQlgQSGG49SBjOeas65Z6XJ40057yGJXns5oUkZerZXAB9cZxStqNHS496XoOcDnvXnH269symsT+eV0ACwlXBxICSC2O+F8s5q5aWlit1FZ+J5ECfYVkg8+TbGZGJaUgnjcMj3xTsB3ZFV7y5htPI+0MU8+URR8Zyx6Csfw1cXknhDzRJLLKqzC2aQZZ0Vj5ZPrxj61zjrpMcHhu/hvmkvJbuI3A84s8jn7+5c8EHP0xQkFz0EqcbtpxTCpxXndrc7r/R7iKcxLqFzJC8r35aWVWDY3J0XBx9MVcGq39zbPZtqP2S40m3lW8mbO3zPuxs3sR81PlYXO5wy+opR06fXNct4Tnlh1abTrlrtJGt1mEMtz58bc4MiP1wc9DS3JvNQvdYkXVrmwbTiqwxxsAoGzdvcfxA9OeOKLDN9rm1+2fZROn2gruEW75tvrj0qbBxXKeEzJc+JLzUpp5t09jbSeUSNq7g3A749PrTPE+ralbzahPYXV44slU+VDCnlKcZIkZuuR6dKdgOsAJ5FKB9a5C41TW/suqapFfBYLG4Xba+SuHTarEM3XucV16kEBh0IyKBi9quaTxcH/AHaqVb0n/j7/AANTLYunua3TpRQe9FYHYdFWXP8ANcvn1rUrLuztnf6047nPU2Ofn1q8UXN7DYRSadayFJGMh81tv3mUYxge/XFYOr3Wty3moSQ+WIjdwW6lbp0wjYOAAOM55PWt2fRZ2jubSG/8rT7mQySxeVlxu+8FbsD/AFqWbRkkMwWcoslzDOAVzgR4wP0rXQwKlpqU0X+g2Nqbi8e5kTbNOdqKgG5i2M45AAqVtUm+32y3VjcwzbJ8xJICrFADkf3s9jxTn0aeGY3ljdJHdCeWQGSPcjK+MqQDnsOc1BPoN1doHutUd7gxzKzqmAPMGPlGeAMdKNAILnxFM1vdWskVvbXDWck0PkXIlZSo5DADg81qXeorYeHP7UmjeYR26yMqn5mOB+tZJ8N3skkcjXNhAI7eS38uC2KghlxuPOc8CrnieGX/AIQ26tId7zLaiNSi5JIAGcVIEi649vIo1awNjHLG0kT+aHBCjJUjAw2PrVe38RSShM6dsa5jZrQC5Vy5C5AbH3CR9aJtKv8AUxGusz25hiiZUECEF2Zdu5snjgngVV0rw/c2tzamSHS4Y7ZSokt4cSTfLgFs/d9TjrTAbYa7qE+madPNby/a57aZxEjrtlKj7xOOKdpmuSG10671TzoDJYPcSJlSrBdvzcd+eBUulaJfQrpyXM1viyjmhUoD86uMA89D61FH4burjT7WzvLiACCzltS0WTnONrc/TkUgL0OuqGRb/Tbmy86NpIC7KfMwMleOjY5waTTfEEd3PZBtOu7aG+XNtNJtw5xnBAORxmoZ9P1jUJbcan9iiS1VihhLEyyFSoY5+6Oc45qzBpcy2uhwmSPdp5UyH+9hCvH50AaEt7BDfRWcgZWljeRGP3Tt6j64Oao2niLTLqwtLyMzLHdTNEoZcMpUEkkdhgZ/Kk8V6bc6lZxLYypFdQyZVm6bSNrj/vkmqg8OsNUuv3iDT2tilug+8kjKEZv++QPzNAE7a8stu5SyvLTzYne1mnQBJsKTxzxxyAetP8L6jdX0kqXDqwW1tpFwoHLoS36isWy8OXUaW0TaZaQm2iZTcCdnMp2lQVU/dznJrb8L6Zc6c8jztHhrW2i+U5+aNSG/nQBNf69ZWc80P2e8uBbgfaJYYtyQ55555OOeM1Kusac1veXCzkxWihpWA/hK7gw9QRWfNBq1jNqcNjZxXUV/IZY5DLt8pmUKwYY5HGeKrP4duY5dMtreSN7TyI7fUCxwWWM7lIHucj6GgC/ceINPjlK+XdtEpVZZ1hJjiJAIDHseRn0qSz1mxvNRm0+3M0s0DFZiIzsRgAcFuneud1HQLpLjULVbCe5S7uGlSYXzJEA2Mh0B7e3Wug8N2UthHfrKir5120iEHO5dqgH9KAGeJdXutJgha3057gPMiNKWGyMMwHI6nrS6neai2snS9L+zRvHD50ss6lgAThVABHJ559qf4mtbi80nyLdQz+dE2CccBwT+gqtqX2yy8RvqdvYS3sNxbiF1iZQ6MrEg89QcmkIrW2vahqDW9jZW9vDfHzftRlyyReW204AwTkkY9jWloN9NfW8wuo1iuraZoJ1U5XcADkexBBrF0+y1LSbyHV5LB7l5xMLqGAgvGXcMuMkA4wAat6VJc2Dia6s3WbVr8kxhgTAuzClvXhecetMCKTXNS+yS6utrbHSo5WQqSfOKK21pM9OuePQUl1repbLy+srO2m0+ykaN9zMJZdv3ymOBjtnriqktvqQ0CfwyumzmSSR40ugR5PlO5O8nOcgHpjqKQrfafp+paLDplzcSzzSNayqB5RWT+8SeMHOaBF6TWr+8lum0Oztri1tEUyPK5VpWZQ21MdMAjk9zWraXkFzpcOoK2yB4hKWc42jGTn6Vz2nx3XhxL6xXTru984I1vJCoKs3lqhVufl5XOfQ1pxafLbeDE0uSBbqVbPy3h37Q7Ecrn6kiiwAde02axupNPu4JJoYvM2zbo129jyM7fcZqW81zSbG5MF7qEMM20MyknCg9MnGB+OK5Ge21C4sLu1tLbUbm3/s8xD7bAqyxNkYjVurDg/kKs6jM1hpniO2n0ya9NwzyLKgVoyDGBtc5+Urjv2p2GdNc65osGFm1O3QlVfGSTtYZDcdBjvSXuq6VZGP7XqEEPmLujy2dy+vHb36Vh+F7J1j1CeW04l020jjYr98CI5A/E1k2/wBtt4YLe4hu7RxpcUUZgsxJJO2DlCxBC4OODjrRYR1cmvaWutw6ObmPz5YDODvGMcYH45z+FXhcW7RRSC4i2TECNt3Dk9MetcdoMMkTaKtxZ3CSNo0ltl4SSJdy/Kx7dDzTbS6abTfDemw2d2biznj+0hoGVYdqkHJIweemM0WGdW2paaokY6jaYjG6Q+auFHTJ9KRb7T3tDex3tsbYdZhINg+prim06S38LaHKsDWqJeNNen7N5jDJfDMvUgEg+1Nlhjdbm7a6umge7hZbuOyCxK6g/OY8fMvIBOPT0pgd3azW91Es1rcRzxN0eNwyn8RSmWLYGE0e0ttDbhgnOMfWsPwTIXi1BvJg2/aQVuIYmiS4O0ZYIemOnHBrB1fTbq41K90KKOVIIpG1SGQA7d5HyqD67xnFIR3ckkSh/MmRNgyxZgNo9T6UyGWKWNZIponjbo6uCp/GvPbprm/sbXXp1WCC/v1ecXMLMkcaIVTeuQcb8n8aWCzS7uY4RLHcWM+qQ7xaxNHCSFbdt5OQeM9qYHoRkhJRfOiy/wBwbx8309aXZtyTx9a881WCOPU9agun0q2CbRapPE5kWLaNvlYI/izwO9dJ4g8//hXs6zSyNP8AYVVnxhi20c47GkBtyEDO5lUDgkkDn0pcfLkkD6muJ1ixistctLEx6cLP7EZEW/dgkkpI3tnPL49feodHW3muLG0125ik04QTNa73ZYnYPwMt97aucZ7UWA7rDZxioXmVbpLdkkMkgLAhTtAHXJ7HmuHujDNeafp9m8dzpWyZoRf3DRo7hhwG/iABOM9qZYR315Jb6ct8cPBeC3aGVmChSu0Bjy2DnmnYD0AAknGaaykHoR9a4PUdcvr/AEm41a1keIWlvHbS4faFmdgJST22gde2aiu7jUNJF2lq4soXttzqt6bgp86jzQSPl4J+v4UWFc7qaeCG6gtZZNs1xu8pcfe2jJ/SpRkjiuSaxstP8a6JHa380qPDO7Ry3Bk/g++MnjP5GusikjeNZI3V0YZVlOQRSYCMMe9IBznNSE8+9NPXNAxhXdyaQ9BT6AKAEVec06lo74oAQijpSjJNGDmgBrHkcH3p68kelIPvVJ3zx9KAI3GX+bpTPTvU5G4803A9KAI2zgUwruB3YwDU5GRzSAcYxQBDj+LqR0NObscAkHIyKdjLU4gZoAYqB0O5RgnkEdainhinQRzwxygHIDqCBVlQPu0hX5s+tAES/KBg4xwBVYafYpObhbWBZmO5nCDJOeuauFR7UhUdqYGcNL0wSvMun2yyMwZm8sZLdc/WodN01bc3kt04upbyXdMzRgBlA2hcegH861imc96btGfSndgZ2naXYaczNYWcNuXGDsXGR6UmoaPpuoyrNe2aSyBdu48ZX0OOo9jWjjilCjA4NFxlZLe3iuGuI4USZkVC6jkqvQfhk1SvvD+lahPLPc2zMZgBKqyMqy46FlBwSPetYr2/WgAAUAZkWjWEdlcWXlEwXP8ArlLE7vlC9foBWmg2qF5AAwPpRtx0pfSgYfrVvSzi6Xngg1UFWdO4u049aHsXDc1yOKKT/PFFYnYdLWXd8zv9a1DWVckmdvrSgc1TYib86ad2BxWVc+IIYZZ/L0+9uLe3bbPcRqNiEdeCcnHfAq9Z6ha3dxJDbyE7Ejk3dFZXBK49elamJK27jj60Ln3qQjgnn0pArHHBoAjbIx6UEZqodTsmNuElLi4maCMhTy65yP0NXAD6fWkBGNwPSjljUmM9qq3l9a2k8EE5cyzttjRIyxOOvToB60AWCOM0keSTxxRbyx3UKzW8iyRtnay9Dg4qTBzjFAiN+tIQeKdPLFBE0s0ixxqPmZjgCmxzwyXUtsjhpolVpE7qDnB/Q0ALjuM/lTscVIFJHC0jskSPJIdqKCzE9APWgYmPl9aQ496zbTxHoV1LFFBqcLPKcR7lZQx7AEgA1rYoAiP40LnipSvtTI3hl3+VIr7G2vtP3W9DQA2QZPNNzUj9O1RuyxoXkdUVRlmY4AHqTQAo96Sm/abf7N9qNxD9n27vN3DZj1z6VBb6npdxKIbfUrOeRuiRzqzH8AaALOePQ011JwWwSO/pTzjrg0etMREQRSDpTgQ3zKQw7EHNGKQDSx9aaxpx70hXtxTATceOayL7w/pV5dPcT225pSPNVXYLJjpuUHB/GtdRkdKaQSOMUANzwAvAA6CkyevWnjpQBQIYRxTM+n41I/50ygA7ZNMPTt9Kk6CkIw3TmgZGBgcdKGxjJFOIGOlJg7qBDCFdduAR6Y4pNqhQqqAB0AGMU8gY64owCAe1AELxxswaSNXK/dJUEipWG6MhlBB7GnHaVxgUUDK08MNyqrcQxzLngOoYA/jUdzb288QgmgikiX7qMgIH0FWyvfFNZM80AVJbS0ngFvNaQyxL92N0BA+goWKKNkMcMaeWCqbVA2j0FWtoGQBTTHjkc0CKv2a3EbxrBEI5CTIgUYYnrn1zUNppem2UckdrY28KS8OqoAGHoavlB1zSMn40BYzbTRdKtH3WthBEyggFUGcEYIqzb28VtElvbxrHEg2oijAUegqwB2oC469aAsR44pD97pUoXP0phXj0oAjyaM8Y70pXFNK8nvQIcrcH2pM80n40p5PWkMdk7eKTtikzzS80wDFPVuOP501etSBcCgBpkOOlIGz2NIY26GgK3FAD+2aYWx1p4Hy4JwajIY4z2oAUNgY9aRXO3pQVyB6+9IFKp3NADvMHA70bvm/2cVHsJwcUu044oAfuGaRm2nBpu3nJyKRup70wAuBnBODQXHJHFN25A9aaV4+lAD0YHr1pwZN3BqFeg+U04dqB3HluTzS5yOKYKcnSgA3D1pOwphzmngZ6VSAVcmp7M4uo+e9QdKktP+PqP2ND2LhubgNFJ9aK5zsOmrJvAftLema1ayrr/j4f60Q3OepscRcXdlbzahNDrTaPdLKxltJiGSUjowQjkMMfdpljaw6tf31zqFkFlOnwERnIEZIfoOx/UV2TwQvIHkijZh0JUEinOqli2AOOfetjE4XSmsb5oT4iukKjToWtvPk2qc53sM9W6e9LoNu2q6tapqMk8kMdizojOR5gEpCMw7nbiuzlt7aRFWWCN1X7oZQQPpTjGm7cAAcYyOuPSkI4DSbaxjg0+0t8Rs+rzpKFfLL/AKwD6cVqaFc3V5qdvps8sm/Rw4uTn/WN92PPrlefwrp1tYA5ZYo1ctuLBRnPrVXStNWyNzI87XFxcyeZLKwAJ4wBgdgKQzE8TSJca1b2Lr5xW3eYpNdeREBkDcccsR6dqxtJjh1abQJrq4eV8XcRaO4bG1M7RnOemPc13N3YWV4EN3axTlDlPMQNt+lOSytYmDR20SEMWG1AME9T+NAjgbQyQ6Jo1hZ7pLe5uJxOhvDHuZS21N/JGcdO+KsWTahdXdrpMt/Lbwfb3jKwXRdwnlFjGXwO/wCVdhJpWmy28tvJYWxilffInljDN6n3qW10+xtkiSC0hjWEkxBUACE8Ej8KYIxvHlssvg29gLyhIYwQVkIJx6nvVFdNWfxLqafbb2NYbGDaY5yrM3z4Ynqfxrrbm2huoXgnjWSKRdrowyGHoajttPs7ZdttbRxDYEO0dVHQfqaQzirPUtX1WWCGRb2by7COYfZroQFnJILt/exge3NdHYXNzeeC2uL10knNpJ5hQghiARnI4PSrFz4f0m7SFLixiZYFKxAcbR6cdvar62sIt/swjUQ7dmwDA24xjFMDh72PW18E2Et6dLbT4oIJJFjjZZSg2nCsSRu/CptX1bUFludUs59RkihuljVtypbKMgFNpOWPJ5rfg8K+H4ZY5I9NizHjYGJIUjpweKWfwxotxNLLcWYk847nUudpb+9tzjPvQIxbm91hbDV9W/tW4VrK9dIIQAI9ilflYY56morHVLyPXbzTo0ezguNUYNfMAV3bEIjX0J9TxXU/2VYmxmsjbj7PMxaRc/eJxk/oKdNpOnz2s9rLbh47iTzJAT1fj5vY8CgZW8SXlzb29rDayLDLd3KW4lK58sHqcHvgce9cz4u/tJNL1XSZdUlmQWqXCSlV8zbv2lG4wQeoP1rsdSsbe+tDa3Sl4yQeuCCOhB6gj1qimg6cttcW7rLP9pA855ZCzuB0G484pAU/GsZi8D6hAP3hW22gkBdx+g4FMie/toJbiTw7p9n5UDOJo5Q5DBeONo/nWzq1jDqenT2N1uMM6bX2tg49jVBPD8K7g2o6nLGyFWjkumZSCMdDQIyodW1ixi0u+1K8juo763Z5IEhCiNhEZBtI5PTBzTW1LxBDBpF7PeWs1vqcqLJCIgPJV1JAVhyew5rdl0q2aOyXaSbJSsAY5H3CnPrwa5ex8PX0l/pizWctrDYTeYd14ZIQADxEvUA579BxTATStVvLbRdNtbe8itx9meQgW7Tyu29sDaPur71c03WtZ1ia0is3tLUS6cLqR3iLkPv24Az0OPwrQi8M28IT7Fe3lniHyJDE4zKmScEkcdTyKk0XQLXSWU20s77Lf7OvmNnCbiwH60AZuna5quqmztbT7Lb3Bhea6leMug2yGPCrnuRnnoKm8FyXMkeqtebVmGpSBtpJXhV6Z7d8VKnhyO3WBrG+uLSeEOolUKxZHbcVIIwRnpVrQtIh0m2mhimnn86ZppHmbLFmAz/KgRh3fii8t73949iYvti25t41ZpApYKGLj5Qec4qPxBqms3XhrV76zhtVsYhLEgywmYKSrODnA5BwMdqty+E2e2Fp/a9ytpHcfaIYlRMq+/fy2MsM9jS33hiae0vNOh1aeDTrtmd4FRSQzHLbWPIUnnHvQBWm8QarFa6lNa2lo9tpSR+YZGbfMPLViBjoeaNT1vUIbW5h1O0t9s2nyXUQgkYMoXGUY+uGHIrSl8PxvYaraG4cLqON7AD5PkCcfgKTWNAj1L5muZI/9CktMADo235v/Hf1oAw59Q15LnxAIfsxit7KJ4AztlMoxyPf1+gqwviS4trbTbKZtPW/ms1nle4nKR7cADHcsf05rQl0ORr2/dbzbb31qsEkewZUqpAYH8elVW8PXq/Y7mO7tWvILYWsjS2+6ORB904zwR9e9ADrTxNNqQtoNJs4ZbqRXaYSS/uogjbThh97J6U/wfeXV62rPeRvFIl+0QjZ9wTCLwD6d/xpIdCvbWW2u7DUIzeRxtFM00WUlVm3dBjGD0xV3w9pc2mJd/aLv7VLdXTXDvt2gEgDAHpxQM5rUNZ1xLDWpJogv2bU4ooPKl+YglPk6dwf1rZOvXcdzdWt7pLR3MUH2iNIJN/mLnGOgwc4qO70C6ka/jF1ELe6vYrtfkO5WUrkE5wR8tHiXQbjVLq4uY7oQtJaiFVI4JDhucdjjBpiKl54ku/s2oQrZQJfwWjXEYjulkXaODk44I9O9bOjXd1caJbXdzb7bh4Fdow4OSRnr71hR+G76S6uJ2bT7VZ7GS0MNtGQEzghsnrzXQ6Tb3EOmW8F35XnRxLGTHnbwMZGaAOVtPEusSWejXE1lIZbi+lhaGN1/fKN+AT2AIH5VsDxNCIJlmsJ4r2K4W3+ybgSzsMrhumMc59qh0nQ723OnLNJAUsbqWUFM/OrhsZz0I3VX1rwzcXVzc3n+jTsbuO4iilztcKm0q3p1ODRoM3NK1ZL6S4tpLeS1urcr5sLkNw3RgRwQcGr+7A6ZrC8M6Q9jNdXElpaWhn2gQwfNtA9WPJOTW05bH0pAAcZJNLuqH+LHOKdk8gUAScHPSmEDFInemn72KAJINplG4Aj3q3sjwPlWqMI/fjk1aeRY42lkYLGoySewHWueo2mbU0rEpSJjjYM1g6h4s8I2F5LZ3+tWVvcRnDxu2Cpo8Pa9NrEomtdNlXTpA/k3TMPm2nH3evPavHodY8J6XrOtf8ACX+G725kn1F2S6ltdyhegwTinTi22mEmkj2rQ9W0XW0mm0q7ju4on2NImducdAe9XpIYghO3tWJ4Jl8OzaFG/hcW66eWJ2wrtCt3yOxrZdvkIrOcmpWKSTRTuTHGhZvXAArNluZELM0yqueAccVc1MxwWE15JgrEpOCcV5r4h16a8095f7L1C2t5lYQzhdyv9cdPrVw55bHRSpUmm5nS3mtXUVxsiuYuvKkjNdFp93HeQho5AzY+bHY14PY3UkkS70u2kVfmULyuPfvXc+Bryc3lkwuCYZTyD3HTpWzpVEtzGc8Pa0VqelSSWtvB511KkMfdnOBUX9r6LwP7St/b5/xrG+JKlvC2I42c+auFBwT9K8Yk1CG1KoiXDsCS+VYNjPTpinSg5q9zz8RiHTnypH0INQ0thuW/tyM4GHHWiKaCYM0E6SBeDtbOK+fE1oEt9paa2hwSgZSpc/WtTw34nurO+gj01pysrKtzDI24NnptPUHpWkqDSumZQxd5Wkj3EsuMkgH3phliyMSLz/tCuKm1kSxJI0cm8SNG/mHKll6j+tV7O9jbMMzwSxsWaK5jbhnGNyN7Vz2kdLmjvtyddwIHXBzSLIpHGa4+8aLyWms41bc4Vih/1cnYYHasLVNe1axG3+1USZuEhdwzdccr06/jVRjKWxMqkUtT0tZoWB2zR8f7Y60okhxkzIB3JYV45LdTSQG8mYhmyH2nIJrLs9V865Ks+AOA6ybhn0PpXQqEu5yvGLsehaj8Qbe1vJYo9NeaNHKq/mY3Y74xVZfiXatnOkyge0gP9K4u7unhfEITcgBLyHjJ9B3+tVLS/to5QslsyZ5Lt90+4NbxpQtqjmeJrX0Z6GPiRYgc6ZP/AN9il/4WPpufm0+5BP8AtiuE1EWdx5Zs/m7MBwRWDqimLUEjikBhyOWPOe9bKjS6on6xX7nra/EjRyCTY3f4EU7/AIWNop62l4B+FeWERn7uwe241HbOJ0YqqgK2372cim6FLsL61X7nrSfETQsHMN4P+AA5/WtrQPEGn61v+xR3ACY3M6YHP414TdMI7UsrKrY4IbrXW/DTXp7cf2eYZis7botjJu3eh3Vz1qcYxvFHRhsTUnNKb0PXW6c9KTd6VznhiHVRcaheagZ4xNKBDFLIGKoO/HAzXQHrXDzs9SxIOnXFS2x23EZ9xUSnK1JD/rkPuOa1voOO5u5zRSHiisWdiOlFZN0w+1MOwPWtXFY9z/x9P35pQOepsc5L4mulNzMuk5sbW5NvNMZvm4Iyyrjkc+tF14qhhuLhhbxNZW03kyzG5USZHUqncDPrViTRC+l31j9oA+1TtLu2/dyQcfpVC58NS+fcR2rWK2885mMj2+6aMn7wU9PxI4zWxiWLrxPawW8EkltKXlvTalAR8mDy59sYP41pWd/HdXV3DGhAtpREXJ4ZsAnH0yKx5fDfn6xfXclx+4uLYxpDt/1chGC+foBV/wAPafJpekQWk0v2icEtNNjHmOTkmkBSPidmjubhNJuGs7WZ4Z5/MAIKnBKr3A/CprnxAFkn+x6bcX0FsAZpomUAZGcKD944OayNNstem07UrGM20drc3s4LyowkjQtzgdGz2NXV0vVrAXVvpL2n2a5wQZ926E7QpIx97gDjjmgRJB4gjGqzh5Hls5fswgYAYTzA3J+pAqa/8RWtrffY1tbm4mM4t1EYHzSFS23k9gOT71l3ujQaXouoi5uD9ne2hihYKS4kQHBwO5JFTaTo979k0ae4ZPtUUzXV5ngs7oQcfTIH4UgLK+KItk0kmlX8UVrJ5d25C4gbj3+bgg8VPc+IbeC6nQWV3NbWzBbi6RQY4j+eTjIzgcVWu9Fu5dK1u2Eke/UJ/Mj64UbVHP8A3zWbe+F51ur4Q6dZXK3cpkW4mkYGHcAGBTGG6ccjrQM6Gy1y0vNUnsbWG5ka3bZNNs/docAjnPOQe1VdUvrqXxB/ZMGrR6YEthMDsRnmYtjA3dh7etS6Bp0tgb8vt2T3Ikj28fKEVef++TVfXbPUpvENnqFrptpcw2kTD55tjszcYHykYA/WgCvqWu6lZnT7O5ubayvJUled/s7TBghwCFXpnIPtXR6RK1zpsMz3kF3uUnzoV2o30HasqSbXkuorwaVbyoYmR7YTAPGc8MHI546irPhqxmsNIeO42LPNLJMyIcrGXOdo9h/jQBDa+J9LubiGOFbsJNIYkneArEZASNufXI+lSr4i0trvyA1xs8zyftBhPkmTONob1zx6VmR6Ter4a06x2IZoLtZZcNwF80sSPU4NRNY6t/YaeHP7Pwiy4N75g2eXv3btvXfjjHr3oEaWm+JrG4h1Ca6WW2js7gw5aJhv6YwO7EnoPatHTdStNQVzbtIGjIWSOVCjqe2VPNcrqGk6lNFqEYtZh5eqLfRGOYIZkwoKqRyGGD19q0/ClpMl9fX01tfwrKqRxm9uPMlbbk5IyQBzxTYy/qOvaVZ3Jtri62yLjfhGZY89NzAYX8abea7pNpdm1nvESUY3YUsqZ6bmAwufesl/tunSajaf2PJfm9nMsTjBjYMoG2TPIxj34qtJFd2Frq2mNo813JeyM8MkSgxNuUDDEn5QpH5UgN2817RrK4eC61CJJUI3rgnZnoWIHA9zTI9e0+TXbnSfOVZLeBZmck7cHOfbgDOaxrDS7i3stdilt/MkmhjjjfGfN2whePxzVOWC9t2udunPPPNosEUYZNyM6A7lb356d6YHSf29ptxa3Mun3dvcSQxmQqzFBj1yR933FSTaxpMDiO41K0ikOAUaQZBIBwfTr3rhr6K8u5JWhi1W6Q6VPbh5rVYlDkKQgUAeh5rYi05/7O8TM9iTJcKoTKZaQCBQMfjmkI6e61HTrOeOG7vraCWT7iPIATTb7ULGzlWK7vLaCRgSqPKFLfQVwtxDdW0moi9muYzeW8PlRrYCYyqIgNgbB2kNnrjrmrditvpn9owa1a3E089vEIS0JlMqCILsBAxkNn060wOr0zUYLzSItTYGCF4vNYOw+QD1NUoPEumXK2DwyqILyJ5BK8ihYwnUNzwab4Sh2+CbC3nhZWFntaKQcjg/KRXPeHbSzuj4VjazDJbW8/mq0JAWUADkEdaAO2FxbfZvtX2iHyCM+bvG3HrnpT1ZZEDxuroeVZTkH8a88uYJIL1EZobbTIdVuM+fCXhRii7SQMYXJbB6ZNdF4EU/Z7545kktnuiYfLhMcf3RnYCfu5/XNArG9vj80RebGJT0TeNx/DrQzIriMyJuPRdwyfwrzbU7u22PdobO3uf7UVmUqz3agSgFmb+FcD0xird3YWp8L6zqnk/6YuoyvFPyXXEgxtPYfSgDuIJ1mMy+XJF5UhTLjAbgHI9ualGDjBU7unPWuG8lb7xJFb3RaSBtbuN0eThlFuMA+2arT6bZ2+heIbqFGSWyviLRtx/cABDhPQZJ4oGehheeuM9vWq9rd291LdQwli1rL5MuRjDYB4/AiuA8U3MbQapqUbW8c8N0FSWa5Pnoy4+4g+6v/wCuup8KNvvNbcMG3ah1Bzn92nNAGpZ3UN6Jvs7FvJlaF+MYYYyP1qYjiuCs7fTJrfxFeXF88d1bXszKRNtaEgDaVGe5/OpG1LUrWM2cskovNYtoXtt38EpAWQD0wMNj60wO0I+apAG2jIwKxribUreGe3FmgtYYGC3PnkucL1K465965yxJg8PaHrVvqVxcX07wI+6csJwxAZSvTgZ+mKSEd4Rx04pGHr1rgraW9Om29zNql1uv9Re1aTzMLDF5rAAdgTjGfeptburvQbq7sbK+meF7dHLTSeYbVmkCFsnsQSefSgDr5p4YrmK3kkCSzZManq2Bk1IeTj1riPENrJpWv2fkancyEWN1IFll3srBPvgnkfyq/qOqXdraeH5BMWeeIySrkZlxAW/mBQB1AXnb/Omo6Mm6NldTkZU5GRXL6ZHqEllpmqyeIJle+CmSNiDG4dfuoP4SOx9ql+H9rJb+HFEl3NOZLiYgyNnH7xhxQFzo8jnPWmqB3FJu7UozigZNbKDKDWF8TbpbTwbfH7YttJIhSMEgGQnjbzW3bN+9HbiqHi6a3ttLF/JpkeoyW7gxRMyqcng4LcdK55/GjWHwmH4SvtP8MeEraC+1lJoba1E7OoDLGv8AFgr15rfs7zRPEnh9ryKS2vdMmRtzMBtx3znpWD4fm8Oxx3Cf2fY6Z9oU+fDJNHgZ/hIz3oj8H+BMt5UNpFHMdxiiuysb/wDAQ2DSna7bKje1jm/2frI2114jkswx0t7nbbE9Dgnp68V6ldIrptJweo55qjp8+k2MUVnYyWcNui/IsbqEx7dqk82OeV3j8uXy1Pzo4PPpxUVajnLmKiklYgulSaCW1kGVdSD9DXhes6Lrltqd9bWd/qskIZlZIc7AByB6V7U7zfbRN5f7rZzk9OawPEkdtfv/AKtJvL5YB8EfWtaM+U2lyuFup5BJb6uCEjvNQjiMmNm045PTNemeDdOK3lmvJWEgZPNYCWd5HqRMNnJHASQRvByB+NdzoMdxHJblLdnjY/fHT3rapUujh9hdmh8QrdLjw0yzOUjWRWZl6gV48RHDezNO7SEn/R3fhSuOg/rXtPjONp/Cl3tV8qofg84U5rx2W/SzAWbznSQZXEe4KPc9s+tVh58sDgx0X7Q5vX5JLqAosBkjMiqZEHK+2O/NRNO1iZfsDyMwRSk6odyOB0H5CupXWLHd5e25ULjf+4O7HtUraxpMpES28kUe4hGEZ4x1yMZrdVfI50rGZJ4k12/Ux3EzpDIitIBb4+cpyc49RWxYalc2fhcSRRvLIG8uRjHtMRYgLke/rWr4a8VaPb200N3JvSMFQBCfnBPzDgdq1LzUtAkkEkF4YZcEjMRw2OnGOaylK2ljqhaS5rnH6fNqSi61BlnM3mbvIfOWKAEke461ieItUaWN0t7rzYGdrlW2gMjnqp79c16NFqmkvfG4utXiAtiy7BCVCl1+Yn1rhr/UtIudTup1eKGNW2qoQ9Bx6d+tXTlrexlWVla5zY12+a0Fq0rD95hsjA20WV2sX2cQSRo8Zy+VBEh55/CtOefTrlJIYr6GMMwUo6YA5zwffHWs7XZrRtNM1k6K3mbSUPJ/z610xmmYIa+sTMY7iRY5JldWBIxkYOQalvNeN1D5SW5dIk8sMw4Ufh1rAm1C6miEUrhk4x8oB/OmW86ISm9sE8mtLGnKjcEss8bLEzxbmDLjIC/Tvihrh3lVm2ERj5yV/SqUGuTWrRmKyik2fKrSZOR7gVEdUv3D4s7ZRu3fdwfw5pgkjU8/NzNNsnXdhU+TPJ7VJZ3SW8cq5ZsN8wCc5+n1rHXUbiZjM9vEGTA+TgmrdhcWt0rbHkgnJyQx9evOKZLgmXrvUUeLy5bdlhyNzbcYp1hqFn9pia21Fo3jYeXvixyKr3lubiFkAZmjUklSWCj1JrOt9NYu5yAqn7xOM8ZxUtXJ5Ej2G1+JdvBZbdU0+X7QuBujPyyerc9PpXU+G/EVr4ggkuLGKZIkYBWcYDV4dexzSWNk0hdpSDkbsjHQV6Z8HYhFpdzGyTK4k5LHKn6VxVqMIx5kjtoV5ykotnoi8KKdH99frTV/1Y5py54PuKzWx3Lc3F6DNFKOgxzxRWLOxbHS81lXAHnv65rU71mT8XL/AFohuYVNiA43bcjdjOM84owOnGfTvXC3T20Gsvc+ZDczfbwAu4pdxkkDAH8Sflxmov8ARF0o3QlP/CQ/az/EfOMm/AXH9zb+GK1sc535U+lMK1wN1ZxvpN7qTSTi7/tcxiUSEMiGQAqPQYJ4pPEPmaVNqdjpu6K2b7M0qeaVVFZyrnPVcjGSKVgPQD8o6U0BmzgHA9K5Xwn5sWsXdtG1nHbCBX8i2uDMqvnrkjAyO3tWZrst3ca/q63HkhLVENu0t6YDEpXO9QBzznn2xRYZ3wUkfd4+majjmhkuJIEkDSxYLqOq56Z+uDXn93cXEqPfXd2ty8VrEzmO6MEtsduSyKRhs9f0qwz2dld+ItSW4uopGtrdwVl+f51PIDHAPT6UhHb3tzDZWslzdP5cUYyzEHgVJKyRRNNIdqKpYkjtXmWrTTWkWq6eXFtFJpLTNF9tNwwYMBvJPQ4J6da3b9V09bL+z9QnulvbeRZw85kEi+UT5mCeMHHT1xTGdVZ3treMRbS+ZhEk4B+6wyp/GppZ4YZYopZAjzPsjU9WOM4/IGuAtLq/k04WtvfeVm3sFjRpTHvBU7kVh90tjrUg8y4vrHTWu9Qt5YtUCuksoaSJTExwsncHnnqKBHf85xige9cRPPqFvePo0GqXaxrqkMQkL7pRG6Fiu489uDTZ/wC0baHXZl1zUGGlsDbBpMjlQxD/AN8fWgZ3XelHJrz+71jXLibVLyBdSX7JIEhELRrbqAoY7wxyc56nt0qzLea1Lp+s6uNWnhNhN+4tkC+XgIjENx8w5NAHb/LkqCpI6gHkUv8AkVxCnVINQ8SXFjeu9wywGKOTaEBZeMZHUDIGa1vDOoXMl3dWlxdXUjRBGEV5CEmTPB5Xhlz0IpAb0nA64qI9Cc8fXiuU1nWtZtZdevVnjNrprIkMCxAtIzIPvH0BPas7VdS1iXTtQszdXjI9k8hnnshCY2Xqo7EEE+4oA7mN45FEkUiOh6MpBH50dOlc/wCHLi4t4rvTiYmSxs4HjKxhOXRicgfQVlT+I9W+zWtzJLFZxSWUcwla2MkUshzuVmH3AOPz60xHa5/Klz6VxuoeKrr7ZeJazW8S2aJ+7NtJN57lAxAdRgDkAfnVtNZ1jVIrubSo7a3gt4lDJcIS8jsgcrkEbcAgdOtKwjpm+9jrTR1rn/Dk1y3gGymiZftJsQwaTJAbB69zVLQtV1eTStGsEFrNf3Nobh55d2xYxgZIzksSQOtMDrWxjnHWk/AflWdomoyXsdxHcwrFd2s5hmVDlM4BBHsQRWLpWr6zFZaxPdx285i1Awwgy7VQfL94noozn160gOqwCCCARjoRxQMKuFUAdgBXG3/iRprWRHmtrdrS/tRLPBMTE0bvzyfYEGtGXxPF/Zo1GG2DW1xOsFkzyhPPYnG7n7q8H34pgbvkxFy3lpubq20ZNPMce0rtGO4xxWToGsDUri5tJY4Y7m22lhDMJY2Vs4Ib8DwaxPEGt6zAfEyLF5MVlbI0EqOCykg8gY6nH4YoA65o03bti7s5zjvSCOLaymNCGOWBHU+9YaeITbztHq1jJYj7M1yjmQPuRcbgcdG5HFS6brv2m8gtruwkszcoXti0qvvAGSDj7rY5xQBfk0+xkuWuHs4GlYYZ2jGSPepo4YoVIiiRAeTtGO1UNU1hbLUoNOisbi8up4XlRYyANqkA5J6darL4ktprS3e3tLmW5nd4xagASKyHD7jnAA9aALk2l6bNOs8ljbtKrbg5jGc+tQ3GmNca3DqNxOJI7ZT9niCAbGYYLE9+Ky9T8UtHb20lnYXLym+S1uICo3xEnkHnqQeCKu3XiG2gkmBtLySG3IFxNHGCkJPPPOTjvjpQM0rqEz2ssAbb5iFc+mRWdovhzTNNhtmjtImuII1TztuCSBgnHYmkufEVjBPIixXU8MLKk1xFHujiZgCM9+hB4Her99fQWNpJdXLssaY+6NxJPAAHcmgBs2m2Ulk1k1rE1s5JMRX5ck5J/Pmq9voum29vNbx2cflTjEqt828e5PWo08Raf5dy1wtzaNbKrSRTxbXwxwCB3yeKnsNWtb+WaBFnhmhx5kU8ZRgD0PuKBEFpoGk2svmQWUYfaUDHLEKRgjJ7e1RWPhzSLOeKe3s1WSInyiWLbAQQQuegwelTalr2m6fM8E7Tu6IHlMURcRr2LEdKvxyJJGkkTh0dQysDwQRkGgDKtfD+l2d4t1BblWViyKXJRCepVeg/CmP4eslijjtd8KLdi6KhyRuBzx6AntWwPzoA5oGN28n19qOtKTg8d6aen0oAfb/60Y9Kj16y+3ac8BkjjGQ26RA4GPY1Laf60H2qp4q+2HTo0sopXdpl3FACVH0Nc0/iNqexwd54WuNQ1B4orjTpHnl3eZJpynCD7uecnGMZq8fBV7NatB9v0WWWLKx4sR+7z6gH0zS6bHrWn+JJLySC/miYEBXhHyjnABBqe18M6ndSrqVrqcmnM3zeVLCNwJOSTg960cmupXKizongi1hV4dRt9OuLbb8kcUGzDdz1ra0rRrLR4J4dPs4rWF23EL3PvUnh21bTbH7PdXwurgsWeQjGSfaoPFd7PDbItrk7+OBnNYSk5MpIjS8tZC6pKCU+8Kmg+zyxmSNUYdyAOa5G1Q3lxGtt+7aWLE57Lg/1q7/bOn6LDJaWqyXcmcnBwAfTJpuLtoUkdDaTWstsLiSNIwSfvKOKkmubeAJukRV7EdK5nS9Usr62WwuWa1fecEkbWyc4z606aB7W5+y3T77dFYxlu/sfpRBNpXHJJM7AxrPa7WwyuuCPUV5Xr2hSabqrWpjPkqd9u+3hl7r+HpXb6JqUkcpjky0XAT2z0qbxvbpPoMrKqmdWUwkn+LPQZpq97HJiaanG/Y81/dyujLGUUOuXKkDGCMcH1qvqUnmTSSwM0TRzszHHYgdDVia8NySltlHJZGLRAHOf8aVmjtJVimja5jlQbnyeT3PtXbSjY8WepBozO0638ZC722suAFfJxk+hrstysxZo4iyZAyOcA5rhnnb7JJDCyrA/3VPOfbPUVqRawHt4GhgeW/HEkf8AAMevt3qqlJvUuhWUFZml4hWNdMeJES3BKDcUB2jJGTXFXcaq7w286yjdktt/1nt0qfVLq8ur0fbZd4CgOeir7Ad6ydW1SGS6NjYxIt25+eQjCxptxwPWrhT5VqZ1KntZaaD9QvdHGpXFvJNFG+0AfLtUfKMjp1rlNZk+yWH2QeXNAzboZlPKjPKk9629T0m3unV7a7ie9iAMiy8lvcjGMGs7U7XTNQ0rdaWwtb2KQLcQRgrgeuCcYNXFWZcDnjlYwQRz14qSEBY3fhnYbQPanTxtaSfZWX7o79jVzT9O/tO6wr7Vxlsdq6ktCmzNS4KqMAcdCB0qX7TI+dwGT3Ars4PCNu1r5cZCuDne2fmHrkZFWLbwRA0zLPIgUdMZ5NLmQHBrKVRguR3PtRBPNbyJJGpU9cEZyK6zXfBctlpr3lqXcJyYzySO9ckZJYJFlwcDGD6e1NNPYdjqdI1OO4gkeMiG5C4f5flYH+Ej0pI5Fjh3NBblSeVBOPw/wrmvtUwl+1RqVdjkkCt61mjmtluI5FHHO0jcDRYiResYhKxZj82QfmXg89q9S+Hyxx3V8sYiAJGRHnGfxrzW2uvLtFwCpVeueMetd58Lb6S8u9RLszEFepyBxXLiPhN8N8SPRk+6M07PpjrTIvue4p/y5wea5o7HpdTcX7g78UUkX+qX6CisWda2OlrKuP8AXv8A71aucmsm5b/SG9c0QMKmxA8ULSec0MfmYxv2jP50w28HnecYU83H39o3fnWBe+KJ4Y7u4XSGktbS5+zyN5wDseOVXHTkd6kuPEjWRuo9SshBcQrGyRpMGEu9tqjcQMHPXNaGJtmGLBXy1K5zjHGfWkaGJ926NG3ja2R1Hoa5jWPFF1Dpd8ILSJdQgjWQCO5WRNhONwOOx4xjvUp1fVI9dvoF02S5EdrDMYhMoWLO7IBxyTj9KAN61tLO0XZa28UCk5KooAJ/CmXmnWN06SXVrDM6H5WdASKzV8RpceUuladNfSPbrcOu8J5aN0Bz/EcHj2oXxJDc/Zo9PsZ7u4mRnaHcEMQU7W3E9DnjFAF+50vTrqVJbiyglkQYVmQEgU+XTrGWRpJrSF3ePy2ZkBJX+79KzvCmpTanbXs1wJEMd68So4AKAAfLx75pk3iaBN832C6bT4pTFJeDG1WBwTt6lQeCfrSAuw6HpMKhYtOtlABGBGOh6ipbbSdNtpJJLWxgheQFXKIAWB6isvQdSvr/AMR6skyzxWtqyxQodmwnaDnI5JOc+mKnuPEUMd5eWsGn3101kwFy0SrhAV3DGTzx2FAF2bSNNmt2gms4GjdVVhsHIX7o/DtRZaRptmka29nCnlyeYhC8h8Y3Z9cVTuPEVsI1ks7O8v0MAuGeBRhIz0JLEc+w54qe01zT7mOaRJCEhgS4JIxmNhkMPyNAFl9PsmuTcNbRmYyLJvI53KMA/UCkuNPs5Y7lGtoyLr/XjH+s4xz+FZcnizSkSaQw37R24Rrh1h+WFWAYFufQ9s1Zh8Raa5n+0faLNYoftGbiPaHj/vLjOeo468jihALdeHtJvLn7Rc2m58ANhyFcL03AcNj3q4+m2bWt1bmFRFdMWnAON5IAP6AVSHiTS0t7ie6+1WawRCZluISrNHn7wHOR+tMu/E9hDY3s8cV001tB54ikgZS69mA7jPftTAsz6Fps9xPPLCxa4hWGUByFZV6ceo7HrT9N0i10+aWaFppJZQFeWeVpH2joMnt7VNpl4t/p9vfKroJow211KkZHTBqtrGoXUN5baZpsUL3twjSbpifLijXqxA5PJAApAPm0uwkjvUlh3rfEGcE/ewuP5VQTw7ZIswmuLy6MkBtw1xOXKRnqq56dvypV1a6sr02evC1QNE00N1BlY2C/eBBJwQOetT2OtaVfzNDZ3qSOqeZggqCv94EgAj3FAFa98P21zKZI7q8tt8C28ywy7RLGo4DfTJ5HrUR8L2yQJDZ315aRfZ1t5EjcYkRRgZyDzgnkc1oafqul6jM0VjfRTyKNxC55HqM9R7ipNQ1DT9NRWv7uK2Vzhd7YLH2oEZUnhmBN6WF9d6fBLGkU8UTDEiqNo5IyDjjIp1x4eQSymx1C5sYp41jniiwQ4VdoOSMg44yK0LrVNMtoIrifULaOKYZjdpBhx6j1qrda5axa1Y6TC0M890hkyJgAqDHI/vE54FAEumafFYaTBpkTM0MMQhUtyxXFZtt4emtYLEW2pulzYo0UUxjU7oj/AAMvQjgc9eK0bPUYby+u7eAxsLYhSyzKxY9/lHQD1Perc8kMEfmXE0UCZxukcKM/U0CKmjacunwy75nuJ55TNPKwALsQB0HQAAACsu78MzSrc+VfKqvfLfRI8IZVcYyGGfmU4ro49jBSrI2RuXBByPUU4lezA/jQByn/AAitxNdTT3t/FKJ5beWSNbcKgMTZAA9CDT77wuZTNHa3EccH2lby2gki3JFMPvcf3GHUeuTXTZDE7WUkDkA9KMcnHUdqAMfQtLnspLie4Nqsk20CO2i2RoB+pJz3qlrOhXl5Pq4iuIFg1G2SM7lO5HXOPw5rpGyOxFCr1OKYHP8AiHQDrFwvmTBIfsc1uwA5zIBg/hiq2iaDdW+o21zPY6Za/ZkKl7dSWmYjGefujvgV1IUnoKQhs4wc0AZj2Ep8Sw6luTyo7R4CO+WZTn6cViW+jajp16mpW6Q3EyzXG+EvtDxyMGGDjhgQK61hge/emYNIDkZ9H1R1k1AxQtey6hDdtbq5ChEwAu7HXHfFU73w5crdaiq6at0L2YyxzG6ZRHuAyHUdcY7da7chuvQ0pBA96YHD6houpLcSpZ2flXLFBBe28/lqFAAxIn8WOfqMVveJoNRm0cpYEtN5iF1VgjMgI3BT2OOlazlVBdiEUckk9BQGSSNZI2Dow3KwPBHrRcDhJNH1Bru/nXRmlt7m0jj8m6ud7uVfJBPYkHgjuK2PDNvfRahcvLFeR2TRqIY7yUSSKwPOCM/LjsTXRHOc9KQZI5ouBxviK11O5u9UgNnezRzxhbQwTCOL7pB8zv1+tb/h6OaHQbCG4jMU0duiSIcEqQMHp9K0I2R03o6up7qcilXayhkcMp6EHIpNgMFO/nSt17UKB1oGRnnrTccdcVKV53UwjrimIks/9bVon0Heq1oP3ufargFctXc6KexFcSJBA00jYVRkmuG1rX7u8kZbZzBbZwX/AK1qePbyRUisYyQH+Z9vXFcvbok0RkcgQKCoH9aILqaEb3PMYR5ixwxcsSSO+Kmj1S8WBkjumaFQN2Rlhn0zUMt4hZI0UL5Y2rx2qnNclZhIFGRwQp6itbAW0uprhWsdLiMcR/1khPLe7HsKjKWNsoCn7TMOrn7g+g/rUE87QbrWBsQE7sDjOfWkh3Y3rzzjGOKwxU7UnY1oRvNFqJLW6Zg2y3ZujY+Un39PrVxb2a2T7DqcRliAwr5+ZR7f3hVe23MnzKPyq5FIBFskVJU6qkgyP/rVjgKvNDll0NcVBc10bHh2K01Bg0N00iwtyhUg+2apfES4uHubfTfLlWLHmeYo4LDp+IqC2ll0m9XUbH57ZvldPT/ZPv6Gul1KC31/QHeAgl0LRMR8yN/Q11SjZ3R59aDlBpHlGqvFkS3EhHmYLFR+f8qgVxfALbykRkFQVG0ge9Bt/tDfZbaTzWiVgyuehz0Pr3qC3hkijWAZ3x5JUHIJPvXbBaHzs5O5CybZFiF3EwJKqoJ6io7aW7spppYFclmwNvOD0I9xSyaa0Si7aRGXOQB/FVfVtRjtTbxXMMsMcoKPKp4VvX2rZS6GaV2M1Wa+a0nuLfJuRzk9cjnpWGs8etIk0f8AouoxL94NjPvUTTatpd4sS3XmQzH920hyrexPaix026uJ5IzE1nMkgaKTG5Rnr06im2bRikie01C4soZbNYyNSaTEgcZOf7xPpW3qcLxaan2lYmuGKNNcLxvHbp0FWoLVZES6dU+0bBHIwXnP49qq+JvLazlHmMYVCxEryCfWs1LUpS1OJ1No3vrmVGBDOSvOeK6Pwmq/ZEZVTztwZcttz+PY1yTbUbaGIIPQ1egXTWTdJfXEUwGV2p8ua7OhqeuWsXmLE0kRS4YckEYHscYzU5ktbXa007IMdXYjH61xfgKX7c09pKwuvK+ZZslT7Vk381mdVkbU7uWTY53bDkAVk4XKUj01NRsbxHgtbqGRgWyqnOc/zry3xToxs71pLUs0MhzsccKe4re00eHbpoW0u5ZLhecEkP8AgaseJLbz9CkZWPmRKSTjrTguVg2ee3KzRqWdxk8YHp6VGY2imiXd1xkKexp4cS8SMRjoTUO47g2eR3zWwjYvLsrEIhJg4x716L+z/Jvl1QcZ2qa8l355dyx9Sc8V6l+z8f8ATtSPykNEMce9cuIXus3oaM9oiPyj1px6io4unNSZrkWx3rc2oMmFD3wKKLfiGP8A3RRWT3OuOx0ueayrkf6S/wBa1DWbcDNw4Pr1ogYVNjnLvQTLpt7aC4x9quvP3bfu8qce/wB2ote8O/2pcXE5mRWeKNUDJuCsj7gT6j2rTudWsYRcFpC32eZIZAoyQzYx/MVeGGJ2sDzjg5rUxOUfw3dTWV+krWFrJcQiKNLWHai853HPJJNatlp9wl5eXlxNF5t1BHGRGDhSu7J57c1rY4znP0qFJle5lgCSbowCWK/Kc+h79KQHPWOi6ppKQyabPaSyG2SCdZgwUlSdrLjnueKZZ6FqGlTwXlhJb3FyUkW6E2VWQu+/cuOmD29K6BrqFdQWwLEztEZguONoIBOfqRVjBzg8UAY3hrTbzT4bz7dNFLNc3b3DGNcAbgBj8MVnyaLq40250SF7T7BPIx89ifMRHbcy7ehPJwc11JBxypz71DJdW8M3kySqsgjMuzvsHU/qKQFPSrB7S+1CYlfLuJUaMDqAqBefyrEthrKa94ibT7S2mjlnjAMzlCreWPm6HcPb2rqbaaO5tIruAl4ZlDo2MZBHBqRVOM7Tg98UAcS/hq/hVbWO3h1CAWqxRtNMyLC/O5tg+9knP4Uy60uYNoGjedEt2bf7LfxxkkG3Xnd7Z2gD/eIrt4Jop4hJA6yISQGU5GQcH9RUUl1ZREyPNEp81YC3cOcYU+/I/Oi4GJeaNdS2fiG3j8vOoEGBc8AeWF5/EVF4q8P3erOixsiqunNBkkj59yEDjt8p5rqiMHGKTkGkI4S50HUL2C5b+y5LVvs3lKLi9aZmYsCcc4C4H1PFbXiDTry8vp5rdAUbTJrdST/GxXA/Sui/OlAHOOlMZmaTNefZ9Pgm06SEfZwJWaRSY3UABcDrn1qHWobq31i11m2t2ugkL29xChAcoSCGXPBII6e9bCkK23IzjOM84pT09BRYDjddt9Q14SzJps9vb21pMsKT7RJPK67egJwoGep5NO8R6TeXcOm29pDsZdPmhZxgbC0QAH5110nSmHpxQBxfh62uJdZ0yRhqp+xwssn2iJI44js27QQPn59OOM1paqyWPilNSvbaaa0ayMKPHEZPKfdk5Uc/MOM+1dAD060oz3FAHByzNDd25OnyaRbvayGHbafaHYs5Pl9CEJ4OMd+vFV9IsryXTrFYbWaO9TR7qENJHtZJPMG0E9j6Y/CvRDz6fjTd3JpXEcH4ZjMmpaL5FwC1tGyzxx2HkmMbMFZGPXn65PNa2ufY4/FFncayqnT1tpFiaRd0aTbh970JXOCfeumzz0H5U11VlKsoI9CKYHAPLNpVh/b1jHL9lW7mt7WPaf8AUyqApA648wZHtTdPtbq0mbw3I0rR6XFLevKSfn3x/KM9/nLn8K9CC/KPlGPTHFJsXJO0EnrnuKQHCWlkmn6f4XvLCMx3ssW2R8ndLugY4b15A6+lUdFaZV0i6il0+O8l/wCPho53eeXKnzFkU9MHPXpgV6VtXIwoyOnHT6VXW0tY53nS2hWV/vuEAJ/GmBjeALaODw1ZXfmSzXFzAjTSyOWJ9Bz0Fc/q91qSXVxoVpeTLNp9w+okhjloMblQ+xclfoK71I1jQRxoqqBgKOAKja2gad5xCnmugRm28svoT6UAcYdQbVES6inupIdVvD9kgim8sSRRp0LdgTk8cnFQWVzqE9rLp0V1/qdVMS232w75YxGGMay9cgkn8MV2dzpOm3FlFZz2MDwRH91HtGE+npUEmgaM8TQnTbcIxUkBcZK9D9R60xEHhGfzrKeEyXTNbXDRtHckM8XAO3cPvDng+9c1NqGrxaVNqH2+6mkuNUayijUgCKMy7eM8buwJrtrGztbGAQ2cKwxgk4UdT6n1qCTTNPkspbB7WNraVmd4+xYnJP1zzQBxmpanrWnwXdsk15agtAYnvJEeSMtKFbofukHvV7xBcanoM08UepT3Ky2M0q+eQzRSRgEMD6HOMVf1PwrZz6Y9naxqPNniedpWLl0RgdpJ56VettB0y387bE0vnRmJjLIXOw/wjPQUAZviW/uIv7PtxIAt1aTtKuPvYhyD+dYi6hq1vptqUubm2s4dPgMMtvEsqB9mW84feA6dO1dHF4Y0qN0fbPK8cbRRtLMzFEYYKjJ4GKSbwxpznEb3MCmFYZFimZVkRRgBh344pAYV54g1O7ur37FPcotoqCL7NaiWKZygbLE87efyq5p2oaxrjztb3A0xbeGPdGIw5aVk3Hdn+HtxWjdeG7KWRmhlubRXjWKVLeUosqKMAMPYcU2fw7ZyXHn2811Z5iWGRbeTYsiLwob6evWnoBW8DPI3gu2aXb5pExfb0zvbOPasjRLrWdN8G6fqr3MMlqiqGtvLH+rL4yG67uc+ldVpOmW2m6ZFp1qGW3jQqik5IBJPX8azLPwtaWsMFqt5ePYQuJEtHkzHuBz9cZ5xnFADI9cvHhFiVi/tQX5tWXHGz72/H+5+tdEO/BrBs9Mkl8Y3Wuz2pt9sAt4gXB8zk5fA6ccCt4ZzxQApP0FMJ+Y9qcQAOetMb370hk1sR5n4VaWRR1qlb8ycAHipJ0QETspLRjjFctXc3p7HGeLpJW1+TCkhY+eccVzkkr+UId2EAzwa6nxXEw1qCbokyFfpXOQW8cmoRxTNtjGckeo7VcHoaGrpMFlYwiW6iMjvySQOBVLxUtn5qtaxgYHzACuguhbG0TzVU9Nuelc14hkiZpfLUDge+T7ULVjexnzHMEDFCCVI3dmqaz2tBnzNpDcjNQXK4S3iX+FOcetTWCkIV+U5ccGuHNF+5OjCO0zYs1jRSGckDqKik+WZflG3PQmpIUxE/TJx0qeOBXH7xQ1cmTpLm1OjFy1ROwjAA2jZKPLYA9c9D+FXfAtwfs93CFOFcMPqR/8AWrMmkht4w4G0KCUU/wAR6flWn4Rg+x6VPfTg/PlgOnyjvXuP4TzpM4DVJLRHuJmiZnklcE4xgg+o/rWM0w8/Y4hX5eGK5A471Uvb29kvrmSOZwks7OFzweeKztevZV0xYvJxK74ecjhQfWvRhSstT5WU+eVoieIdQe2t0ks7gly21m7IT3FJpGl/aS8NxeSzpIuWEj/KD3IqggsYrMaf5LXEknJZTwB6mie21fTbZIxbLcQSj91IWwQPQ1pypCtpYSH92raZMDeWUpK28q8lDnpWrpIWxiSKRmuAAQS/X/IqvpNi1rb20DrmSVyTg+vYVoLEGneI27LtxnnnFJomUmWbKaJSr3UZ8kHG0HBI9zVfxlHbw6a6W28xOFf6HP8AnpT7y82XKx2uY49oDblzz61i+JrmcWlwu4EcDcq4BH9KlU+pdOaukc1IvmSdDuY9q6jSba1W08+4tw/ljJDHg/WuWgLblAbit65mYaP5Ue4lhtznqBWp2NHR+B7VRDdak0Rt0lb5VUcEe1Vm0UXGoSyMjmJ8hjnBNWtG8QW0mgR28dtM90gCY6LgenarkN1LJKA8bYwMhgAR7e9IQ7StD0mLy/Jt1R0bOduW+tXNZtUW3fymAAUgjOMg1rQLGLUsPlzg4I6n61l3ls19I7faBmPLFOCCO/41le7NUtDye/tXt5yCMKxO0k1WbarFFzjGTXe63pNlJpcs00qxmAMwIPJzzXBIGkZcg72OAccV0J6ECRjeVAr1b4DKyarfA7v9SOv1rjrDS7NI41kRvMK8sD1Nei/COxtbfUrie18wMYNrqx75rGv8DKoyTqJHqEXCmpPwqOP7tPyccVxrY9NG5a82yfSim2x/0aP6UVi1qdcdjps81l3Rxct9a0z1rMuv+Ph+/NEDGpsedazZ6fv8R26xrHPLeWxIThyhK5I9s96n8TW50q61GDRo/s6SWKvIqZC8SgM3HfaTyOa7copbPlqT645pCBuzgdO4rW5gcn4VxH4heK0m04Wxtd0kVi7Omdw2sSeAevHU1D4mnlXWNQieeSO0P2NbgoxGyIs2857D1PpXYQwwQqRDDHECcnaoGaGjjYsWjQlhhsjqPQ0XA871xrfT9V1D/hHZxlNJbcIZCyxZkXJBGcHGTx6U+S4bTPPMMkMds9kxkSxvGlZuQFfcwwh56+/tXewWlrCu2C3hjGCMKgHBpsNhYwJJHBZ28aSD51WMAP8AX1pXA5TwxL9n8WfYENvFHJYmRoYbszAsGGCSf4sE9Ksa1Z2v/CbxXDsVkbS5iMyEAkFccd+tdFaWNja7fs9nBFtzt2IARnrUk1vbTPHJNBHI8ZJRmUEr9KVwscRpFuul6X4Xv4rq6MlzsjnLSlg6GJjjb04wMfSo7C6kF/oVwsskaanMyPJLf75J0ZWPMY4Xt06dK7v7PBiJfJTEWPLG0YTtx6VVh0XSIZTLDplojlw5YRjO4HIP507gZvw4torXw0oikkbdcTbt8hfbiRgOvSufurIJDqSQ3dyrya9CgYylinMZyAeh5613VpZ2tqJvssCQ+c/mPsXG5vU+9RnStPNw9w1pEZZGV3YryWX7pPuKQHJ63faho1xfWFjdXUyOLYq0ku54vMkKsVZunA79DWr4Zn1CLWLmxuFuUtxAsiR3VwssqNuxnI5wff0rbudOsbnzfPt45POQRyFlzuUdAfzNRaVo+n6aH+w26xeYQXPUtjpknmgDBvpNUuNQ8QSLqt1bx2IQ20cRAVW8vcd3qPanafcalrbXUn9qSWH2a3hZUgAwWaMOXfPUZOAOnBrovsFqftJaJT9p/wBd/t8Y5/Cqd54d0m6KGS3IKxCH5HZNyDorYPI9jQBzFnqV8+pN4ga4lYroZna3UDy2IbHHGcEjPWtDQNV1d9QsEuTfzx3cZMxuYEjSNtu4GMg5I7Y545rdfR7BriO48na8URhXaSFMZ/hI6EVX0/w/p9hdJcQi4ZokKQiSZnWJT1CAnigCLVrrULrXE0mwuxZBLY3Ek3lq7N820KAePc1ShvNautQj0db60huIYDNcXMUYfed+1QAeB7+nStfVNHgv5YpvOuLaeIEJNBIUfaeoJHUVAPDNjHFB9lmubOaBWRZoJMOVY5YEnrk8896BmPa6xrt9qNppkElrby/6RHdzeVuGYiuGUZ77ulQrf61falof+lW8bJe3NvOqxnEhRG+br3Hb1rpLDQ7GyuLaa3Vw1vHIgLNktvILM3qSR1qIeH7RTA0NxPFJDdSXKupByzjDA57EEiiwjFbxLdx6nEsk1lLFLei1+zwxuWQFtoYyfdz6j8KTSNU1KSW003TLWzi82O4md5SzBNs23gZ5zmrn/CJgxx241e8S2t7gXFvCoUBG3buTjLDOetXdM0CHTr2O6inldo4ZIgGxgh5N5P58UWEYp8XuyWdvtsbW8lEpma5kIiTy32HGOTk9PSrGn+KJtU+z2+mWdvJdMJGmMkh8qMIwUkEctkkYqYeF3tTFcaffeTcoZcvLEJFdZH3lSD6HoadH4evLVra7stT230Sussk0QZJlc7iCoxjBAxjpQAng28vbtNVe8Ro5U1B4/KZ9wQBE4B9O/wCNVdJ1vVzb6tNeWKzNDqBggVJuAPl4JI4UZzmtjw/o8mmQ3QmvGupbm5a4d2UA5YDjHpxWXeeG7yVLlFuLd43v1vY4pYyVY4AKPzyvHFAFe68RTXCpbx7Le5t9RtYp/JmEiMkjdmHsDkVLo2vXP9nW0AtptT1GV52Kq4ULGsrKCWPTsBTbfwtqH26W5kuLJFluLacxwwlVTyiflHPcHqe9LY6Dqujy293p7W1zOI5Ipo5SVV1aQupBHQgn8aANCy8RWN1PFB5U0ErpKzLIANjRkb0PuAc+4pumeJNO1C00+5t1m2387QxKy4YFckkjsMDP4is7UfCuoT6Qojuoo9SkvWuZpADtCyDZIq/8A4HuKs6X4dltPFNxfBoxp6pm1hHVHZVVz+SDH1NAGnqmpxWLwxC1ubqebcUigTLEDqecAfnVEeJtM8u1ZVupJLoyLHAkWZN6HDqR2IqLxLY6lPqFpLFbveWUcbrJbpceSd5I2sT3GMjHvWd4V0PU9P1CxkureCOO3e7J8uQt/rSCuM8+ooA2B4i0xrFLsG4O+YwCDyj53mDqu31HX6VFoetR6tqupQRBkhtREAHQq4Zg24MD9BWYNI1Oz1YaslobnZqE8hhRwGMciKu5c8ZBHSr+gW2of25q+oXlkLSO68nyQWBYhQQc4780CIh4mtYNV1OyvXZfskqKvlRM5CFAdzY6DJrRvta0yzWHzboN5yeZH5SmTKf3vlzx71jQm+0zXNclk0a4uYr2VWt5Idp3YjC4bJ4Ge/1rIttH1HR7mKS4bVBG9kkSmww2xwzEoQe3zDB9qaQzodQ8QLFdvHbNayQfYluUmdztbc4UDI7c1duNZ0u3vvsc99HHPkKVOcKT0BPQE+9cW2hajFYyRR2U/NkiqGYMdxn3lc+oHNF3Y3yDV9Onk1V5bq7d444YEMUyN907yPlx0OemOKLCO7+2WZgluPtMXlRErI+eFI4INV5NU0xb4WBv7cXJIHll+cnoPr7da519MvF17+yEgkbTbt47yaXqoZBh0J9WIX9ax5LW8NtdaTcz3v2qS9dvJSzUhwZMq6y44GMc5yMUWA7PVta0/T1nWW8gFzFGXEBkAY4Gce2atWU4ubK3uNu3zo1k25zjcAcfrXF3zQRaDr2lahYT3GozvMyqIC3nhvuMGxjgY78YrsNGjkTSLJWU7lto1IPUEKKLAWyaQdfajn2pCGpALwTTW4PsKD69aQLnPBNICW1/1h9hUsjMrgkL5ePmJPSo7df3h6nipJWj3+Q2NzLnb6iuWtudFPYyfEljJqGnuVC70+aPHcVyVnZNcuZuPNhIDxHqffHpXoJ3qUVYiVx1HasnVND8ycXUDtBP6qcZohPoWYFxOIztdA8YHIrAuHjmvJJWj8qGPkKepbtXQ3Og6vJk7kf3IxVO90iLT1UX0rmR+FxwFrWLQGHbKk0rrMwhmLfISMIfb2NWTG9s21kIfPOe1W7aNNZhEN1iO7YEwz4/1gHGDWfcrc2RNncZJRuNx5A7YPpXLmEVOlY3w7tM1bSTfnaucfpUk15DCNrAzOeCqthR9T3/AArNtppmfYgKg9duefqa3ILKCwZQcT3TAnOOF+lcWVQUHK5tipXsJ4e0+TVtRe5vIyIEAIXBAPsPak+KevjSdNXTYYW8y7jKlgMKqd8e9XIb6eB4mV/myNyeoNc3+0FcmLQrGOKMi4lmASQ8hRjkV7VNqVRXPLxSl7KXKzyjXdW+zvHawwiORxxKx4Uf41BpV1Ja6xBazNLcRXA2zo/zAg8ZFZ832Nb4W+oTvMNm0seMH60unJ9j1dw/mvFKhWKYAnHpzXrJaHgxioovlLnRZ7gW1q0sUxIiYryvPGfatSG3MWlxtJdPNczNukGDtTjoKoJc3UmlsskmZVIX74JYA8n8RUwl8hCvnTMDhgrL932HtQ0ZTbsa9hMI57WR9xVWBclc4HFWbi5jk1GZ1YbDjawXkjIrOS8LwxIhdZGbaoYYDeuDVx42a5nxuAiUknvnHQ1DMlsULnK3MhDMwH8qo680cmlFQzbsjOe4q/cMfN9flFZurKGsWUY6jrWkVoEPjRh28BcAhCB6g+9al6skEU6KjM0ZGVbripdKtY/szM/kl9uO/HNSa20ZRZ4RGrcRuiE5YY6/pS6npp3GeG9a+xxvG2nzSgtlQuD+Fb8PiOOV3E2h3oZj8mcYB/pWJpInaIiKGFx1BJrqtKa6jXy7qzhXeeCo5+vvSkJF6yaWS0JdHhYHON2cZqzcLGmmSKZfLYqW3HqD6UkgWO2Ctg5GCc5I/Cqd3HJqNxZ2y8xRffccZHYYrO2pZw+t6g0en3Wnz2s7SSkNG4PygepHeqfh6zn2yTTQ/uxjapOCT611ev6XC2pBpYznbhcNwv4VQtneOByCoIOMdjW8dUYzlbQmVlyQsBAI4Oa7b4XS7tRnXGP3HQfUc1w6yPv2eo6+9dp8M5FbVZNpGRCc4XGaxxHwMeH/AIiPS0+7T6ihJIqQ+lcUdj2FubFkf9GT6UUmn4+yoKKze51x2On96zLo5uG+taJrLueJ34PWphuY1NjitX1jWkh8QbkVY7S4gFv5Ux3YJX5Rx3rZbW7uK4ure90zZcRwfaIkgl3+YucYyQMEHHtUOpaDLdz3+LwJDeNFIylMsrIR0PoQKPEOgtqc8swu/KZ7YwhdmR98Nk+o4wRWxgUdR8UXosNTgt7W1F/b2ZuE8m6EiBc4OTjqD2xzW2l1ct4ca7lUQXH2QyEK27Dbc5zWJ/wjd3LPcyz3VnGLiye0MVvbbEQHkMOc5z61tQWty2iiyuZozKYPJZ41IXpgEAmhgZmieIp/selNqlhJbx3luClw0oYswTcSygfLkAnqaktfFMMr28k1r5NtdA/ZpBOrMxwSNyjlcgcdafNoPnWGk2jzgrYqFk+X/WDyyhx6dc1n2Hhi4t/s8JXTI4rYFVlht8TSgAhQxPA98dcUgNrw9q51qyW+WxntbeRQ0TSsMyA9SAOg/nVZ/EK+dK9vpd1cWUE3ky3KEfeBwdqdWAPU1d0Wzaw0eysXkEjW8KxlgMA4FZaaZrVp51nYXdtHZyztMJmBM0QY5ZQOh5zgnpmgC+ddtF0u91Dy5TFaTNC4GMkqQDj86jXxFC19LBDp91NBDOLeWdMEK/H8Od2ORzism/0HWZLLUdMtZrNLS7uTcCZ9xkXJBZdvTt196df6DqlzqbTKlgj/AGhZI79SUnRMglCo4buMk96WgFjTvE0jW+pTajY3EIt7420CKFLSnjaigHluf1q1J4os7eG5a/tbu0mtwheB1DOVdtqsuDgjPFUpNE1IveNHJbBk1IahaMxOCcAFGHYcHketJqOjapq0kt5drb285WKKKFHLBUWUOxLYGScDHFAF5/E9uks8DaVqYuLdBJLF5SkrGc4fOcY4PHWrE/iGxXb5EN3eAwLcO1vFuEcbcqW+o7deKZNp1w2sardKU8u6s0hjyeQw39fb5hXOjwzeWWCLEX7S2cMTbbxohFIibTnH3lP50Bc6U+I9J+1m2WaWRliWZ2SMlEjYZDsegGBU2l61Z6hP5EKXMUjR+dGJoSnmR/3l9RyPzrK0jRrzT4dRTy7XM1rDDCCCUJRGBBHXbk0zwxY6ja6mjfY57KyW3KPDLc+am/jHlDqo6/pxQBsalrmm6dcfZ7mSYyhPMcRQs/lpnG5sdBViK+s5vO8u5RhAqvKR0VWG4H8q5/xRZ3jao9xbWN4ZHtxHFc2UwVsgn5ZATgryPXvVcQ61YpqUb6Y15cX1pEqvCVWMSCMqwOegz6CgZuz+ItDgYLJqC7/LWTaqMxCMMhiAOB7mpbvXNHtRGZ9SgXzEEkYUli6nowABJFcpoNxPpWsX8M2k3N0RYWcTGBAzB1RhtOSOPemaJu0PxBBHfabNMy6V8/2dPMMBaZmCY9OcZHpQB2M+q6ZDZxXkt/AtvN/qpN2Q/wBMdac2paattHdPqFosEgLJI0oCsB1INcfpkE+k39rq2oafc/ZJBclIkj8xrUyOGXKj1APTpmk0rTJLjxBY3lxprJZG7urmKKVP9UpjUKWHYkgnHvQI6fTNc0vUnvRa3kDiyk2St5q4xgHd9OcZ9qu211aXNubi3u7eaEZzIkgKj6npXB6taS/ZNcgt7aSJv7Xinl225YPb4TJA6OOD8vtUUyvObu8E0t5pwltheeTZGGORFfLEL1bA68dOKYHcw6tZz6olhbyLOzW7TiWNwyYDBcZHfmlGoW51SfT2bZJDGkjMxABDkgAH1+U1zujPpsvj+a60iHFu2mbXljjKxM3mDgcAZx1qW406zv8AxfrMl9apOqafCqBhkDJfOPekI6ogDlsKPc0u09cGvLrSSa5WzXVGsHgTSY/I/tCR0U8sHKkdWGF961fClu2oa3bnULme4FtpsMiDcyozGR9rEHkkKB1+tAHec49qiaaIXQtct5pTzMbeNucdfxrD8VX39kX9hrUsrraRl4LoFvl2uPlYj2YL+dczqGpa1ptnLN9ola6l003DhnwIjJOvr02qce2KAPRyCByMfhTBXBTnWrOS6gsmntgLM3IjlvfPZmRlO4egYZB7HIpk3iq+F3e6lDOz2GowmHSY+wmXbgj/AHizf980Ad+RzWVceINCgneCbVrOKVGKsjPgg9xV60EkdtHDJN50kaKsjk8swHJNYPilIW1/w0vlRkteuWyo5/dPQBuWd5Z3ibrS5inXAOUcHg9D+hqZhmuQktryXxdrY0/UDp6xWlv/AKqNTlv3hHUYxVODxRqWoi1hSW5tG+wR3E0ltaecXkbIxjsvyk/jQB3K0jKK5PTPFF0oEurxLAklk8sfy7SZImIcY9xhgO3NalxqN9aeEptSuY4zexWjTMmMLuxkL/IUAa/FIVHPFcfceItUtpLGzvLiztbi8gNyZRbvIkScYXA6nJ68VJpviLUtUEFjZx20d+Wl82d428rYhA3qpwTncOO3NMR1e0YppUE5xmuY1DxJqGnpa2OoLYWuoTvIPOkLeQY0x84A5ycgYz1qmviR76W0aO2hmvIJ5owYpGEUhWIsCPUEcYOcGgDsmVWPzAUmB0HSueuvFVtDZWd2sO6Kaze8n5/1SKOR9dx2/nVK28YpHKn9oNp/kywvKhs7jzGQqu4q49cdx3pgdYU+bpQVFchqura40+h/aLFLS3vL6La0UxLAHJ2yDHceldhkY/rSGM2jPTFN2g5BFOOAaM80APtlAfiq/iC+t9J02fUZxu8peAOrnsoqzbt+8/CuW+Khb+yLQ4Pli5Uvj1wcfrWDipVEma83LBtHHX2t69q12slxqE9ohzstrdtuz6kdaltdc1vRWNwl/JfQA5e2uGzu9dpPINc691Mt20wRo1f+9yV/DNdFfwwx2ds0k0Us8sYYOoA3D1xXe6UErWPNVWbd7npuiahbarpNvqFmxMM67gD1B7g+4NVdZ06DU4JBJGwaPIGe9YnwnEqeFp1GZEW7k8osevTP4Zrq2mPljcuWbg7eQK8qa5JtI9WnLmimcRb6XdXFwytE0CwIBEy9mBzxTNQsr14ZJbyAsWcEEDOBXbKq7SzdO1U7+4hgiaRwzKBk7RSrU/bR5TaMuR3OMt7W4wRDbue+COgrUeGaNluJQ3mYPy+3pSP4u0tbpIPJuFZjgHaMVuzLuhSbA2sOPWsqGG9he7HOo59Buk6ZGMXcw3u6jCkfdrifjTe6bfWA0CQAz7lkaT/nmPb3rvL+8XTtBnvycLBEX56HArwG2f8AtnXnkulL+fveTJ5PBIr0cNT5pcz6HlY/EOnFRjuzmWt9O06NoVilubtydo27sjtzWloscFjpSzXziT5TsiBI5PQZrRtbWP7LC64WVpgoYemKyb+Brq4a1g+8Ms75yEHfHvXqRPF57k2mmO4tTHIQkIxnGQWI6in6aIbi3BuPlRGZUIJyUzxVNJYfJMIkcQ8KQDhSR6ev4ValuYVsY5I5HMbOUAC9cdh605Ilt9ibUGtvLitYG8xVfcBuOVJ7+1X/ADh9okaGZQkwIYFznBHIrHluVhKxrIwYpuwKlhu1mmjWJpXeQ5VVGeAOuKizFr2LF3HbqpkWVAoXnc2ay5JVltA+3aNwxkYJ5p6F9U80+ay2kKF3Y9HI/hqzEtvctjyV8gr8gA5JxVx0Hy21M6V0hijlXdkBs7TznPQj0qqJ/OIklcBi3y5GB06VPLFbM+Ft8nnuTVqz061kmk8ywVwFPIc/L702jphWRlaVqM9hPmMB1yQyHv7V0R8XXEkQRbOQgn73932qsmmaS6B2tmTHDEuQB7+9HhhrSHU5YWb93vITcelFjTnRs7b+/tVmg8xY1x97qa6jS7NktEaaVHjyHU9Dj61XWG1ADISASNvzYFXYXjHlxFdx547LWMi4sy9bhWd2kB468HqPrXLmSJVnbdgqehFdvqKxkLtKY2lmJxjPpXHm1klluZbeAOhGGwc4Ga1p7GNXcredEXVVPysOTtP+RXbfDJw2qNtUKoiOMVyTI4BZIuF++NuG+tdX8NJW/tUh0KkxkDis6+sGVh/jR6bB0JqSooehp5rhjsewbOngG2Q9qKNL4tR9aKzludcdjo93es66fM7fWr1Zty2Jz061lTepFVaEbzwowRpolcnAVnAJP0oeSNGCvJGrMcKGYAn6DvXE3un28tn4quprXfP5zGFypLLtjUjb+PpUch0svqcniAf6Y6o1uZFJYx+WNvl++7PTnNbmB3Y5OMZpqOjZ2srY64OcGufuW1U+BDnzl1E2Q3Y+/uxz/wACx+tY14NIjtJP+EX8z7Y1g4JticBcDmT/AG/TPOc0gsd2HUn7wODg4PSkLdduDj36VwV0dLjktF8MyId1tL9qETEnyvLPL/7W7HXnNFjo9j5vhhWidlubVjdAsf358sEb/wC9zzzQKx365IGB+NQXt7b2k1tFMWD3MvlRALnLYJ/kDXnkTWa6lp2n6lcNFYLe3sKxvIRGVABVW/2RnvxVhbiGHUoUs5Wk0y31QfZmQ7gD5Dl1Q9wDj8c0DsehFtqliDgD0plrMlxbxzwq+yRdwDIQQPcdq81068jhu9FuIJreE3rv5jG8Ms8qsjEeZ2BzjjseBVzw7brrEkaX1zcyxppELhBMyjeWfL8Hk8UDO9M8IultWcCZkMgTuVBAJ/UVYHI6EfWvO9E8ufVdH1K6u5Rc/wBkzDzGlJLMrgA4zycfnVrwxO1nqditzcSM11A7efHeGWK5wN29lblDjn07UgO5J7D/APXSc/QVBDNHPEs0UiyRuNyspyCPUGpN3FK4WJPlpy7e9QZ9SaUnii47Epbng8UuRjrxUW71p2cKTS5gsJHDDHNJPHGqyS43sBy2OmaEghW5a6EaidkCM+OSoOQKM4pBmncViT8aOORnrUeaOlFxWJONuDRwBjjHpUfXnNHvRcdh5VR90AZ9BS453HGajBp2cCi4rDLi1tp1VZ7eKQLyoZAQPpThGqtuVVzgAkDnHpQWoJJWi4rDJ4IbqEw3ESSxnqjjINJLa28jM0tvFIWjMbFlByh6r9KepNKT60cwWKWmaPpunCQWVlFB5gw+0dR6fT2pBo2lpDaQrYwCOyk8y2QLxE3PI9Opq5u7U3ccjJo5h2Iba0gt5J5IIxG1xJ5sp/vNjGfyApl1Y21zc2txNGWltXLwtn7pIIJ/ImrJJpO9FxWK6WNul1c3SpiW5RUlbJ5C5A/mazW8M2SLb/Y7i8sngg+zh4JSpePOdrevNbRboKTPvRzBynNax4dS6fR9NjtALCymFw0zSZY4zlMdTuzya3NUso9Q065sptyx3CGNivUA1ZzTWbFPmFYytS0gzS2txa3k1nd20ZhSVFDboyBlWBGCOAarr4c8oW1xa6lcRX8Jcm5IDGQP94Mp4xwOO2BW5v8AxoDcdKOYXKc9N4bkxBcQ6lL/AGjC8jm4kQOJN4wylTxt4GAOmKdZ6A0V5Z3lxfyXE8EskrkoAGLJtwAOgA7VvFqTPtT5gsc3aeFLSG31e3lnkki1AMiqcDyIySxVf+BEmok8N3dwvk6leW8sAgaEC3thE0m5cbnPqB6Y5rpi/pSFj0xmjmCxzLaHrNxNpQvdVt5YtOnSVQkBVptowN5z1x6d66YCkDc9KXcKOYLDWAAqMdzUhf2ppI74ouFh9v8AfzjJqHXdMtdZ02XT7zd5cg4ZTgqw6EfQ1LHIofPTjFTeYDjJwK5qjd7o2jtY8d1bwrqljeFZdPnuYQ3yXFv8wcf7Q6g0628O6zrAS1tbK4sUDYa5uBgxqeu1epr2JWTGNwoZ1PpW/wBbnazRj9UhzXKGlWdro+m2ul2wIjjXap7se5Puaml8m3QgfLvb8zU25Tg5HFJI0flHOOnFcju3c6kkinNIfJYLkmvPPFMWtnW7u6t2k+xxwodmTiRuh24P516C6rIhXcVBrz+41y+uL2809bZmWGZo0O0jI7V00pcquOq04pHGvdXsviK3hktwo83azAH8/avaVkU6dCqtngV5TfaZqcEqXzJGQzdVY5H6V6JpHmNptvIWPzRqSMe1KdSM9YsVJ8l0yP4iyNH4Av8AbncUC8DPU14torNFqCXBITCkZKEjp0/Wvo2JY5bVEkVGUjkEZFV5bGx5/wBFg/74FXRr+zjax5+LwbrTUkz5/t8SRQQs4h/ejcqg9Mdc1Hb2iRu8bNGqfONoPOe2a95ksbButnCR/wBcxULaTpbMzNp9uS3XMY5rdY1djl/s6X8x4PJpqx2KwF0YKg24ABGetMksIorSzma5ZiC6rHkYQcc47V70NJ0snd9hgJ/65imS6Ho74LadbEgcfuxVfXV2F9Qn/MfP82nbokZpzKXGTn+Ebvu+1W7PRs3rbLrDSkKSCMqMdB7V7k2iaQwwdOtsd/3YpRoujqxYafbgnqfLHNJ4xdhrAzXU8IXSGWN2iuggS3ZSAOOvJx60+OK1t5Y4opB8qYBL+3+Ne6JoukJuC6fbgOMH92Oab/YOi8Z0y2OP+mYpxxi6oJYCb6nz452klm78/SpYnEEjsuSTkAhuOa95v9J8N2NhPeXWl2gihQsT5Yrxq8niurua4jhigSRiVjUYCjsPyrroVlWvoceIw7w9rvcy1UGN1fIUqePes9EkWLdsAmJHIradQBzjmkO3pha61TOZVmiql/fIQiyMqNywFSwahqIRn+0SBieDuqXEYHaghcduKr2aB1mCXV1IV3SFkPqealsry6gjdEk2IScDrmkh2iRd2MVeMcOPlAz2NZzSSHGcmU1vrppxvPzNwSvf8K674cySf24iyKqHYw4/i4q/4A0SC4P9pXESNHGcRqVyGb1/Cu1js7WNt8UEaN6qtebWrp3ikethsPLSbLUWcnnFS9x6VFD6mpR71lDY7zX07/j0GT3opmmH/R/bNFZSWp1x2OiY8VmXRxcNnFalZl0P37etYU9wqbFdiS3AAprqpIZgpIPBI6VL5bbeM0xlKkZ6Vsc4bjTUVEBCRquT820YzSHg8GnAE+tFwGxxxIG8uJFLddqgZ+tOVQcfKAV6cdPpS+WwGSCKBigCjdabbXGoW13KgZrdXAQgFW3jByKtJDCAsYgRVU5VQowv0p7DnNKvqT9KLgQLY2MbFks4FLHcxEY6+v1qSKOGMny440+XbwoHA7fSpc59KaVpAVmtbVnif7NCTDnyjsGUz1x6U220zTbaWWW3sLeOSUEOyRgFgeoq2F54waXBBpAJbxxwwJBDEscaDaqKMBR6CpAfwoHXtmkORjuaBi5BzjNLnjmmpk59aUJz0xQA49Ce1BbilI4xTcEkgc/WgBePU0E4XpQM0UAIvLGlznPPNA700nJoAXP407OenSmjmhs84oAd9OaQnnGaQk4pppkscDRnrTW4oHFAD8nNBJNJ2zTQeT/KkMU008cdaTlifSk5wO1ACg89TTs9abt55pevegQdenWkyKTB3UhGAaAFzSE5pvPWkz0zTAeg60H9KYGOW7GmOx6UhDmbBphbnnikyfSm7ucAZNAD844zTQfwozuGaQ9KYC+9NZvTpSOeOOlNz9aYXHZ5pCeP50nI4ooEHQU184pGOM8ZFJuyucc0rDuG44pCTjvSFue9IcdevpRYdwyaUnjk9qavvQT39aLILsAx55/GmYUndtXPrinZ49aT2osFxCq/xKuPpTgR90AAY6UzvTh7cUWQXYoPBxTS3ufpRnmmt+tFg5gDcGlXpzTV+tOOMU+VBcM8YFBxjmm/pSnvRYVxGYHmkzihun0pjdaOVBck3c80bsUzdS9qOVCuyK8ghu4DBdRJNE3VHGQaonQdDJ+bS7Q/9shWiW5puT096pXWwpRUt0ZreH9DP/MJtOP+mYpp8O6Ef+YVaY/65itQHrTutaKUu5Ps4djJHhrQT/zCbTP/AFzFKfDehY/5BVof+2YrVHGad26U+eXcXs4djH/4RvQcc6VaH/tmKX/hHdEGMabbD/gFapyB2pOtHNLuHs4dhltBDawrDbxrHGvRVGAKlHOM0h6DtSiosaDwMgUHAbFGaQ1ogNTST/o5H+0aKZpbZtzt7NRWMtzqg9Dps8e1Z14cXB4IrQPFZl7/AMfJPrWFPcdTY5DxDo9kdd0nBuEF3cyCcLcOob92x6Z9RTYbjU7HWdWtNLt457e1hhcC4mbgYbKr7n1Nb2o6et3eWFyzsps5WkUAfeJUrg/nTY9Njju7+581915GiMOy7QRx+db3Oexiz+LVkdVs1sUP2WO4kF3ceWTvGQq+p4PPStS51D7X4Rn1O0Z4vMs3kjPdTg/yNZ6eG5LVYv7Nvlif7MltKZYBIHCZ2sB2bk+1a39nr/Yj6X5zlDAYfMbljkYyaTsI5A3sVtpemXNlca5DdyPAHlui/kENjfu3EjB5/StzVfE7WN9Is1pAlrHOsPz3AE75IG5U9Of0pW0PU7nSo9KvdYR7FUSNxFbhXdVxxuycZxVW+8LXU0N1aR31vHBNcfaN5t9027duClieVBH5cU7oepYl8S3Cx3t1/ZJNjZXRt55DN85AIyyrjkDPrTdM18JqF7ppkN7fG/dYbcMAUiCrlieyjJqy+gvJo2paebnm+meUvs4TdjjH4VXbw0ubq6t51h1B7z7VDchOUO0Daf7wIBBHvU6BY29Y1CLTLZZWhknlllWGGGPG6R26AZ6fWsHxD4jvrXR9SVNPe21OCJXVPNVlCMcb1bGDg9sVr69YTX9pAYJhBdW0yTwuRlQ47Eeh5FZl/oV/qUV/NfXNsl3cwLbxrCp8uNA249eSSRQrAWfEdxd6b4IuruOaWK7ht8h5CGZW9SehNVrLULRJzMnii9vxFG0r27xj5gBk/wAI/nWp4psZtV0K70+3dEkmj2qz/dB96qzRa5dQT2txa6ZEk0Lxl45HJBKkDgijoAWHiW2uWgaezvLKG5hM0E04AV1C7jwDkHHPNLH4mtJHt4zZ3sH2wN9kkliAWXCls9eOBnmoNT0N59P0yCWRTHZ2zxTbQSSDCU+UfWsO2vr3VL3w/ZrNYzi2LF/IYl9oiZQzgj932GPWiyA3tN8TR/2TYzXFvd3NzJZrc3Bt4NwjU926Y6HgelXLjxLpcM5hVrmdhAlw3kQM4WJskMfbiudXQtYSzjs5LcXqfYY4IsXZjjhcAhiygfNkkflWn4Y0m/sUna6jRXfTre2AV92WjVgfw5FFkFzVu/EGlQeV/pDymWITL5MTSYjPRzgcCl8Pan/amjRaidirIXIKn5doYgH8hmsHQLPVNAijZ9NkvTPYwQuIXXMckYYbTn+E56itLwvZXdp4Qhsbq3jS5CS7oc/JlmYgZ9OaQFyy13Sb2R0gvUZlQyZZSoKDqwJAyPcUtvrmj3AkaHUoWEYDMWyvBOARkcjPccVyEVvq0VuYLHS7t0is5EaC9RXWJtvCRNnLAnjB4xT4LOXVNajjnj1Wazk06a2aW5gWNUc7SAFXGMY6+wosDZ3Jlj88W/mJ5pUsEz8xA6nH41lX/iLTLW41G38wS3Gn24nkiVxlgc8D3GOfqKz/AAM13eifV75cThRYp3ysRIdh/vNz+FUfFMA+2+JEFu5lu9Kj8krETvIL7gCO/I4osFzsLS7tbsH7LcwSsoG9Y5AxQnsQOlPinhl3eTPDJtOG2SBsH3x0rjfE+nT2zQrott5EzaRcR5hTGcBMA479cVmafYRapdRWVldWex7GSNxZ2rRbOBt8wk8MGwR3zmiwXPST0zmm/MR93iuW8I3c2tXs2r3UbxtbRLYhDwPNXmZvzAFVtQTTbrWtY/t66MX2dE+yBpSmyLbkunqd2eevAosB2P4U7HHTFcZYagtvH4gkn1CQLHawyRNO21wvlH5sdiT+tU9Mlu7uK+vJdSuz9j0q2ljjWUhfMaFiWb16dKLCud8R7U3jPSuEE+qRjRbH7Vql819Zm7uGhnCSMwVflUnoPmzgelS6bea3eajYaXPf3Fqu+5WRgyNM6IF27mGQGGSCaLAdsu0MBkDJ4HrTA8UgLRurhWKkqc4I6iuILalfX2jRyarP5lprctr5gVcyKsZYMeOuDipfD2pyafcn7RIo0+5vr1GJH3ZVYsvPoQGH1xTsFztexx0pnbKkEHoQcg1lWF5c3nhV766AV54JJURVxtQ52A++MfnWJ4ZvtXsdL8NC7ktZbW9jSHylTa0Z8ssp3Z56c/WlYVzs1HFNfGK5GHxRetqFnCZdPnF3M0IhhRz5LYYrmT7rdOfrVmPxOrabp91JAolmWRrqPP8AqBED5h/AjA+oosB0RXFNxXMaR4s+139jFMdOMV/8sK29xvkibG4Bx7gdR0NaWtavc2Oo2On2eni7uLtZGXdLsVNgBJJweOaVgNUikUc+lc9D4leS3WP+zWbU2uXtvsglG3eg3Ft+Pu4IOcVf0XVPt8t1az2zWl5asomhLhgAwyrKR1B5/KnYDQZecjvTGTaMjPSsS58SD7dfWlrpF7eGwcLcOhUAZXd8uT8xx2qBfEcbanPcJJJNpo02K4jRI8uWdyBx69sUJAdCo4PrQcb+Tn0rEk8T2drBevqNpe2MlnEs0sUiBnKE4DLtJB5p0XiTTzJOl1Fd2BigNwPtMW3fGOrLgn1HHXmnYRr9qbtP61Q0zWrXULtrRYLu3nEfmhLiLYXT+8vqOn51Xu9eWDxbb6E1tN+9t2lMgjJAIIA56Y5OT24oA2CM00ismDxHpM95HaxzSZkcxxytEyxSOP4VfoTV/Uby2sLZrq8mEMK9WPr2AHUn2oAlYcdO1MIbHHHtWDqPijT4rD7ZbTKyx3UMM6zIyNEHYDJU89M4rQtNb0m6huZor5AlqMz+YpjManoSGAOD60WBGhgZoA+Ws6317Rp7aeePUIhHbqGmLgoUB6EhgDj3p9hrGl380sVpfQzPGu5lGQQv97nqPccUDLZBXPemdGyc1Utdc0e8mFvaanbSyscKityx9vXoeRRb6tptxePZ299by3C5zGr88dfrj2piLf8AWjBzWbrOt2GkzWUN5Okb3cwiTLAY/wBo57Co7HxFp009xb3FzbW00dy1uiSTAGTAByPrmiw7mr79KUHI6d+9VbjUNPt7iO2ub61hnk+5HJKqs34GrEjLGjNI6oq8lmOAKQA3U/SmHrVf+1NMAkZtRswsZ2uTOuFPoeeKdPeWkUaTTXdvFE33ZHlVVb6E9aAJj29qF5Peo5ri3iQSyXVukRG4M0gAI9c+lOEiOqNHJGyuMoVYEMPUetMVx7dPej+H3rP1nV7fS0h8xRNNPMIYolkVSWPqSeKvefB5oi86ISkZ8reN35U7AOf7ucZqMndnr+NPeWPzBD5sYkIyELDcR9OtVLLULS+acW8yk28xhcZH3gB/jQBY+92oFHyg8sB+NRCcNdPbrG+FQMJSRsYk4wOeooBDz+OaQcHmlDI3KOjgcEqwIFINrLlHRhn+FgaaGAzUinC0xiqqWd1VR1LEAUv8OcgDGc0wHCnZwKYSu7buXdjpkZ/KkJG8KXXdjO3PP5UxDjRTS679gdd2MlcjP5U3ehYoGUsOqhhkfhQIe1Cd6jEisSqujFT8wDAkfWnKfTimMkFB/Sm54pSeelWhGjpX+pbHrRRpH+pf/eorGW51weh1JrPuo5DMzKhPvir5pBx3rki7Gk48xltHKo5Q00QuTkqeR6VrMMnNIFwKv2hn7IyPKkBztb8qXy5B/wAs2/KtUjOM0vFL2g/ZGT5b91I9sUhV/wC635Vrn6UgHrS9oHsjJVWz9xh+FOwegBH4Vq7aXHrR7UXsjIAb+6T+FL/wE/lWsFG7pS49hR7UPZGT36cUn4da1yq/3RRsU4+UflR7UPZmSBjtSLHEpZkiVSfvEDBNa7Rqf4RR5Sf3B+VL2oezMlQo5NP4rU8mP+6v5U1oI+uxTT9oL2TM7HAAOBSbV4I5rS+zQk58sUht4QMbKPaIPZMzjxk+tRXUMdzbyW8xJjkUqwBxkGtVraEj7n601rWHH3T+dCqIXs2ZVla29lax21rGsUMahUQdhVgDIGcGrQtYv9ofjTvskf8Aeb86ftEHs2Uz0+nSq1xDuhkSCQ27uCPMjwGX3HvWkbSP+FzTWshxiQ0c6F7NmXpdjDp1glpDuKrklmOWZickk+pJp89nb3MiNcW8MpjPyl0BI+laQsuf9b+YpPsjZ4cGnzoXIzJvdMsbudJrqzgmkQYV2QEgelKtnbIkiLbxKkqhHAUfMoGAD7YrUayf++Pyphs5c43LT50LkZkX2k2F9bRW9xao0cOPJ25Ux4GPlI5HFFlpWn2ckD21qkbW6ssZHYN9765xWsLObP8AD+dIbWYdgfxp8yFyMyJtB0+VF/dvGy3Ru1aOQqwlIwWyPUcYrL8Q+HheaamkWlugtJ7v7RcO8hDId+5to7k8jrxXWrbzf3f1pjW8+4nYcU1NC5GVZoY5LZ7fbtRkKYXjAxjis2TQrWSx02zLSiOwI8rnqAhXn8DW2YZsf6tqPKkxzG2fpRzBys5KHwrNCNPjOs3LxabMslqnloMAcYbA+bg4yasw+GrOHUdUunkeVNQjZDCeFiDff2/7xAJ+ldEyyY+435VHtc/wEfUUcwuU5rSdCv7ee0+1ahFLb2YxEI7cI8gAwPMYdcD0xmtS709p9csdS80AWsUqFNv3t4HOfbFaGGH8J/KlHPtRcdjlX8PXtvePqlldQG8W+kuEWRTsaN0VGRsc9s5FXNFsLyO/vNS1KSE3V3sUpDnZGiZwBnk8knNbj9MDg1C/ynpQ5Cscdp51yPXfEZ0+2tJoJbtVAmdkKN5S/N0O4c9Pao38MarbW8sdjcRufscEJ+cxmUrKXkXI+6CCQDXacddoyacoXP3eaOYVjz668N6nNcai9vplvZw3dokCobku6ssgbLHHORW34l02+vdUS5tYLeZFsJ4Nsx+RnYrhSPQ4NdI20npTGFPmDlOV8M2V/Dqu9LO9sdPW3KNb3VwJcSZGPL5OFxn68cVZ1e3um8TW1zHbySW0lhNatIhH7pmZSCQe3B6V0QAwM0046GncVjiFt9TufD+neG20qaCa3kiWS5Yr5QWNgd6kHJJA6Y6mtvxfb3MsdleQW7XIs7xLiS3XG6RRkHGeCRnI+lbZAz1xTG56UuYdjkNYWbWmWWHR5Y4FvLXLyxhZJFWTLEr/AHV/xqPxVDfrq2pXVpYG4V7CFCfKD5xLlsKfvMF5ArsmHNNKjPGfempC5TzXV4Lu+m1No4NVvYrjTPKSW4gCb2EgJUKAMceorc8Z6fdXF7GlhCI86Zcw+Z91VztwpPbOK64qo6mmTwxTwSQyqHjkUqyt0IPUU+YLHCapcxahqnhyGz0u5sp42kQNND5flEwsNgPcZ5yOOKqaFFcONBsWur1rmzmRpYPsIj8krncWkxyp56HnNdlp/h7T7C6S5h+0SSxIY4TNO0giU9QoY8elagXjk0+YFE5/xikUZ0i8kiLR2+oI0jLGX2qQQSQBnHIrFm04SeF/Fchsy0813K6Exnc+FXaR3+mK7jHI7inmkmOx5rqMbpLrMN/eJDJc7TGj2BleZDGoAjb1BB47Gui8UwzH4d3FuwllmFiiNuGXY4AOcd/WulIXuoOPamkdv6U+YLHMPpdn/wAJtZt9hi8v+y3U5j+XIZce2cE1zmnywwJZW062loI0uRFNeQs6Y84jy0Xpuxj8OlelY757UxkVsblUgdiKFIXKeeeDbe3vdQ0dLyHzxb2t4u2WMgK3nDA2ngcHgelTaZJb6bquny3Di0sYb++gVnOETdgqvsOuK77bz0GfYUjQxuu10Rl9CMinzBY8/jSz1K6juWtxPGfEXyM8fVfLHIz2OKo393apHHdwGxt5l1RWaMhnulxL8xdj91ce2MV6eI1H8K8dOOlRmGLe0hhj3MME7Rk0c4cpw9t/YfkSrqnzayuosWCHFwzeZ8hXvt27enGM1Cy6fZQ6u0aQwywa5FLOEGGSLdGdxH93qc/Wu9NvCZBKYozIBgOVGcfWl8mHLMYkJcbWO0fMPQ01ILHAeKbm11HU9USzuPOi8q0VpImypzNzhh7HtTvFlnb215f6fbQ+TbCG0ARCQB+/55ruUt4Y02RwxovZVUAUrRo+WZFY98jNPmDlOH8SWi2Go6hDpcBggksUe4jt1OWVZgGIA77S3vU2lnQx48thockZjawk8xYD+6zlcH03Yz711l9Zrd2ktu0jxGRdvmRnDr9DWfpmhm11E391fyXlwIjEhMaoEUnJ4Uck4HNVzKwuUyNU/sh/Hvl6y0XlNpymMTtiInec5zxnHrWfpNnDf6jpltJ5k+nqLw2qsx2uisuzjuBzj6Cuxk0m0l1J76ZRKXhEJjdQVwGznHrV9ERQoCINvC4HQe1JSCx59EunnRY5hIg8SreAHJ/f+b5mMEddm38MVct00Rklk1SRl1pb9gQrf6QG3/u9o67duOnGM12Rgg883HkR+djHmbBux9aRoIGnWdoIjMowJCo3fnVcwWPNomuGbzpptNi1VNROThzd58zgAZ5Urj2xViyNnbapbustveM91KgeIsl9GTuyJF/iUe+OMV6C8FuZxceREZgMb9g3fnSCG3EvnLDGJTwZAoz+dPmFY4PwxLZW2q2DQyWd1mCQfaLclJgoGT56c5PvxzXdWVxDdWkd1byeZDKu5GA6j8aT7PAkjSJBEjv95ggBb6+tSrwgUYAHQUnqUkPFB600daM5+tNCNLSj+7f60Umk8xuM96KxludUNjqs80gYZpGrC1uWZL8LHK6DaDgGvJxWJWHhztHZTp+0lY3w2aDXJfbLrH/HxJ/31Tft13/z8SfnXmvOaf8AKzo+py7nXHrR3rkv7QvB/wAvEnPvSjULwZP2h/zp/wBs0/5WH1SXc6zikzXKf2jef8936+tOGoXu4/v260nnNLsw+py7nVDrml71y39p3oIXz2oGqXpP+uP5VP8AbNDsw+pzOqyKUdM1yo1a9XGJPzFSHWL0r/rB/wB81Szmh2Yng5nT57UfSuYGtXvOWQ/8Bpx1u8wf9X/3zVLOMP5ieDqHTUCudGuXW0fJH+VO/tu46eXHzVLNcO+v4C+q1DoTxQKwDrc2w/uY/wAzUg1qT/ngvTs1aLMsP3/BkvDVOxufjTTzWUNWYgnyB0/vU+PUt5x5OP8AgX/1quONoy2ZPsZroaZ/CkNVVvN2P3f/AI9Ukc2f4f1rVV4PZkODRN0pp70itmpAtWpIloh5xuFOPPSn4zkelBXOKtMViL0HenD+dOKihgFPFFwsIR7mkz27UNyBSAZp3FYTHXBp46U3HP1p+PlzRzBYaflPNJnn8aCO/ehR1PpRcVhxppJzSn603HNPmCwZ47UAdKO1L3pXCxGeW6DrTio9B+VLjk0HpTuFiORVP8Iz9KYY0x90e9S0zqTSuwsiNokOP3a/XFHkw/8APNcfSn98e1DDAFO7Fyog+ywdox9aabWEHPl1ZTkU1vvYo5mHKiubaAj7v60gtLc/wn86sMBSU+dhyIrPZ2/90/nUf2K3/wBoH61bJ6+1J2o5mLlRT+xw9y35042NuF6sfxqyijcPSmGjnYciKxsYSc7npP7Pj/vvVuM5zxUmOKamw5EZ40+PP+semmwjP/LRvyq+4qJu3vT52HJEqjT48cSNSfYF5/eMfWric0pHOKftGHIjPOnjP+tI/Cl/s8Z/1v4Yq4fvUoHJ+lHOxciM86cf+en6Un9n46yfmK0R2+lRvyMU+dj5EUP7PYHiX9KX+z2z/rc59quL2NSgU+dh7NGedObH+sH5U06cxI/fD8q0jUR6j1o9ow9miidPbnEo/KkOnN/z15+lXx3pOlNVGHs0Z/8AZ7g8yKfwo+wPgjzF/Kr7DrSMMdKfOw9mjPXT36iRR9RQ2nv3kX8q0B2oPXHpRzsfs0Z39nyZ/wBYPal/s+T/AJ6AfhWioG4j2p/aqVRidJGZ9gk7Sj8qY1jLniQZ9cVrEcfhTSBVc7F7KJlNYSf89B+VILGTHEg/KtbvSDkU+Zj9lEyzYtnmT/x2lTT2Yf60D8K06b70+Zg6aKI05unm5/Cl/s7j/XfkKvjOBzR6inzsn2cSCzg+zhhu3ZPpRU27iilcqyP/2Q==">
            <a:extLst>
              <a:ext uri="{FF2B5EF4-FFF2-40B4-BE49-F238E27FC236}">
                <a16:creationId xmlns:a16="http://schemas.microsoft.com/office/drawing/2014/main" id="{B17EC4C4-31CA-4068-AA31-C2E11D9DC470}"/>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18">
            <a:extLst>
              <a:ext uri="{FF2B5EF4-FFF2-40B4-BE49-F238E27FC236}">
                <a16:creationId xmlns:a16="http://schemas.microsoft.com/office/drawing/2014/main" id="{AF6A498F-4509-483D-901F-50AC06F297D0}"/>
              </a:ext>
            </a:extLst>
          </p:cNvPr>
          <p:cNvPicPr>
            <a:picLocks noChangeAspect="1"/>
          </p:cNvPicPr>
          <p:nvPr/>
        </p:nvPicPr>
        <p:blipFill rotWithShape="1">
          <a:blip r:embed="rId2"/>
          <a:srcRect l="6522" t="6763" r="1884" b="17295"/>
          <a:stretch/>
        </p:blipFill>
        <p:spPr>
          <a:xfrm>
            <a:off x="155936" y="3433662"/>
            <a:ext cx="4996364" cy="3110123"/>
          </a:xfrm>
          <a:prstGeom prst="rect">
            <a:avLst/>
          </a:prstGeom>
        </p:spPr>
      </p:pic>
    </p:spTree>
    <p:extLst>
      <p:ext uri="{BB962C8B-B14F-4D97-AF65-F5344CB8AC3E}">
        <p14:creationId xmlns:p14="http://schemas.microsoft.com/office/powerpoint/2010/main" val="1290455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8400025-55DF-47E5-A9EB-A10425F57186}"/>
              </a:ext>
            </a:extLst>
          </p:cNvPr>
          <p:cNvSpPr txBox="1"/>
          <p:nvPr/>
        </p:nvSpPr>
        <p:spPr>
          <a:xfrm>
            <a:off x="-1" y="13826"/>
            <a:ext cx="6858001" cy="522931"/>
          </a:xfrm>
          <a:prstGeom prst="rect">
            <a:avLst/>
          </a:prstGeom>
          <a:solidFill>
            <a:srgbClr val="EA70E4"/>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KS4 Design Technology</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3429000" cy="539553"/>
          </a:xfrm>
          <a:prstGeom prst="rect">
            <a:avLst/>
          </a:prstGeom>
          <a:solidFill>
            <a:srgbClr val="EA70E4"/>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a:t>New and Emerging Technologies:</a:t>
            </a:r>
          </a:p>
          <a:p>
            <a:pPr algn="l"/>
            <a:r>
              <a:rPr lang="en-GB" sz="1800" b="1"/>
              <a:t>People, Society and Culture</a:t>
            </a:r>
          </a:p>
        </p:txBody>
      </p:sp>
      <p:graphicFrame>
        <p:nvGraphicFramePr>
          <p:cNvPr id="16" name="Table 15">
            <a:extLst>
              <a:ext uri="{FF2B5EF4-FFF2-40B4-BE49-F238E27FC236}">
                <a16:creationId xmlns:a16="http://schemas.microsoft.com/office/drawing/2014/main" id="{DEC3DCF8-241B-44F1-A4F1-251D486942A7}"/>
              </a:ext>
            </a:extLst>
          </p:cNvPr>
          <p:cNvGraphicFramePr>
            <a:graphicFrameLocks noGrp="1"/>
          </p:cNvGraphicFramePr>
          <p:nvPr>
            <p:extLst>
              <p:ext uri="{D42A27DB-BD31-4B8C-83A1-F6EECF244321}">
                <p14:modId xmlns:p14="http://schemas.microsoft.com/office/powerpoint/2010/main" val="3621150333"/>
              </p:ext>
            </p:extLst>
          </p:nvPr>
        </p:nvGraphicFramePr>
        <p:xfrm>
          <a:off x="193638" y="1493260"/>
          <a:ext cx="6431097" cy="4023360"/>
        </p:xfrm>
        <a:graphic>
          <a:graphicData uri="http://schemas.openxmlformats.org/drawingml/2006/table">
            <a:tbl>
              <a:tblPr firstRow="1" bandRow="1">
                <a:tableStyleId>{073A0DAA-6AF3-43AB-8588-CEC1D06C72B9}</a:tableStyleId>
              </a:tblPr>
              <a:tblGrid>
                <a:gridCol w="6431097">
                  <a:extLst>
                    <a:ext uri="{9D8B030D-6E8A-4147-A177-3AD203B41FA5}">
                      <a16:colId xmlns:a16="http://schemas.microsoft.com/office/drawing/2014/main" val="3635772476"/>
                    </a:ext>
                  </a:extLst>
                </a:gridCol>
              </a:tblGrid>
              <a:tr h="252472">
                <a:tc>
                  <a:txBody>
                    <a:bodyPr/>
                    <a:lstStyle/>
                    <a:p>
                      <a:pPr algn="l" fontAlgn="base"/>
                      <a:r>
                        <a:rPr lang="en-GB" sz="1200" dirty="0">
                          <a:effectLst/>
                        </a:rPr>
                        <a:t>Fashion and Trends​</a:t>
                      </a:r>
                    </a:p>
                  </a:txBody>
                  <a:tcPr/>
                </a:tc>
                <a:extLst>
                  <a:ext uri="{0D108BD9-81ED-4DB2-BD59-A6C34878D82A}">
                    <a16:rowId xmlns:a16="http://schemas.microsoft.com/office/drawing/2014/main" val="2915671366"/>
                  </a:ext>
                </a:extLst>
              </a:tr>
              <a:tr h="2033961">
                <a:tc>
                  <a:txBody>
                    <a:bodyPr/>
                    <a:lstStyle/>
                    <a:p>
                      <a:pPr algn="l" fontAlgn="base"/>
                      <a:r>
                        <a:rPr lang="en-GB" sz="1200" dirty="0">
                          <a:effectLst/>
                        </a:rPr>
                        <a:t>Fashion and Trends will change quickly, and you can see major differences in fashions over decades.​</a:t>
                      </a:r>
                    </a:p>
                    <a:p>
                      <a:pPr algn="l" fontAlgn="base"/>
                      <a:r>
                        <a:rPr lang="en-GB" sz="1200" dirty="0">
                          <a:effectLst/>
                        </a:rPr>
                        <a:t>​Designers have to make sure their products meet the fashion and trends of the area they are designing and selling the product to.​</a:t>
                      </a:r>
                      <a:r>
                        <a:rPr lang="en-GB" sz="1200" baseline="0" dirty="0">
                          <a:effectLst/>
                        </a:rPr>
                        <a:t> </a:t>
                      </a:r>
                      <a:r>
                        <a:rPr lang="en-GB" sz="1200" dirty="0">
                          <a:effectLst/>
                        </a:rPr>
                        <a:t>The change of products over time is called Product Evolution. This is caused by Market Pull, Technology Push and Fashion and Trends.​</a:t>
                      </a:r>
                    </a:p>
                    <a:p>
                      <a:pPr algn="l" fontAlgn="base"/>
                      <a:endParaRPr lang="en-GB" sz="1200" dirty="0">
                        <a:effectLst/>
                      </a:endParaRPr>
                    </a:p>
                    <a:p>
                      <a:pPr algn="l" fontAlgn="base"/>
                      <a:endParaRPr lang="en-GB" sz="1200" dirty="0">
                        <a:effectLst/>
                      </a:endParaRPr>
                    </a:p>
                    <a:p>
                      <a:pPr algn="l" fontAlgn="base"/>
                      <a:endParaRPr lang="en-GB" sz="1200" dirty="0">
                        <a:effectLst/>
                      </a:endParaRPr>
                    </a:p>
                    <a:p>
                      <a:pPr lvl="0" algn="l">
                        <a:buNone/>
                      </a:pPr>
                      <a:endParaRPr lang="en-GB" sz="1200" dirty="0">
                        <a:effectLst/>
                      </a:endParaRPr>
                    </a:p>
                    <a:p>
                      <a:pPr lvl="0" algn="l">
                        <a:buNone/>
                      </a:pPr>
                      <a:endParaRPr lang="en-GB" sz="1200" dirty="0">
                        <a:effectLst/>
                      </a:endParaRPr>
                    </a:p>
                    <a:p>
                      <a:pPr lvl="0" algn="l">
                        <a:buNone/>
                      </a:pPr>
                      <a:endParaRPr lang="en-GB" sz="1200" dirty="0">
                        <a:effectLst/>
                      </a:endParaRPr>
                    </a:p>
                    <a:p>
                      <a:pPr lvl="0" algn="l">
                        <a:buNone/>
                      </a:pPr>
                      <a:endParaRPr lang="en-GB" sz="1200" dirty="0">
                        <a:effectLst/>
                      </a:endParaRPr>
                    </a:p>
                    <a:p>
                      <a:pPr lvl="0" algn="l">
                        <a:buNone/>
                      </a:pPr>
                      <a:endParaRPr lang="en-GB" sz="1200" dirty="0">
                        <a:effectLst/>
                      </a:endParaRPr>
                    </a:p>
                    <a:p>
                      <a:pPr lvl="0" algn="l">
                        <a:buNone/>
                      </a:pPr>
                      <a:endParaRPr lang="en-GB" sz="1200" dirty="0">
                        <a:effectLst/>
                      </a:endParaRPr>
                    </a:p>
                    <a:p>
                      <a:pPr algn="l" fontAlgn="base"/>
                      <a:r>
                        <a:rPr lang="en-GB" sz="1200" dirty="0">
                          <a:effectLst/>
                        </a:rPr>
                        <a:t>​</a:t>
                      </a:r>
                    </a:p>
                    <a:p>
                      <a:pPr algn="l" fontAlgn="base"/>
                      <a:endParaRPr lang="en-GB" sz="1200" dirty="0">
                        <a:effectLst/>
                      </a:endParaRPr>
                    </a:p>
                    <a:p>
                      <a:pPr lvl="0" algn="l">
                        <a:buNone/>
                      </a:pPr>
                      <a:endParaRPr lang="en-GB" sz="1200" dirty="0">
                        <a:effectLst/>
                      </a:endParaRPr>
                    </a:p>
                    <a:p>
                      <a:pPr lvl="0" algn="l">
                        <a:buNone/>
                      </a:pPr>
                      <a:r>
                        <a:rPr lang="en-GB" sz="1200" dirty="0">
                          <a:effectLst/>
                        </a:rPr>
                        <a:t>Some products are seen as timeless. These products are called Iconic Designs. These products are timeless because they were innovative, set a bench mark for following products, changed their industry and are often copied.​</a:t>
                      </a:r>
                      <a:r>
                        <a:rPr lang="en-GB" sz="1200" baseline="0" dirty="0">
                          <a:effectLst/>
                        </a:rPr>
                        <a:t> </a:t>
                      </a:r>
                      <a:r>
                        <a:rPr lang="en-GB" sz="1200" dirty="0">
                          <a:effectLst/>
                        </a:rPr>
                        <a:t>Examples include; iPod, iPhone, Angle-Poise Lamp, Swiss Army Knife, Converse Shoes, Levi’s Jeans, Classic Mini Cooper</a:t>
                      </a:r>
                    </a:p>
                  </a:txBody>
                  <a:tcPr/>
                </a:tc>
                <a:extLst>
                  <a:ext uri="{0D108BD9-81ED-4DB2-BD59-A6C34878D82A}">
                    <a16:rowId xmlns:a16="http://schemas.microsoft.com/office/drawing/2014/main" val="3210826484"/>
                  </a:ext>
                </a:extLst>
              </a:tr>
            </a:tbl>
          </a:graphicData>
        </a:graphic>
      </p:graphicFrame>
      <p:graphicFrame>
        <p:nvGraphicFramePr>
          <p:cNvPr id="20" name="Table 19">
            <a:extLst>
              <a:ext uri="{FF2B5EF4-FFF2-40B4-BE49-F238E27FC236}">
                <a16:creationId xmlns:a16="http://schemas.microsoft.com/office/drawing/2014/main" id="{3C02097A-6BD9-4D9A-B75A-C55A1E4F34A8}"/>
              </a:ext>
            </a:extLst>
          </p:cNvPr>
          <p:cNvGraphicFramePr>
            <a:graphicFrameLocks noGrp="1"/>
          </p:cNvGraphicFramePr>
          <p:nvPr>
            <p:extLst>
              <p:ext uri="{D42A27DB-BD31-4B8C-83A1-F6EECF244321}">
                <p14:modId xmlns:p14="http://schemas.microsoft.com/office/powerpoint/2010/main" val="2878254128"/>
              </p:ext>
            </p:extLst>
          </p:nvPr>
        </p:nvGraphicFramePr>
        <p:xfrm>
          <a:off x="296392" y="7590505"/>
          <a:ext cx="6328343" cy="1097280"/>
        </p:xfrm>
        <a:graphic>
          <a:graphicData uri="http://schemas.openxmlformats.org/drawingml/2006/table">
            <a:tbl>
              <a:tblPr firstRow="1" bandRow="1">
                <a:tableStyleId>{073A0DAA-6AF3-43AB-8588-CEC1D06C72B9}</a:tableStyleId>
              </a:tblPr>
              <a:tblGrid>
                <a:gridCol w="6328343">
                  <a:extLst>
                    <a:ext uri="{9D8B030D-6E8A-4147-A177-3AD203B41FA5}">
                      <a16:colId xmlns:a16="http://schemas.microsoft.com/office/drawing/2014/main" val="3777129350"/>
                    </a:ext>
                  </a:extLst>
                </a:gridCol>
              </a:tblGrid>
              <a:tr h="244982">
                <a:tc>
                  <a:txBody>
                    <a:bodyPr/>
                    <a:lstStyle/>
                    <a:p>
                      <a:pPr algn="ctr" fontAlgn="base"/>
                      <a:r>
                        <a:rPr lang="en-GB" sz="1200">
                          <a:effectLst/>
                        </a:rPr>
                        <a:t>Inclusive vs. Exclusive Design​</a:t>
                      </a:r>
                    </a:p>
                  </a:txBody>
                  <a:tcPr anchor="ctr"/>
                </a:tc>
                <a:extLst>
                  <a:ext uri="{0D108BD9-81ED-4DB2-BD59-A6C34878D82A}">
                    <a16:rowId xmlns:a16="http://schemas.microsoft.com/office/drawing/2014/main" val="848274425"/>
                  </a:ext>
                </a:extLst>
              </a:tr>
              <a:tr h="766762">
                <a:tc>
                  <a:txBody>
                    <a:bodyPr/>
                    <a:lstStyle/>
                    <a:p>
                      <a:pPr algn="l" fontAlgn="base"/>
                      <a:r>
                        <a:rPr lang="en-GB" sz="1200" dirty="0">
                          <a:effectLst/>
                        </a:rPr>
                        <a:t>Inclusive Design: The aim to create a product that as many people as possible can use​</a:t>
                      </a:r>
                    </a:p>
                    <a:p>
                      <a:pPr algn="l" fontAlgn="base"/>
                      <a:r>
                        <a:rPr lang="en-GB" sz="1200" dirty="0">
                          <a:effectLst/>
                        </a:rPr>
                        <a:t>​Examples include; Cars, Doorframes, Adjustable Products, etc​</a:t>
                      </a:r>
                    </a:p>
                    <a:p>
                      <a:pPr algn="l" fontAlgn="base"/>
                      <a:r>
                        <a:rPr lang="en-GB" sz="1200" dirty="0">
                          <a:effectLst/>
                        </a:rPr>
                        <a:t>​Exclusive Design: The aim to create a product for a particular group and their needs​</a:t>
                      </a:r>
                    </a:p>
                    <a:p>
                      <a:pPr algn="l" fontAlgn="base"/>
                      <a:r>
                        <a:rPr lang="en-GB" sz="1200" dirty="0">
                          <a:effectLst/>
                        </a:rPr>
                        <a:t>​Examples include; Car seats for babies, Wheelchairs, Stair Lifts​</a:t>
                      </a:r>
                    </a:p>
                  </a:txBody>
                  <a:tcPr/>
                </a:tc>
                <a:extLst>
                  <a:ext uri="{0D108BD9-81ED-4DB2-BD59-A6C34878D82A}">
                    <a16:rowId xmlns:a16="http://schemas.microsoft.com/office/drawing/2014/main" val="2877399625"/>
                  </a:ext>
                </a:extLst>
              </a:tr>
            </a:tbl>
          </a:graphicData>
        </a:graphic>
      </p:graphicFrame>
      <p:pic>
        <p:nvPicPr>
          <p:cNvPr id="58370" name="Picture 2">
            <a:extLst>
              <a:ext uri="{FF2B5EF4-FFF2-40B4-BE49-F238E27FC236}">
                <a16:creationId xmlns:a16="http://schemas.microsoft.com/office/drawing/2014/main" id="{F01F1ECD-E684-4DE0-A5D2-CE037094C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36" y="5476265"/>
            <a:ext cx="64103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47" y="2625175"/>
            <a:ext cx="6221704" cy="20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184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0C77B0E-97BA-4B0D-9D00-5A542B368723}"/>
              </a:ext>
            </a:extLst>
          </p:cNvPr>
          <p:cNvSpPr txBox="1"/>
          <p:nvPr/>
        </p:nvSpPr>
        <p:spPr>
          <a:xfrm>
            <a:off x="1" y="717603"/>
            <a:ext cx="3995025" cy="522931"/>
          </a:xfrm>
          <a:prstGeom prst="rect">
            <a:avLst/>
          </a:prstGeom>
          <a:solidFill>
            <a:srgbClr val="0070C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F96DC5F6-C296-462C-9A02-D4CBD1809385}"/>
              </a:ext>
            </a:extLst>
          </p:cNvPr>
          <p:cNvSpPr txBox="1"/>
          <p:nvPr/>
        </p:nvSpPr>
        <p:spPr>
          <a:xfrm>
            <a:off x="-1" y="13826"/>
            <a:ext cx="6858001" cy="522931"/>
          </a:xfrm>
          <a:prstGeom prst="rect">
            <a:avLst/>
          </a:prstGeom>
          <a:solidFill>
            <a:srgbClr val="0070C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KS4 Design Technology</a:t>
            </a:r>
            <a:endParaRPr lang="ru-RU" sz="2400" b="1"/>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3429000"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a:t>Energy Generation and Storage</a:t>
            </a:r>
          </a:p>
        </p:txBody>
      </p:sp>
      <p:graphicFrame>
        <p:nvGraphicFramePr>
          <p:cNvPr id="3" name="Table 2">
            <a:extLst>
              <a:ext uri="{FF2B5EF4-FFF2-40B4-BE49-F238E27FC236}">
                <a16:creationId xmlns:a16="http://schemas.microsoft.com/office/drawing/2014/main" id="{9711C36E-4FCA-41DA-A2CC-85079E1707ED}"/>
              </a:ext>
            </a:extLst>
          </p:cNvPr>
          <p:cNvGraphicFramePr>
            <a:graphicFrameLocks noGrp="1"/>
          </p:cNvGraphicFramePr>
          <p:nvPr>
            <p:extLst>
              <p:ext uri="{D42A27DB-BD31-4B8C-83A1-F6EECF244321}">
                <p14:modId xmlns:p14="http://schemas.microsoft.com/office/powerpoint/2010/main" val="139275264"/>
              </p:ext>
            </p:extLst>
          </p:nvPr>
        </p:nvGraphicFramePr>
        <p:xfrm>
          <a:off x="134888" y="4899106"/>
          <a:ext cx="6550392" cy="2661749"/>
        </p:xfrm>
        <a:graphic>
          <a:graphicData uri="http://schemas.openxmlformats.org/drawingml/2006/table">
            <a:tbl>
              <a:tblPr firstRow="1" bandRow="1">
                <a:tableStyleId>{073A0DAA-6AF3-43AB-8588-CEC1D06C72B9}</a:tableStyleId>
              </a:tblPr>
              <a:tblGrid>
                <a:gridCol w="1448074">
                  <a:extLst>
                    <a:ext uri="{9D8B030D-6E8A-4147-A177-3AD203B41FA5}">
                      <a16:colId xmlns:a16="http://schemas.microsoft.com/office/drawing/2014/main" val="1298902647"/>
                    </a:ext>
                  </a:extLst>
                </a:gridCol>
                <a:gridCol w="5102318">
                  <a:extLst>
                    <a:ext uri="{9D8B030D-6E8A-4147-A177-3AD203B41FA5}">
                      <a16:colId xmlns:a16="http://schemas.microsoft.com/office/drawing/2014/main" val="2779997239"/>
                    </a:ext>
                  </a:extLst>
                </a:gridCol>
              </a:tblGrid>
              <a:tr h="310094">
                <a:tc>
                  <a:txBody>
                    <a:bodyPr/>
                    <a:lstStyle/>
                    <a:p>
                      <a:pPr lvl="0" algn="l">
                        <a:buNone/>
                      </a:pPr>
                      <a:r>
                        <a:rPr lang="en-GB" sz="1200" u="none" strike="noStrike" noProof="0">
                          <a:effectLst/>
                        </a:rPr>
                        <a:t>Non-Renewable Energy Sources</a:t>
                      </a:r>
                      <a:endParaRPr lang="en-US" sz="1200"/>
                    </a:p>
                    <a:p>
                      <a:pPr lvl="0" algn="l">
                        <a:buNone/>
                      </a:pPr>
                      <a:endParaRPr lang="en-GB" sz="1200">
                        <a:effectLst/>
                      </a:endParaRPr>
                    </a:p>
                  </a:txBody>
                  <a:tcPr anchor="ctr"/>
                </a:tc>
                <a:tc>
                  <a:txBody>
                    <a:bodyPr/>
                    <a:lstStyle/>
                    <a:p>
                      <a:pPr algn="l" fontAlgn="base"/>
                      <a:r>
                        <a:rPr lang="en-GB" sz="1200" dirty="0">
                          <a:effectLst/>
                        </a:rPr>
                        <a:t>This is when certain sources of energy will run out eventually​</a:t>
                      </a:r>
                    </a:p>
                  </a:txBody>
                  <a:tcPr anchor="ctr"/>
                </a:tc>
                <a:extLst>
                  <a:ext uri="{0D108BD9-81ED-4DB2-BD59-A6C34878D82A}">
                    <a16:rowId xmlns:a16="http://schemas.microsoft.com/office/drawing/2014/main" val="578237482"/>
                  </a:ext>
                </a:extLst>
              </a:tr>
              <a:tr h="650069">
                <a:tc>
                  <a:txBody>
                    <a:bodyPr/>
                    <a:lstStyle/>
                    <a:p>
                      <a:pPr algn="l" fontAlgn="base"/>
                      <a:r>
                        <a:rPr lang="en-GB" sz="1200">
                          <a:effectLst/>
                        </a:rPr>
                        <a:t>Fossil Fuels ​</a:t>
                      </a:r>
                    </a:p>
                  </a:txBody>
                  <a:tcPr anchor="ctr"/>
                </a:tc>
                <a:tc>
                  <a:txBody>
                    <a:bodyPr/>
                    <a:lstStyle/>
                    <a:p>
                      <a:pPr marL="342900" lvl="0" indent="-342900" algn="l" fontAlgn="base">
                        <a:buFont typeface="Arial" panose="020B0604020202020204" pitchFamily="34" charset="0"/>
                        <a:buChar char="•"/>
                      </a:pPr>
                      <a:r>
                        <a:rPr lang="en-GB" sz="1200" dirty="0">
                          <a:effectLst/>
                        </a:rPr>
                        <a:t>Coal, Oil and Gas​</a:t>
                      </a:r>
                    </a:p>
                    <a:p>
                      <a:pPr marL="342900" lvl="0" indent="-342900" algn="l" fontAlgn="base">
                        <a:buFont typeface="Arial" panose="020B0604020202020204" pitchFamily="34" charset="0"/>
                        <a:buChar char="•"/>
                      </a:pPr>
                      <a:r>
                        <a:rPr lang="en-GB" sz="1200" dirty="0">
                          <a:effectLst/>
                        </a:rPr>
                        <a:t>Burned to create steam, turned in turbines to create electricity. ​</a:t>
                      </a:r>
                    </a:p>
                    <a:p>
                      <a:pPr marL="342900" lvl="0" indent="-342900" algn="l" fontAlgn="base">
                        <a:buFont typeface="Arial" panose="020B0604020202020204" pitchFamily="34" charset="0"/>
                        <a:buChar char="•"/>
                      </a:pPr>
                      <a:r>
                        <a:rPr lang="en-GB" sz="1200" dirty="0">
                          <a:effectLst/>
                        </a:rPr>
                        <a:t>Burning creates C02 which adds to Global Warming​</a:t>
                      </a:r>
                    </a:p>
                  </a:txBody>
                  <a:tcPr anchor="ctr"/>
                </a:tc>
                <a:extLst>
                  <a:ext uri="{0D108BD9-81ED-4DB2-BD59-A6C34878D82A}">
                    <a16:rowId xmlns:a16="http://schemas.microsoft.com/office/drawing/2014/main" val="3177233171"/>
                  </a:ext>
                </a:extLst>
              </a:tr>
              <a:tr h="1180651">
                <a:tc>
                  <a:txBody>
                    <a:bodyPr/>
                    <a:lstStyle/>
                    <a:p>
                      <a:pPr algn="l" fontAlgn="base"/>
                      <a:r>
                        <a:rPr lang="en-GB" sz="1200" dirty="0">
                          <a:effectLst/>
                        </a:rPr>
                        <a:t>Nuclear Power​</a:t>
                      </a:r>
                    </a:p>
                  </a:txBody>
                  <a:tcPr anchor="ctr"/>
                </a:tc>
                <a:tc>
                  <a:txBody>
                    <a:bodyPr/>
                    <a:lstStyle/>
                    <a:p>
                      <a:pPr marL="342900" lvl="0" indent="-342900" algn="l" fontAlgn="base">
                        <a:buFont typeface="Arial" panose="020B0604020202020204" pitchFamily="34" charset="0"/>
                        <a:buChar char="•"/>
                      </a:pPr>
                      <a:r>
                        <a:rPr lang="en-GB" sz="1200" dirty="0">
                          <a:effectLst/>
                        </a:rPr>
                        <a:t>Nuclear Fission controls the reactor (that creates the electricity). This requires Uranium which is non-renewable​</a:t>
                      </a:r>
                    </a:p>
                    <a:p>
                      <a:pPr marL="342900" lvl="0" indent="-342900" algn="l" fontAlgn="base">
                        <a:buFont typeface="Arial" panose="020B0604020202020204" pitchFamily="34" charset="0"/>
                        <a:buChar char="•"/>
                      </a:pPr>
                      <a:r>
                        <a:rPr lang="en-GB" sz="1200" dirty="0">
                          <a:effectLst/>
                        </a:rPr>
                        <a:t>Accidents and waste can severely damage the environment and cause radiation poisoning​</a:t>
                      </a:r>
                    </a:p>
                    <a:p>
                      <a:pPr marL="342900" lvl="0" indent="-342900" algn="l" fontAlgn="base">
                        <a:buFont typeface="Arial" panose="020B0604020202020204" pitchFamily="34" charset="0"/>
                        <a:buChar char="•"/>
                      </a:pPr>
                      <a:r>
                        <a:rPr lang="en-GB" sz="1200" dirty="0">
                          <a:effectLst/>
                        </a:rPr>
                        <a:t>Radiation poisoning can be fatal and cause physical deformations​</a:t>
                      </a:r>
                    </a:p>
                    <a:p>
                      <a:pPr marL="342900" lvl="0" indent="-342900" algn="l" fontAlgn="base">
                        <a:buFont typeface="Arial" panose="020B0604020202020204" pitchFamily="34" charset="0"/>
                        <a:buChar char="•"/>
                      </a:pPr>
                      <a:r>
                        <a:rPr lang="en-GB" sz="1200" dirty="0">
                          <a:effectLst/>
                        </a:rPr>
                        <a:t>Nuclear waste has to be disposed of properly and is hazardous for thousands of years.​</a:t>
                      </a:r>
                    </a:p>
                  </a:txBody>
                  <a:tcPr anchor="ctr"/>
                </a:tc>
                <a:extLst>
                  <a:ext uri="{0D108BD9-81ED-4DB2-BD59-A6C34878D82A}">
                    <a16:rowId xmlns:a16="http://schemas.microsoft.com/office/drawing/2014/main" val="230609358"/>
                  </a:ext>
                </a:extLst>
              </a:tr>
            </a:tbl>
          </a:graphicData>
        </a:graphic>
      </p:graphicFrame>
      <p:graphicFrame>
        <p:nvGraphicFramePr>
          <p:cNvPr id="11" name="Table 10">
            <a:extLst>
              <a:ext uri="{FF2B5EF4-FFF2-40B4-BE49-F238E27FC236}">
                <a16:creationId xmlns:a16="http://schemas.microsoft.com/office/drawing/2014/main" id="{497FD1F2-AA05-4E75-906E-5CF21C241FFA}"/>
              </a:ext>
            </a:extLst>
          </p:cNvPr>
          <p:cNvGraphicFramePr>
            <a:graphicFrameLocks noGrp="1"/>
          </p:cNvGraphicFramePr>
          <p:nvPr>
            <p:extLst>
              <p:ext uri="{D42A27DB-BD31-4B8C-83A1-F6EECF244321}">
                <p14:modId xmlns:p14="http://schemas.microsoft.com/office/powerpoint/2010/main" val="2679400676"/>
              </p:ext>
            </p:extLst>
          </p:nvPr>
        </p:nvGraphicFramePr>
        <p:xfrm>
          <a:off x="134888" y="1317712"/>
          <a:ext cx="6550392" cy="3506274"/>
        </p:xfrm>
        <a:graphic>
          <a:graphicData uri="http://schemas.openxmlformats.org/drawingml/2006/table">
            <a:tbl>
              <a:tblPr firstRow="1" bandRow="1">
                <a:tableStyleId>{073A0DAA-6AF3-43AB-8588-CEC1D06C72B9}</a:tableStyleId>
              </a:tblPr>
              <a:tblGrid>
                <a:gridCol w="1126158">
                  <a:extLst>
                    <a:ext uri="{9D8B030D-6E8A-4147-A177-3AD203B41FA5}">
                      <a16:colId xmlns:a16="http://schemas.microsoft.com/office/drawing/2014/main" val="415240625"/>
                    </a:ext>
                  </a:extLst>
                </a:gridCol>
                <a:gridCol w="5424234">
                  <a:extLst>
                    <a:ext uri="{9D8B030D-6E8A-4147-A177-3AD203B41FA5}">
                      <a16:colId xmlns:a16="http://schemas.microsoft.com/office/drawing/2014/main" val="3357395493"/>
                    </a:ext>
                  </a:extLst>
                </a:gridCol>
              </a:tblGrid>
              <a:tr h="593502">
                <a:tc>
                  <a:txBody>
                    <a:bodyPr/>
                    <a:lstStyle/>
                    <a:p>
                      <a:pPr algn="ctr" fontAlgn="base"/>
                      <a:r>
                        <a:rPr lang="en-GB" sz="1200">
                          <a:effectLst/>
                        </a:rPr>
                        <a:t>Renewable Energy Sources​</a:t>
                      </a:r>
                    </a:p>
                  </a:txBody>
                  <a:tcPr anchor="ctr"/>
                </a:tc>
                <a:tc>
                  <a:txBody>
                    <a:bodyPr/>
                    <a:lstStyle/>
                    <a:p>
                      <a:pPr algn="ctr" fontAlgn="base"/>
                      <a:r>
                        <a:rPr lang="en-GB" sz="1200">
                          <a:effectLst/>
                        </a:rPr>
                        <a:t>This is when certain sources of energy will not run out. ​</a:t>
                      </a:r>
                    </a:p>
                  </a:txBody>
                  <a:tcPr anchor="ctr"/>
                </a:tc>
                <a:extLst>
                  <a:ext uri="{0D108BD9-81ED-4DB2-BD59-A6C34878D82A}">
                    <a16:rowId xmlns:a16="http://schemas.microsoft.com/office/drawing/2014/main" val="4028255959"/>
                  </a:ext>
                </a:extLst>
              </a:tr>
              <a:tr h="763074">
                <a:tc>
                  <a:txBody>
                    <a:bodyPr/>
                    <a:lstStyle/>
                    <a:p>
                      <a:pPr algn="ctr" fontAlgn="base"/>
                      <a:r>
                        <a:rPr lang="en-GB" sz="1200">
                          <a:effectLst/>
                        </a:rPr>
                        <a:t>Solar​</a:t>
                      </a:r>
                    </a:p>
                  </a:txBody>
                  <a:tcPr anchor="ctr"/>
                </a:tc>
                <a:tc>
                  <a:txBody>
                    <a:bodyPr/>
                    <a:lstStyle/>
                    <a:p>
                      <a:pPr marL="342900" lvl="0" indent="-342900" algn="l" fontAlgn="base">
                        <a:buFont typeface="Arial" panose="020B0604020202020204" pitchFamily="34" charset="0"/>
                        <a:buChar char="•"/>
                      </a:pPr>
                      <a:r>
                        <a:rPr lang="en-GB" sz="1200" dirty="0">
                          <a:effectLst/>
                        </a:rPr>
                        <a:t>Solar panels are used to collect light and convert it into electricity​</a:t>
                      </a:r>
                    </a:p>
                    <a:p>
                      <a:pPr marL="342900" lvl="0" indent="-342900" algn="l" fontAlgn="base">
                        <a:buFont typeface="Arial" panose="020B0604020202020204" pitchFamily="34" charset="0"/>
                        <a:buChar char="•"/>
                      </a:pPr>
                      <a:r>
                        <a:rPr lang="en-GB" sz="1200" dirty="0">
                          <a:effectLst/>
                        </a:rPr>
                        <a:t>There is no waste and a consistent supply​</a:t>
                      </a:r>
                    </a:p>
                    <a:p>
                      <a:pPr marL="342900" lvl="0" indent="-342900" algn="l" fontAlgn="base">
                        <a:buFont typeface="Arial" panose="020B0604020202020204" pitchFamily="34" charset="0"/>
                        <a:buChar char="•"/>
                      </a:pPr>
                      <a:r>
                        <a:rPr lang="en-GB" sz="1200" dirty="0">
                          <a:effectLst/>
                        </a:rPr>
                        <a:t>However, the panels are not effective at night or in countries where there isn’t a lot of sunlight​</a:t>
                      </a:r>
                    </a:p>
                  </a:txBody>
                  <a:tcPr anchor="ctr"/>
                </a:tc>
                <a:extLst>
                  <a:ext uri="{0D108BD9-81ED-4DB2-BD59-A6C34878D82A}">
                    <a16:rowId xmlns:a16="http://schemas.microsoft.com/office/drawing/2014/main" val="80427090"/>
                  </a:ext>
                </a:extLst>
              </a:tr>
              <a:tr h="763074">
                <a:tc>
                  <a:txBody>
                    <a:bodyPr/>
                    <a:lstStyle/>
                    <a:p>
                      <a:pPr algn="ctr" fontAlgn="base"/>
                      <a:r>
                        <a:rPr lang="en-GB" sz="1200">
                          <a:effectLst/>
                        </a:rPr>
                        <a:t>Wind​</a:t>
                      </a:r>
                    </a:p>
                  </a:txBody>
                  <a:tcPr anchor="ctr"/>
                </a:tc>
                <a:tc>
                  <a:txBody>
                    <a:bodyPr/>
                    <a:lstStyle/>
                    <a:p>
                      <a:pPr marL="342900" lvl="0" indent="-342900" algn="l" fontAlgn="base">
                        <a:buFont typeface="Arial" panose="020B0604020202020204" pitchFamily="34" charset="0"/>
                        <a:buChar char="•"/>
                      </a:pPr>
                      <a:r>
                        <a:rPr lang="en-GB" sz="1200" dirty="0">
                          <a:effectLst/>
                        </a:rPr>
                        <a:t>Turbines harness wind energy​</a:t>
                      </a:r>
                    </a:p>
                    <a:p>
                      <a:pPr marL="342900" lvl="0" indent="-342900" algn="l" fontAlgn="base">
                        <a:buFont typeface="Arial" panose="020B0604020202020204" pitchFamily="34" charset="0"/>
                        <a:buChar char="•"/>
                      </a:pPr>
                      <a:r>
                        <a:rPr lang="en-GB" sz="1200" dirty="0">
                          <a:effectLst/>
                        </a:rPr>
                        <a:t>Not effective on non-windy days​</a:t>
                      </a:r>
                    </a:p>
                    <a:p>
                      <a:pPr marL="342900" lvl="0" indent="-342900" algn="l" fontAlgn="base">
                        <a:buFont typeface="Arial" panose="020B0604020202020204" pitchFamily="34" charset="0"/>
                        <a:buChar char="•"/>
                      </a:pPr>
                      <a:r>
                        <a:rPr lang="en-GB" sz="1200" dirty="0">
                          <a:effectLst/>
                        </a:rPr>
                        <a:t>Some people don’t like turbines as they are noisy, and not attractive to look at​</a:t>
                      </a:r>
                    </a:p>
                  </a:txBody>
                  <a:tcPr anchor="ctr"/>
                </a:tc>
                <a:extLst>
                  <a:ext uri="{0D108BD9-81ED-4DB2-BD59-A6C34878D82A}">
                    <a16:rowId xmlns:a16="http://schemas.microsoft.com/office/drawing/2014/main" val="3612157002"/>
                  </a:ext>
                </a:extLst>
              </a:tr>
              <a:tr h="593502">
                <a:tc>
                  <a:txBody>
                    <a:bodyPr/>
                    <a:lstStyle/>
                    <a:p>
                      <a:pPr algn="ctr" fontAlgn="base"/>
                      <a:r>
                        <a:rPr lang="en-GB" sz="1200">
                          <a:effectLst/>
                        </a:rPr>
                        <a:t>Hydro-Electrical​</a:t>
                      </a:r>
                    </a:p>
                  </a:txBody>
                  <a:tcPr anchor="ctr"/>
                </a:tc>
                <a:tc>
                  <a:txBody>
                    <a:bodyPr/>
                    <a:lstStyle/>
                    <a:p>
                      <a:pPr marL="342900" lvl="0" indent="-342900" algn="l" fontAlgn="base">
                        <a:buFont typeface="Arial" panose="020B0604020202020204" pitchFamily="34" charset="0"/>
                        <a:buChar char="•"/>
                      </a:pPr>
                      <a:r>
                        <a:rPr lang="en-GB" sz="1200" dirty="0">
                          <a:effectLst/>
                        </a:rPr>
                        <a:t>This harnesses energy from water held behind a dam​</a:t>
                      </a:r>
                    </a:p>
                    <a:p>
                      <a:pPr marL="342900" lvl="0" indent="-342900" algn="l" fontAlgn="base">
                        <a:buFont typeface="Arial" panose="020B0604020202020204" pitchFamily="34" charset="0"/>
                        <a:buChar char="•"/>
                      </a:pPr>
                      <a:r>
                        <a:rPr lang="en-GB" sz="1200" dirty="0">
                          <a:effectLst/>
                        </a:rPr>
                        <a:t>Has to be created by flooding land – damaging wildlife habitats​</a:t>
                      </a:r>
                    </a:p>
                    <a:p>
                      <a:pPr marL="342900" lvl="0" indent="-342900" algn="l" fontAlgn="base">
                        <a:buFont typeface="Arial" panose="020B0604020202020204" pitchFamily="34" charset="0"/>
                        <a:buChar char="•"/>
                      </a:pPr>
                      <a:r>
                        <a:rPr lang="en-GB" sz="1200" dirty="0">
                          <a:effectLst/>
                        </a:rPr>
                        <a:t>Tidal energy comes from using energy from waves​</a:t>
                      </a:r>
                    </a:p>
                  </a:txBody>
                  <a:tcPr anchor="ctr"/>
                </a:tc>
                <a:extLst>
                  <a:ext uri="{0D108BD9-81ED-4DB2-BD59-A6C34878D82A}">
                    <a16:rowId xmlns:a16="http://schemas.microsoft.com/office/drawing/2014/main" val="81362392"/>
                  </a:ext>
                </a:extLst>
              </a:tr>
              <a:tr h="593502">
                <a:tc>
                  <a:txBody>
                    <a:bodyPr/>
                    <a:lstStyle/>
                    <a:p>
                      <a:pPr algn="ctr" fontAlgn="base"/>
                      <a:r>
                        <a:rPr lang="en-GB" sz="1200">
                          <a:effectLst/>
                        </a:rPr>
                        <a:t>Biomass​</a:t>
                      </a:r>
                    </a:p>
                  </a:txBody>
                  <a:tcPr anchor="ctr"/>
                </a:tc>
                <a:tc>
                  <a:txBody>
                    <a:bodyPr/>
                    <a:lstStyle/>
                    <a:p>
                      <a:pPr marL="342900" lvl="0" indent="-342900" algn="l" fontAlgn="base">
                        <a:buFont typeface="Arial" panose="020B0604020202020204" pitchFamily="34" charset="0"/>
                        <a:buChar char="•"/>
                      </a:pPr>
                      <a:r>
                        <a:rPr lang="en-GB" sz="1200" dirty="0">
                          <a:effectLst/>
                        </a:rPr>
                        <a:t>This is fuel from natural sources e.g. crops, scrap woods and animal waste​</a:t>
                      </a:r>
                    </a:p>
                    <a:p>
                      <a:pPr marL="342900" lvl="0" indent="-342900" algn="l" fontAlgn="base">
                        <a:buFont typeface="Arial" panose="020B0604020202020204" pitchFamily="34" charset="0"/>
                        <a:buChar char="•"/>
                      </a:pPr>
                      <a:r>
                        <a:rPr lang="en-GB" sz="1200" dirty="0">
                          <a:effectLst/>
                        </a:rPr>
                        <a:t>Growing biomass crops produces oxygen and uses up C02​</a:t>
                      </a:r>
                    </a:p>
                    <a:p>
                      <a:pPr marL="342900" lvl="0" indent="-342900" algn="l" fontAlgn="base">
                        <a:buFont typeface="Arial" panose="020B0604020202020204" pitchFamily="34" charset="0"/>
                        <a:buChar char="•"/>
                      </a:pPr>
                      <a:r>
                        <a:rPr lang="en-GB" sz="1200" dirty="0">
                          <a:effectLst/>
                        </a:rPr>
                        <a:t>However, is a very expensive method​</a:t>
                      </a:r>
                    </a:p>
                  </a:txBody>
                  <a:tcPr anchor="ctr"/>
                </a:tc>
                <a:extLst>
                  <a:ext uri="{0D108BD9-81ED-4DB2-BD59-A6C34878D82A}">
                    <a16:rowId xmlns:a16="http://schemas.microsoft.com/office/drawing/2014/main" val="1203328226"/>
                  </a:ext>
                </a:extLst>
              </a:tr>
            </a:tbl>
          </a:graphicData>
        </a:graphic>
      </p:graphicFrame>
      <p:sp>
        <p:nvSpPr>
          <p:cNvPr id="12" name="TextBox 11">
            <a:extLst>
              <a:ext uri="{FF2B5EF4-FFF2-40B4-BE49-F238E27FC236}">
                <a16:creationId xmlns:a16="http://schemas.microsoft.com/office/drawing/2014/main" id="{C9E2A285-2AA0-4FBD-8941-521A82C3C114}"/>
              </a:ext>
            </a:extLst>
          </p:cNvPr>
          <p:cNvSpPr txBox="1"/>
          <p:nvPr/>
        </p:nvSpPr>
        <p:spPr>
          <a:xfrm>
            <a:off x="81280" y="7584263"/>
            <a:ext cx="655039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latin typeface="Calibri"/>
                <a:cs typeface="Calibri"/>
              </a:rPr>
              <a:t>Storing Energy</a:t>
            </a:r>
            <a:r>
              <a:rPr lang="en-US" sz="1200" dirty="0">
                <a:latin typeface="Calibri"/>
                <a:cs typeface="Calibri"/>
              </a:rPr>
              <a:t>​</a:t>
            </a:r>
            <a:endParaRPr lang="en-US" sz="1200" dirty="0">
              <a:latin typeface="Calibri"/>
              <a:ea typeface="Tahoma"/>
              <a:cs typeface="Calibri"/>
            </a:endParaRPr>
          </a:p>
          <a:p>
            <a:r>
              <a:rPr lang="en-GB" sz="1200" dirty="0">
                <a:latin typeface="Calibri"/>
                <a:cs typeface="Calibri"/>
              </a:rPr>
              <a:t>​</a:t>
            </a:r>
            <a:r>
              <a:rPr lang="en-GB" sz="1200" b="1" dirty="0">
                <a:latin typeface="Calibri"/>
                <a:cs typeface="Calibri"/>
              </a:rPr>
              <a:t>Pneumatics: </a:t>
            </a:r>
            <a:r>
              <a:rPr lang="en-GB" sz="1200" dirty="0">
                <a:latin typeface="Calibri"/>
                <a:cs typeface="Calibri"/>
              </a:rPr>
              <a:t>This is the production of energy using compressed gas or air. E.g. Pistons in an engine​</a:t>
            </a:r>
            <a:endParaRPr lang="en-GB" sz="1200" dirty="0">
              <a:latin typeface="Calibri"/>
              <a:ea typeface="Tahoma"/>
              <a:cs typeface="Calibri"/>
            </a:endParaRPr>
          </a:p>
          <a:p>
            <a:r>
              <a:rPr lang="en-GB" sz="1200" dirty="0">
                <a:latin typeface="Calibri"/>
                <a:cs typeface="Calibri"/>
              </a:rPr>
              <a:t>​</a:t>
            </a:r>
            <a:r>
              <a:rPr lang="en-GB" sz="1200" b="1" dirty="0">
                <a:latin typeface="Calibri"/>
                <a:cs typeface="Calibri"/>
              </a:rPr>
              <a:t>Hydraulics: </a:t>
            </a:r>
            <a:r>
              <a:rPr lang="en-GB" sz="1200" dirty="0">
                <a:latin typeface="Calibri"/>
                <a:cs typeface="Calibri"/>
              </a:rPr>
              <a:t>Like a Pneumatic system, but uses water or oil under pressure. E.g. Wheelchair lifts​</a:t>
            </a:r>
            <a:endParaRPr lang="en-GB" sz="1200" dirty="0">
              <a:latin typeface="Calibri"/>
              <a:ea typeface="Tahoma"/>
              <a:cs typeface="Calibri"/>
            </a:endParaRPr>
          </a:p>
          <a:p>
            <a:r>
              <a:rPr lang="en-GB" sz="1200" dirty="0">
                <a:latin typeface="Calibri"/>
                <a:cs typeface="Calibri"/>
              </a:rPr>
              <a:t>​</a:t>
            </a:r>
            <a:r>
              <a:rPr lang="en-GB" sz="1200" b="1" dirty="0">
                <a:latin typeface="Calibri"/>
                <a:cs typeface="Calibri"/>
              </a:rPr>
              <a:t>Kinetic: </a:t>
            </a:r>
            <a:r>
              <a:rPr lang="en-GB" sz="1200" dirty="0">
                <a:latin typeface="Calibri"/>
                <a:cs typeface="Calibri"/>
              </a:rPr>
              <a:t>Energy that is generated by movement. This is stored by items like springs in a “clickable” pen or balloons.</a:t>
            </a:r>
            <a:endParaRPr lang="en-GB" sz="1200" dirty="0">
              <a:latin typeface="Calibri"/>
              <a:ea typeface="Tahoma"/>
              <a:cs typeface="Calibri"/>
            </a:endParaRPr>
          </a:p>
          <a:p>
            <a:r>
              <a:rPr lang="en-GB" sz="1200" dirty="0">
                <a:latin typeface="Calibri"/>
                <a:cs typeface="Calibri"/>
              </a:rPr>
              <a:t>​</a:t>
            </a:r>
            <a:r>
              <a:rPr lang="en-GB" sz="1200" b="1" dirty="0">
                <a:latin typeface="Calibri"/>
                <a:cs typeface="Calibri"/>
              </a:rPr>
              <a:t>Batteries: </a:t>
            </a:r>
            <a:r>
              <a:rPr lang="en-GB" sz="1200" dirty="0">
                <a:latin typeface="Calibri"/>
                <a:cs typeface="Calibri"/>
              </a:rPr>
              <a:t>Electrical power can be stored in batteries. Rechargeable batteries are becoming increasingly popular.​</a:t>
            </a:r>
            <a:endParaRPr lang="en-GB" sz="1200" dirty="0">
              <a:latin typeface="Calibri"/>
              <a:ea typeface="Tahoma"/>
              <a:cs typeface="Calibri"/>
            </a:endParaRPr>
          </a:p>
        </p:txBody>
      </p:sp>
    </p:spTree>
    <p:extLst>
      <p:ext uri="{BB962C8B-B14F-4D97-AF65-F5344CB8AC3E}">
        <p14:creationId xmlns:p14="http://schemas.microsoft.com/office/powerpoint/2010/main" val="425407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1312F22-1EDE-4D6B-9376-C762BAB5C908}"/>
              </a:ext>
            </a:extLst>
          </p:cNvPr>
          <p:cNvSpPr txBox="1"/>
          <p:nvPr/>
        </p:nvSpPr>
        <p:spPr>
          <a:xfrm>
            <a:off x="1" y="717603"/>
            <a:ext cx="3995025" cy="522931"/>
          </a:xfrm>
          <a:prstGeom prst="rect">
            <a:avLst/>
          </a:prstGeom>
          <a:solidFill>
            <a:schemeClr val="accent6">
              <a:lumMod val="60000"/>
              <a:lumOff val="4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12D6F6A8-F6F4-45AC-9A54-E62A2444629A}"/>
              </a:ext>
            </a:extLst>
          </p:cNvPr>
          <p:cNvSpPr txBox="1"/>
          <p:nvPr/>
        </p:nvSpPr>
        <p:spPr>
          <a:xfrm>
            <a:off x="-1" y="13826"/>
            <a:ext cx="6858001" cy="522931"/>
          </a:xfrm>
          <a:prstGeom prst="rect">
            <a:avLst/>
          </a:prstGeom>
          <a:solidFill>
            <a:schemeClr val="accent6">
              <a:lumMod val="60000"/>
              <a:lumOff val="4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KS4 Design Technology</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4509120"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a:t>Developments in new materials:</a:t>
            </a:r>
          </a:p>
          <a:p>
            <a:pPr algn="l"/>
            <a:r>
              <a:rPr lang="en-US" sz="1800" b="1" dirty="0"/>
              <a:t> Modern and Smart materials</a:t>
            </a:r>
            <a:endParaRPr lang="en-GB" sz="1800" b="1" dirty="0"/>
          </a:p>
        </p:txBody>
      </p:sp>
      <p:graphicFrame>
        <p:nvGraphicFramePr>
          <p:cNvPr id="3" name="Table 2">
            <a:extLst>
              <a:ext uri="{FF2B5EF4-FFF2-40B4-BE49-F238E27FC236}">
                <a16:creationId xmlns:a16="http://schemas.microsoft.com/office/drawing/2014/main" id="{FBE82701-5F85-4AC9-BED0-A3A6FF75D473}"/>
              </a:ext>
            </a:extLst>
          </p:cNvPr>
          <p:cNvGraphicFramePr>
            <a:graphicFrameLocks noGrp="1"/>
          </p:cNvGraphicFramePr>
          <p:nvPr>
            <p:extLst>
              <p:ext uri="{D42A27DB-BD31-4B8C-83A1-F6EECF244321}">
                <p14:modId xmlns:p14="http://schemas.microsoft.com/office/powerpoint/2010/main" val="4282028921"/>
              </p:ext>
            </p:extLst>
          </p:nvPr>
        </p:nvGraphicFramePr>
        <p:xfrm>
          <a:off x="134888" y="4312764"/>
          <a:ext cx="6550392" cy="3108960"/>
        </p:xfrm>
        <a:graphic>
          <a:graphicData uri="http://schemas.openxmlformats.org/drawingml/2006/table">
            <a:tbl>
              <a:tblPr firstRow="1" bandRow="1">
                <a:tableStyleId>{073A0DAA-6AF3-43AB-8588-CEC1D06C72B9}</a:tableStyleId>
              </a:tblPr>
              <a:tblGrid>
                <a:gridCol w="1293614">
                  <a:extLst>
                    <a:ext uri="{9D8B030D-6E8A-4147-A177-3AD203B41FA5}">
                      <a16:colId xmlns:a16="http://schemas.microsoft.com/office/drawing/2014/main" val="3999775284"/>
                    </a:ext>
                  </a:extLst>
                </a:gridCol>
                <a:gridCol w="3575080">
                  <a:extLst>
                    <a:ext uri="{9D8B030D-6E8A-4147-A177-3AD203B41FA5}">
                      <a16:colId xmlns:a16="http://schemas.microsoft.com/office/drawing/2014/main" val="404170521"/>
                    </a:ext>
                  </a:extLst>
                </a:gridCol>
                <a:gridCol w="1681698">
                  <a:extLst>
                    <a:ext uri="{9D8B030D-6E8A-4147-A177-3AD203B41FA5}">
                      <a16:colId xmlns:a16="http://schemas.microsoft.com/office/drawing/2014/main" val="3433166655"/>
                    </a:ext>
                  </a:extLst>
                </a:gridCol>
              </a:tblGrid>
              <a:tr h="272014">
                <a:tc gridSpan="3">
                  <a:txBody>
                    <a:bodyPr/>
                    <a:lstStyle/>
                    <a:p>
                      <a:pPr algn="ctr" fontAlgn="base"/>
                      <a:r>
                        <a:rPr lang="en-GB" sz="1200">
                          <a:effectLst/>
                        </a:rPr>
                        <a:t>Modern Materials are materials that have been developed recently​</a:t>
                      </a:r>
                    </a:p>
                  </a:txBody>
                  <a:tcPr anchor="ctr"/>
                </a:tc>
                <a:tc hMerge="1">
                  <a:txBody>
                    <a:bodyPr/>
                    <a:lstStyle/>
                    <a:p>
                      <a:endParaRPr lang="en-GB"/>
                    </a:p>
                  </a:txBody>
                  <a:tcPr marL="0" marR="0" marT="0" marB="0" horzOverflow="overflow"/>
                </a:tc>
                <a:tc hMerge="1">
                  <a:txBody>
                    <a:bodyPr/>
                    <a:lstStyle/>
                    <a:p>
                      <a:endParaRPr lang="en-GB"/>
                    </a:p>
                  </a:txBody>
                  <a:tcPr marL="0" marR="0" marT="0" marB="0" horzOverflow="overflow"/>
                </a:tc>
                <a:extLst>
                  <a:ext uri="{0D108BD9-81ED-4DB2-BD59-A6C34878D82A}">
                    <a16:rowId xmlns:a16="http://schemas.microsoft.com/office/drawing/2014/main" val="4214714939"/>
                  </a:ext>
                </a:extLst>
              </a:tr>
              <a:tr h="272014">
                <a:tc>
                  <a:txBody>
                    <a:bodyPr/>
                    <a:lstStyle/>
                    <a:p>
                      <a:pPr algn="ctr" fontAlgn="base"/>
                      <a:r>
                        <a:rPr lang="en-GB" sz="1200">
                          <a:effectLst/>
                        </a:rPr>
                        <a:t>Material​</a:t>
                      </a:r>
                    </a:p>
                  </a:txBody>
                  <a:tcPr anchor="ctr"/>
                </a:tc>
                <a:tc>
                  <a:txBody>
                    <a:bodyPr/>
                    <a:lstStyle/>
                    <a:p>
                      <a:pPr algn="ctr" fontAlgn="base"/>
                      <a:r>
                        <a:rPr lang="en-GB" sz="1200">
                          <a:effectLst/>
                        </a:rPr>
                        <a:t>Key info​</a:t>
                      </a:r>
                    </a:p>
                  </a:txBody>
                  <a:tcPr anchor="ctr"/>
                </a:tc>
                <a:tc>
                  <a:txBody>
                    <a:bodyPr/>
                    <a:lstStyle/>
                    <a:p>
                      <a:pPr algn="ctr" fontAlgn="base"/>
                      <a:r>
                        <a:rPr lang="en-GB" sz="1200">
                          <a:effectLst/>
                        </a:rPr>
                        <a:t>Examples​</a:t>
                      </a:r>
                    </a:p>
                  </a:txBody>
                  <a:tcPr anchor="ctr"/>
                </a:tc>
                <a:extLst>
                  <a:ext uri="{0D108BD9-81ED-4DB2-BD59-A6C34878D82A}">
                    <a16:rowId xmlns:a16="http://schemas.microsoft.com/office/drawing/2014/main" val="142816752"/>
                  </a:ext>
                </a:extLst>
              </a:tr>
              <a:tr h="385354">
                <a:tc>
                  <a:txBody>
                    <a:bodyPr/>
                    <a:lstStyle/>
                    <a:p>
                      <a:pPr algn="ctr" fontAlgn="base"/>
                      <a:r>
                        <a:rPr lang="en-GB" sz="1200">
                          <a:effectLst/>
                        </a:rPr>
                        <a:t>Corn-starch Polymers​</a:t>
                      </a:r>
                    </a:p>
                  </a:txBody>
                  <a:tcPr anchor="ctr"/>
                </a:tc>
                <a:tc>
                  <a:txBody>
                    <a:bodyPr/>
                    <a:lstStyle/>
                    <a:p>
                      <a:pPr algn="ctr" fontAlgn="base"/>
                      <a:r>
                        <a:rPr lang="en-GB" sz="1200">
                          <a:effectLst/>
                        </a:rPr>
                        <a:t>These are plant-based polymers that are a replacement for plastics that are biodegradable but cannot be recycled.​</a:t>
                      </a:r>
                    </a:p>
                  </a:txBody>
                  <a:tcPr anchor="ctr"/>
                </a:tc>
                <a:tc>
                  <a:txBody>
                    <a:bodyPr/>
                    <a:lstStyle/>
                    <a:p>
                      <a:pPr algn="ctr" fontAlgn="base"/>
                      <a:r>
                        <a:rPr lang="en-GB" sz="1200">
                          <a:effectLst/>
                        </a:rPr>
                        <a:t>Plastic bottles, tubs, food containers, etc​</a:t>
                      </a:r>
                    </a:p>
                  </a:txBody>
                  <a:tcPr anchor="ctr"/>
                </a:tc>
                <a:extLst>
                  <a:ext uri="{0D108BD9-81ED-4DB2-BD59-A6C34878D82A}">
                    <a16:rowId xmlns:a16="http://schemas.microsoft.com/office/drawing/2014/main" val="2538138686"/>
                  </a:ext>
                </a:extLst>
              </a:tr>
              <a:tr h="600699">
                <a:tc>
                  <a:txBody>
                    <a:bodyPr/>
                    <a:lstStyle/>
                    <a:p>
                      <a:pPr algn="ctr" fontAlgn="base"/>
                      <a:r>
                        <a:rPr lang="en-GB" sz="1200">
                          <a:effectLst/>
                        </a:rPr>
                        <a:t>Flexible MDF​</a:t>
                      </a:r>
                    </a:p>
                  </a:txBody>
                  <a:tcPr anchor="ctr"/>
                </a:tc>
                <a:tc>
                  <a:txBody>
                    <a:bodyPr/>
                    <a:lstStyle/>
                    <a:p>
                      <a:pPr algn="ctr" fontAlgn="base"/>
                      <a:r>
                        <a:rPr lang="en-GB" sz="1200" dirty="0">
                          <a:effectLst/>
                        </a:rPr>
                        <a:t>Made in the same way as normal MDF but with grooves cut into the surface so it is flexible. </a:t>
                      </a:r>
                      <a:r>
                        <a:rPr lang="en-GB" sz="1200" dirty="0" err="1">
                          <a:effectLst/>
                        </a:rPr>
                        <a:t>Flexiply</a:t>
                      </a:r>
                      <a:r>
                        <a:rPr lang="en-GB" sz="1200" dirty="0">
                          <a:effectLst/>
                        </a:rPr>
                        <a:t> is the same but for Plywood. These can easily be shaped into curves ​</a:t>
                      </a:r>
                    </a:p>
                  </a:txBody>
                  <a:tcPr anchor="ctr"/>
                </a:tc>
                <a:tc>
                  <a:txBody>
                    <a:bodyPr/>
                    <a:lstStyle/>
                    <a:p>
                      <a:pPr algn="ctr" fontAlgn="base"/>
                      <a:r>
                        <a:rPr lang="en-GB" sz="1200" dirty="0">
                          <a:effectLst/>
                        </a:rPr>
                        <a:t>Modern furniture, interior walls and room dividers​</a:t>
                      </a:r>
                    </a:p>
                  </a:txBody>
                  <a:tcPr anchor="ctr"/>
                </a:tc>
                <a:extLst>
                  <a:ext uri="{0D108BD9-81ED-4DB2-BD59-A6C34878D82A}">
                    <a16:rowId xmlns:a16="http://schemas.microsoft.com/office/drawing/2014/main" val="1453973436"/>
                  </a:ext>
                </a:extLst>
              </a:tr>
              <a:tr h="498693">
                <a:tc>
                  <a:txBody>
                    <a:bodyPr/>
                    <a:lstStyle/>
                    <a:p>
                      <a:pPr algn="ctr" fontAlgn="base"/>
                      <a:r>
                        <a:rPr lang="en-GB" sz="1200">
                          <a:effectLst/>
                        </a:rPr>
                        <a:t>Titanium​</a:t>
                      </a:r>
                    </a:p>
                  </a:txBody>
                  <a:tcPr anchor="ctr"/>
                </a:tc>
                <a:tc>
                  <a:txBody>
                    <a:bodyPr/>
                    <a:lstStyle/>
                    <a:p>
                      <a:pPr algn="ctr" fontAlgn="base"/>
                      <a:r>
                        <a:rPr lang="en-GB" sz="1200" dirty="0">
                          <a:effectLst/>
                        </a:rPr>
                        <a:t>High strength to weight ratio. Doesn’t corrode or rust. Suitable for medical use as its hypo-allergenic​</a:t>
                      </a:r>
                    </a:p>
                  </a:txBody>
                  <a:tcPr anchor="ctr"/>
                </a:tc>
                <a:tc>
                  <a:txBody>
                    <a:bodyPr/>
                    <a:lstStyle/>
                    <a:p>
                      <a:pPr algn="ctr" fontAlgn="base"/>
                      <a:r>
                        <a:rPr lang="en-GB" sz="1200">
                          <a:effectLst/>
                        </a:rPr>
                        <a:t>Prosthetics, medical applications, sports cars, etc​</a:t>
                      </a:r>
                    </a:p>
                  </a:txBody>
                  <a:tcPr anchor="ctr"/>
                </a:tc>
                <a:extLst>
                  <a:ext uri="{0D108BD9-81ED-4DB2-BD59-A6C34878D82A}">
                    <a16:rowId xmlns:a16="http://schemas.microsoft.com/office/drawing/2014/main" val="1056507587"/>
                  </a:ext>
                </a:extLst>
              </a:tr>
              <a:tr h="374020">
                <a:tc>
                  <a:txBody>
                    <a:bodyPr/>
                    <a:lstStyle/>
                    <a:p>
                      <a:pPr algn="ctr" fontAlgn="base"/>
                      <a:r>
                        <a:rPr lang="en-GB" sz="1200">
                          <a:effectLst/>
                        </a:rPr>
                        <a:t>Kevlar​</a:t>
                      </a:r>
                    </a:p>
                  </a:txBody>
                  <a:tcPr anchor="ctr"/>
                </a:tc>
                <a:tc>
                  <a:txBody>
                    <a:bodyPr/>
                    <a:lstStyle/>
                    <a:p>
                      <a:pPr algn="ctr" fontAlgn="base"/>
                      <a:r>
                        <a:rPr lang="en-GB" sz="1200">
                          <a:effectLst/>
                        </a:rPr>
                        <a:t>A woven polymer with a high strength to weight ratio. ​</a:t>
                      </a:r>
                    </a:p>
                  </a:txBody>
                  <a:tcPr anchor="ctr"/>
                </a:tc>
                <a:tc>
                  <a:txBody>
                    <a:bodyPr/>
                    <a:lstStyle/>
                    <a:p>
                      <a:pPr algn="ctr" fontAlgn="base"/>
                      <a:r>
                        <a:rPr lang="en-GB" sz="1200" dirty="0">
                          <a:effectLst/>
                        </a:rPr>
                        <a:t>Bullet-proof vests, tyres, helmets, etc​</a:t>
                      </a:r>
                    </a:p>
                  </a:txBody>
                  <a:tcPr anchor="ctr"/>
                </a:tc>
                <a:extLst>
                  <a:ext uri="{0D108BD9-81ED-4DB2-BD59-A6C34878D82A}">
                    <a16:rowId xmlns:a16="http://schemas.microsoft.com/office/drawing/2014/main" val="2126837078"/>
                  </a:ext>
                </a:extLst>
              </a:tr>
            </a:tbl>
          </a:graphicData>
        </a:graphic>
      </p:graphicFrame>
      <p:graphicFrame>
        <p:nvGraphicFramePr>
          <p:cNvPr id="11" name="Table 10">
            <a:extLst>
              <a:ext uri="{FF2B5EF4-FFF2-40B4-BE49-F238E27FC236}">
                <a16:creationId xmlns:a16="http://schemas.microsoft.com/office/drawing/2014/main" id="{2DF511EF-9F6A-4F50-B347-EE961E3C3C31}"/>
              </a:ext>
            </a:extLst>
          </p:cNvPr>
          <p:cNvGraphicFramePr>
            <a:graphicFrameLocks noGrp="1"/>
          </p:cNvGraphicFramePr>
          <p:nvPr>
            <p:extLst>
              <p:ext uri="{D42A27DB-BD31-4B8C-83A1-F6EECF244321}">
                <p14:modId xmlns:p14="http://schemas.microsoft.com/office/powerpoint/2010/main" val="1002924738"/>
              </p:ext>
            </p:extLst>
          </p:nvPr>
        </p:nvGraphicFramePr>
        <p:xfrm>
          <a:off x="134888" y="1406078"/>
          <a:ext cx="6550392" cy="2743200"/>
        </p:xfrm>
        <a:graphic>
          <a:graphicData uri="http://schemas.openxmlformats.org/drawingml/2006/table">
            <a:tbl>
              <a:tblPr firstRow="1" bandRow="1">
                <a:tableStyleId>{073A0DAA-6AF3-43AB-8588-CEC1D06C72B9}</a:tableStyleId>
              </a:tblPr>
              <a:tblGrid>
                <a:gridCol w="1563565">
                  <a:extLst>
                    <a:ext uri="{9D8B030D-6E8A-4147-A177-3AD203B41FA5}">
                      <a16:colId xmlns:a16="http://schemas.microsoft.com/office/drawing/2014/main" val="543666931"/>
                    </a:ext>
                  </a:extLst>
                </a:gridCol>
                <a:gridCol w="3020525">
                  <a:extLst>
                    <a:ext uri="{9D8B030D-6E8A-4147-A177-3AD203B41FA5}">
                      <a16:colId xmlns:a16="http://schemas.microsoft.com/office/drawing/2014/main" val="338537178"/>
                    </a:ext>
                  </a:extLst>
                </a:gridCol>
                <a:gridCol w="1966302">
                  <a:extLst>
                    <a:ext uri="{9D8B030D-6E8A-4147-A177-3AD203B41FA5}">
                      <a16:colId xmlns:a16="http://schemas.microsoft.com/office/drawing/2014/main" val="176870389"/>
                    </a:ext>
                  </a:extLst>
                </a:gridCol>
              </a:tblGrid>
              <a:tr h="247546">
                <a:tc gridSpan="3">
                  <a:txBody>
                    <a:bodyPr/>
                    <a:lstStyle/>
                    <a:p>
                      <a:pPr algn="ctr" fontAlgn="base"/>
                      <a:r>
                        <a:rPr lang="en-GB" sz="1200" dirty="0">
                          <a:effectLst/>
                        </a:rPr>
                        <a:t>Smart Materials are materials that change and react to a stimuli​</a:t>
                      </a:r>
                    </a:p>
                  </a:txBody>
                  <a:tcPr anchor="ctr"/>
                </a:tc>
                <a:tc hMerge="1">
                  <a:txBody>
                    <a:bodyPr/>
                    <a:lstStyle/>
                    <a:p>
                      <a:endParaRPr lang="en-GB"/>
                    </a:p>
                  </a:txBody>
                  <a:tcPr marL="0" marR="0" marT="0" marB="0" horzOverflow="overflow"/>
                </a:tc>
                <a:tc hMerge="1">
                  <a:txBody>
                    <a:bodyPr/>
                    <a:lstStyle/>
                    <a:p>
                      <a:endParaRPr lang="en-GB"/>
                    </a:p>
                  </a:txBody>
                  <a:tcPr marL="0" marR="0" marT="0" marB="0" horzOverflow="overflow"/>
                </a:tc>
                <a:extLst>
                  <a:ext uri="{0D108BD9-81ED-4DB2-BD59-A6C34878D82A}">
                    <a16:rowId xmlns:a16="http://schemas.microsoft.com/office/drawing/2014/main" val="938924846"/>
                  </a:ext>
                </a:extLst>
              </a:tr>
              <a:tr h="247546">
                <a:tc>
                  <a:txBody>
                    <a:bodyPr/>
                    <a:lstStyle/>
                    <a:p>
                      <a:pPr algn="ctr" fontAlgn="base"/>
                      <a:r>
                        <a:rPr lang="en-GB" sz="1200">
                          <a:effectLst/>
                        </a:rPr>
                        <a:t>Material​</a:t>
                      </a:r>
                    </a:p>
                  </a:txBody>
                  <a:tcPr anchor="ctr"/>
                </a:tc>
                <a:tc>
                  <a:txBody>
                    <a:bodyPr/>
                    <a:lstStyle/>
                    <a:p>
                      <a:pPr algn="ctr" fontAlgn="base"/>
                      <a:r>
                        <a:rPr lang="en-GB" sz="1200">
                          <a:effectLst/>
                        </a:rPr>
                        <a:t>Key info​</a:t>
                      </a:r>
                    </a:p>
                  </a:txBody>
                  <a:tcPr anchor="ctr"/>
                </a:tc>
                <a:tc>
                  <a:txBody>
                    <a:bodyPr/>
                    <a:lstStyle/>
                    <a:p>
                      <a:pPr algn="ctr" fontAlgn="base"/>
                      <a:r>
                        <a:rPr lang="en-GB" sz="1200">
                          <a:effectLst/>
                        </a:rPr>
                        <a:t>Examples​</a:t>
                      </a:r>
                    </a:p>
                  </a:txBody>
                  <a:tcPr anchor="ctr"/>
                </a:tc>
                <a:extLst>
                  <a:ext uri="{0D108BD9-81ED-4DB2-BD59-A6C34878D82A}">
                    <a16:rowId xmlns:a16="http://schemas.microsoft.com/office/drawing/2014/main" val="601389733"/>
                  </a:ext>
                </a:extLst>
              </a:tr>
              <a:tr h="412576">
                <a:tc>
                  <a:txBody>
                    <a:bodyPr/>
                    <a:lstStyle/>
                    <a:p>
                      <a:pPr algn="ctr" fontAlgn="base"/>
                      <a:r>
                        <a:rPr lang="en-GB" sz="1200">
                          <a:effectLst/>
                        </a:rPr>
                        <a:t>Thermochromic Pigments​</a:t>
                      </a:r>
                    </a:p>
                  </a:txBody>
                  <a:tcPr anchor="ctr"/>
                </a:tc>
                <a:tc>
                  <a:txBody>
                    <a:bodyPr/>
                    <a:lstStyle/>
                    <a:p>
                      <a:pPr algn="ctr" fontAlgn="base"/>
                      <a:r>
                        <a:rPr lang="en-GB" sz="1200">
                          <a:effectLst/>
                        </a:rPr>
                        <a:t>Change colour in reaction to heat​</a:t>
                      </a:r>
                    </a:p>
                  </a:txBody>
                  <a:tcPr anchor="ctr"/>
                </a:tc>
                <a:tc>
                  <a:txBody>
                    <a:bodyPr/>
                    <a:lstStyle/>
                    <a:p>
                      <a:pPr algn="ctr" fontAlgn="base"/>
                      <a:r>
                        <a:rPr lang="en-GB" sz="1200">
                          <a:effectLst/>
                        </a:rPr>
                        <a:t>Kettles, baby bottles, etc​</a:t>
                      </a:r>
                    </a:p>
                  </a:txBody>
                  <a:tcPr anchor="ctr"/>
                </a:tc>
                <a:extLst>
                  <a:ext uri="{0D108BD9-81ED-4DB2-BD59-A6C34878D82A}">
                    <a16:rowId xmlns:a16="http://schemas.microsoft.com/office/drawing/2014/main" val="1727624866"/>
                  </a:ext>
                </a:extLst>
              </a:tr>
              <a:tr h="412576">
                <a:tc>
                  <a:txBody>
                    <a:bodyPr/>
                    <a:lstStyle/>
                    <a:p>
                      <a:pPr algn="ctr" fontAlgn="base"/>
                      <a:r>
                        <a:rPr lang="en-GB" sz="1200">
                          <a:effectLst/>
                        </a:rPr>
                        <a:t>Photochromic Pigments​</a:t>
                      </a:r>
                    </a:p>
                  </a:txBody>
                  <a:tcPr anchor="ctr"/>
                </a:tc>
                <a:tc>
                  <a:txBody>
                    <a:bodyPr/>
                    <a:lstStyle/>
                    <a:p>
                      <a:pPr algn="ctr" fontAlgn="base"/>
                      <a:r>
                        <a:rPr lang="en-GB" sz="1200" dirty="0">
                          <a:effectLst/>
                        </a:rPr>
                        <a:t>Change colour in reaction to light​</a:t>
                      </a:r>
                    </a:p>
                  </a:txBody>
                  <a:tcPr anchor="ctr"/>
                </a:tc>
                <a:tc>
                  <a:txBody>
                    <a:bodyPr/>
                    <a:lstStyle/>
                    <a:p>
                      <a:pPr algn="ctr" fontAlgn="base"/>
                      <a:r>
                        <a:rPr lang="en-GB" sz="1200">
                          <a:effectLst/>
                        </a:rPr>
                        <a:t>Colour changing glasses, windows, etc​</a:t>
                      </a:r>
                    </a:p>
                  </a:txBody>
                  <a:tcPr anchor="ctr"/>
                </a:tc>
                <a:extLst>
                  <a:ext uri="{0D108BD9-81ED-4DB2-BD59-A6C34878D82A}">
                    <a16:rowId xmlns:a16="http://schemas.microsoft.com/office/drawing/2014/main" val="2170652603"/>
                  </a:ext>
                </a:extLst>
              </a:tr>
              <a:tr h="412576">
                <a:tc>
                  <a:txBody>
                    <a:bodyPr/>
                    <a:lstStyle/>
                    <a:p>
                      <a:pPr algn="ctr" fontAlgn="base"/>
                      <a:r>
                        <a:rPr lang="en-GB" sz="1200" dirty="0">
                          <a:effectLst/>
                        </a:rPr>
                        <a:t>Shape Memory Alloy​</a:t>
                      </a:r>
                    </a:p>
                  </a:txBody>
                  <a:tcPr anchor="ctr"/>
                </a:tc>
                <a:tc>
                  <a:txBody>
                    <a:bodyPr/>
                    <a:lstStyle/>
                    <a:p>
                      <a:pPr algn="ctr" fontAlgn="base"/>
                      <a:r>
                        <a:rPr lang="en-GB" sz="1200">
                          <a:effectLst/>
                        </a:rPr>
                        <a:t>Returns to its original shape, in reaction to heat​</a:t>
                      </a:r>
                    </a:p>
                  </a:txBody>
                  <a:tcPr anchor="ctr"/>
                </a:tc>
                <a:tc>
                  <a:txBody>
                    <a:bodyPr/>
                    <a:lstStyle/>
                    <a:p>
                      <a:pPr algn="ctr" fontAlgn="base"/>
                      <a:r>
                        <a:rPr lang="en-GB" sz="1200" dirty="0">
                          <a:effectLst/>
                        </a:rPr>
                        <a:t>Braces and glasses​</a:t>
                      </a:r>
                    </a:p>
                  </a:txBody>
                  <a:tcPr anchor="ctr"/>
                </a:tc>
                <a:extLst>
                  <a:ext uri="{0D108BD9-81ED-4DB2-BD59-A6C34878D82A}">
                    <a16:rowId xmlns:a16="http://schemas.microsoft.com/office/drawing/2014/main" val="4193313275"/>
                  </a:ext>
                </a:extLst>
              </a:tr>
              <a:tr h="742637">
                <a:tc>
                  <a:txBody>
                    <a:bodyPr/>
                    <a:lstStyle/>
                    <a:p>
                      <a:pPr algn="ctr" fontAlgn="base"/>
                      <a:r>
                        <a:rPr lang="en-GB" sz="1200" dirty="0">
                          <a:effectLst/>
                        </a:rPr>
                        <a:t>Polymorph​</a:t>
                      </a:r>
                    </a:p>
                  </a:txBody>
                  <a:tcPr anchor="ctr"/>
                </a:tc>
                <a:tc>
                  <a:txBody>
                    <a:bodyPr/>
                    <a:lstStyle/>
                    <a:p>
                      <a:pPr algn="ctr" fontAlgn="base"/>
                      <a:r>
                        <a:rPr lang="en-GB" sz="1200" dirty="0">
                          <a:effectLst/>
                        </a:rPr>
                        <a:t>Granules that once exposed to hot water, become a modelling material (like a dough or clay)​</a:t>
                      </a:r>
                    </a:p>
                    <a:p>
                      <a:pPr algn="ctr" fontAlgn="base"/>
                      <a:endParaRPr lang="en-GB" sz="1200" dirty="0">
                        <a:effectLst/>
                      </a:endParaRPr>
                    </a:p>
                  </a:txBody>
                  <a:tcPr/>
                </a:tc>
                <a:tc>
                  <a:txBody>
                    <a:bodyPr/>
                    <a:lstStyle/>
                    <a:p>
                      <a:pPr algn="ctr" fontAlgn="base"/>
                      <a:r>
                        <a:rPr lang="en-GB" sz="1200" dirty="0">
                          <a:effectLst/>
                        </a:rPr>
                        <a:t>Modelling and repairs​</a:t>
                      </a:r>
                    </a:p>
                  </a:txBody>
                  <a:tcPr anchor="ctr"/>
                </a:tc>
                <a:extLst>
                  <a:ext uri="{0D108BD9-81ED-4DB2-BD59-A6C34878D82A}">
                    <a16:rowId xmlns:a16="http://schemas.microsoft.com/office/drawing/2014/main" val="340499902"/>
                  </a:ext>
                </a:extLst>
              </a:tr>
            </a:tbl>
          </a:graphicData>
        </a:graphic>
      </p:graphicFrame>
      <p:pic>
        <p:nvPicPr>
          <p:cNvPr id="2" name="Picture 1">
            <a:extLst>
              <a:ext uri="{FF2B5EF4-FFF2-40B4-BE49-F238E27FC236}">
                <a16:creationId xmlns:a16="http://schemas.microsoft.com/office/drawing/2014/main" id="{476F44C4-92F4-4F4C-A020-413A8AD3ABB5}"/>
              </a:ext>
            </a:extLst>
          </p:cNvPr>
          <p:cNvPicPr>
            <a:picLocks noChangeAspect="1"/>
          </p:cNvPicPr>
          <p:nvPr/>
        </p:nvPicPr>
        <p:blipFill>
          <a:blip r:embed="rId2"/>
          <a:stretch>
            <a:fillRect/>
          </a:stretch>
        </p:blipFill>
        <p:spPr>
          <a:xfrm>
            <a:off x="196048" y="7638916"/>
            <a:ext cx="3322630" cy="1234495"/>
          </a:xfrm>
          <a:prstGeom prst="rect">
            <a:avLst/>
          </a:prstGeom>
        </p:spPr>
      </p:pic>
      <p:pic>
        <p:nvPicPr>
          <p:cNvPr id="6" name="Picture 5">
            <a:extLst>
              <a:ext uri="{FF2B5EF4-FFF2-40B4-BE49-F238E27FC236}">
                <a16:creationId xmlns:a16="http://schemas.microsoft.com/office/drawing/2014/main" id="{293A7EF0-2200-4455-BFF1-B3EEAE4C43AE}"/>
              </a:ext>
            </a:extLst>
          </p:cNvPr>
          <p:cNvPicPr>
            <a:picLocks noChangeAspect="1"/>
          </p:cNvPicPr>
          <p:nvPr/>
        </p:nvPicPr>
        <p:blipFill>
          <a:blip r:embed="rId3"/>
          <a:stretch>
            <a:fillRect/>
          </a:stretch>
        </p:blipFill>
        <p:spPr>
          <a:xfrm>
            <a:off x="5404652" y="7617643"/>
            <a:ext cx="1257300" cy="1419225"/>
          </a:xfrm>
          <a:prstGeom prst="rect">
            <a:avLst/>
          </a:prstGeom>
        </p:spPr>
      </p:pic>
      <p:pic>
        <p:nvPicPr>
          <p:cNvPr id="7" name="Picture 6">
            <a:extLst>
              <a:ext uri="{FF2B5EF4-FFF2-40B4-BE49-F238E27FC236}">
                <a16:creationId xmlns:a16="http://schemas.microsoft.com/office/drawing/2014/main" id="{409FB39C-CA2A-4702-8820-1FE0EDB0B051}"/>
              </a:ext>
            </a:extLst>
          </p:cNvPr>
          <p:cNvPicPr>
            <a:picLocks noChangeAspect="1"/>
          </p:cNvPicPr>
          <p:nvPr/>
        </p:nvPicPr>
        <p:blipFill>
          <a:blip r:embed="rId4"/>
          <a:stretch>
            <a:fillRect/>
          </a:stretch>
        </p:blipFill>
        <p:spPr>
          <a:xfrm>
            <a:off x="4509120" y="7638917"/>
            <a:ext cx="862819" cy="1234495"/>
          </a:xfrm>
          <a:prstGeom prst="rect">
            <a:avLst/>
          </a:prstGeom>
        </p:spPr>
      </p:pic>
      <p:pic>
        <p:nvPicPr>
          <p:cNvPr id="8" name="Picture 7">
            <a:extLst>
              <a:ext uri="{FF2B5EF4-FFF2-40B4-BE49-F238E27FC236}">
                <a16:creationId xmlns:a16="http://schemas.microsoft.com/office/drawing/2014/main" id="{8D688AC8-77C5-4145-9CE2-B51F4A154698}"/>
              </a:ext>
            </a:extLst>
          </p:cNvPr>
          <p:cNvPicPr>
            <a:picLocks noChangeAspect="1"/>
          </p:cNvPicPr>
          <p:nvPr/>
        </p:nvPicPr>
        <p:blipFill rotWithShape="1">
          <a:blip r:embed="rId5"/>
          <a:srcRect l="19048"/>
          <a:stretch/>
        </p:blipFill>
        <p:spPr>
          <a:xfrm>
            <a:off x="3479037" y="7570018"/>
            <a:ext cx="1110343" cy="1466850"/>
          </a:xfrm>
          <a:prstGeom prst="rect">
            <a:avLst/>
          </a:prstGeom>
        </p:spPr>
      </p:pic>
    </p:spTree>
    <p:extLst>
      <p:ext uri="{BB962C8B-B14F-4D97-AF65-F5344CB8AC3E}">
        <p14:creationId xmlns:p14="http://schemas.microsoft.com/office/powerpoint/2010/main" val="949186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CE39F9C-C9C3-48B9-BD60-0082FEE05F6A}"/>
              </a:ext>
            </a:extLst>
          </p:cNvPr>
          <p:cNvSpPr txBox="1"/>
          <p:nvPr/>
        </p:nvSpPr>
        <p:spPr>
          <a:xfrm>
            <a:off x="1" y="717603"/>
            <a:ext cx="3995025" cy="522931"/>
          </a:xfrm>
          <a:prstGeom prst="rect">
            <a:avLst/>
          </a:prstGeom>
          <a:solidFill>
            <a:schemeClr val="accent6">
              <a:lumMod val="60000"/>
              <a:lumOff val="4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CFE811FA-C4ED-4EA6-B575-62D4A6564727}"/>
              </a:ext>
            </a:extLst>
          </p:cNvPr>
          <p:cNvSpPr txBox="1"/>
          <p:nvPr/>
        </p:nvSpPr>
        <p:spPr>
          <a:xfrm>
            <a:off x="-1" y="13826"/>
            <a:ext cx="6858001" cy="522931"/>
          </a:xfrm>
          <a:prstGeom prst="rect">
            <a:avLst/>
          </a:prstGeom>
          <a:solidFill>
            <a:schemeClr val="accent6">
              <a:lumMod val="60000"/>
              <a:lumOff val="4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KS4 Design Technology</a:t>
            </a:r>
            <a:endParaRPr lang="ru-RU" sz="2400" b="1"/>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4509120"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a:t>Papers and Boards</a:t>
            </a:r>
            <a:endParaRPr lang="en-GB" sz="1800" b="1" dirty="0"/>
          </a:p>
        </p:txBody>
      </p:sp>
      <p:graphicFrame>
        <p:nvGraphicFramePr>
          <p:cNvPr id="6" name="Table 5">
            <a:extLst>
              <a:ext uri="{FF2B5EF4-FFF2-40B4-BE49-F238E27FC236}">
                <a16:creationId xmlns:a16="http://schemas.microsoft.com/office/drawing/2014/main" id="{91CA9545-0CBF-4633-A3C2-20BD01D81CA0}"/>
              </a:ext>
            </a:extLst>
          </p:cNvPr>
          <p:cNvGraphicFramePr>
            <a:graphicFrameLocks noGrp="1"/>
          </p:cNvGraphicFramePr>
          <p:nvPr>
            <p:extLst>
              <p:ext uri="{D42A27DB-BD31-4B8C-83A1-F6EECF244321}">
                <p14:modId xmlns:p14="http://schemas.microsoft.com/office/powerpoint/2010/main" val="3041601273"/>
              </p:ext>
            </p:extLst>
          </p:nvPr>
        </p:nvGraphicFramePr>
        <p:xfrm>
          <a:off x="3620278" y="7069023"/>
          <a:ext cx="3035047" cy="1930296"/>
        </p:xfrm>
        <a:graphic>
          <a:graphicData uri="http://schemas.openxmlformats.org/drawingml/2006/table">
            <a:tbl>
              <a:tblPr firstRow="1" bandRow="1">
                <a:tableStyleId>{5940675A-B579-460E-94D1-54222C63F5DA}</a:tableStyleId>
              </a:tblPr>
              <a:tblGrid>
                <a:gridCol w="3035047">
                  <a:extLst>
                    <a:ext uri="{9D8B030D-6E8A-4147-A177-3AD203B41FA5}">
                      <a16:colId xmlns:a16="http://schemas.microsoft.com/office/drawing/2014/main" val="1686071732"/>
                    </a:ext>
                  </a:extLst>
                </a:gridCol>
              </a:tblGrid>
              <a:tr h="328183">
                <a:tc>
                  <a:txBody>
                    <a:bodyPr/>
                    <a:lstStyle/>
                    <a:p>
                      <a:pPr algn="ctr"/>
                      <a:r>
                        <a:rPr lang="en-GB" b="1"/>
                        <a:t>Key words</a:t>
                      </a:r>
                    </a:p>
                  </a:txBody>
                  <a:tcPr>
                    <a:solidFill>
                      <a:schemeClr val="bg1">
                        <a:lumMod val="95000"/>
                      </a:schemeClr>
                    </a:solidFill>
                  </a:tcPr>
                </a:tc>
                <a:extLst>
                  <a:ext uri="{0D108BD9-81ED-4DB2-BD59-A6C34878D82A}">
                    <a16:rowId xmlns:a16="http://schemas.microsoft.com/office/drawing/2014/main" val="548001888"/>
                  </a:ext>
                </a:extLst>
              </a:tr>
              <a:tr h="1564536">
                <a:tc>
                  <a:txBody>
                    <a:bodyPr/>
                    <a:lstStyle/>
                    <a:p>
                      <a:r>
                        <a:rPr lang="en-GB" sz="1400" dirty="0"/>
                        <a:t>Modern materials, Smart materials, </a:t>
                      </a:r>
                      <a:r>
                        <a:rPr lang="en-GB" sz="1600" dirty="0"/>
                        <a:t>Thermochromic, Kevlar, Nomex</a:t>
                      </a:r>
                    </a:p>
                    <a:p>
                      <a:r>
                        <a:rPr lang="en-GB" sz="1400" dirty="0"/>
                        <a:t>Photochromic, SMA, Bleed, </a:t>
                      </a:r>
                      <a:br>
                        <a:rPr lang="en-GB" sz="1400" dirty="0"/>
                      </a:br>
                      <a:r>
                        <a:rPr lang="en-GB" sz="1400" dirty="0"/>
                        <a:t>Virgin paper</a:t>
                      </a:r>
                    </a:p>
                    <a:p>
                      <a:r>
                        <a:rPr lang="en-GB" sz="1400" dirty="0"/>
                        <a:t>Paper = &gt; 200gsm²</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Board = &lt; 200gsm²</a:t>
                      </a:r>
                    </a:p>
                  </a:txBody>
                  <a:tcPr/>
                </a:tc>
                <a:extLst>
                  <a:ext uri="{0D108BD9-81ED-4DB2-BD59-A6C34878D82A}">
                    <a16:rowId xmlns:a16="http://schemas.microsoft.com/office/drawing/2014/main" val="2693566867"/>
                  </a:ext>
                </a:extLst>
              </a:tr>
            </a:tbl>
          </a:graphicData>
        </a:graphic>
      </p:graphicFrame>
      <p:graphicFrame>
        <p:nvGraphicFramePr>
          <p:cNvPr id="13" name="Table 12">
            <a:extLst>
              <a:ext uri="{FF2B5EF4-FFF2-40B4-BE49-F238E27FC236}">
                <a16:creationId xmlns:a16="http://schemas.microsoft.com/office/drawing/2014/main" id="{3A381DC4-7A11-482A-9FED-C51DE1068ACF}"/>
              </a:ext>
            </a:extLst>
          </p:cNvPr>
          <p:cNvGraphicFramePr>
            <a:graphicFrameLocks noGrp="1"/>
          </p:cNvGraphicFramePr>
          <p:nvPr>
            <p:extLst>
              <p:ext uri="{D42A27DB-BD31-4B8C-83A1-F6EECF244321}">
                <p14:modId xmlns:p14="http://schemas.microsoft.com/office/powerpoint/2010/main" val="3014930918"/>
              </p:ext>
            </p:extLst>
          </p:nvPr>
        </p:nvGraphicFramePr>
        <p:xfrm>
          <a:off x="202675" y="1406078"/>
          <a:ext cx="6452650" cy="3657600"/>
        </p:xfrm>
        <a:graphic>
          <a:graphicData uri="http://schemas.openxmlformats.org/drawingml/2006/table">
            <a:tbl>
              <a:tblPr firstRow="1" bandRow="1">
                <a:tableStyleId>{073A0DAA-6AF3-43AB-8588-CEC1D06C72B9}</a:tableStyleId>
              </a:tblPr>
              <a:tblGrid>
                <a:gridCol w="1283351">
                  <a:extLst>
                    <a:ext uri="{9D8B030D-6E8A-4147-A177-3AD203B41FA5}">
                      <a16:colId xmlns:a16="http://schemas.microsoft.com/office/drawing/2014/main" val="2550566218"/>
                    </a:ext>
                  </a:extLst>
                </a:gridCol>
                <a:gridCol w="3248761">
                  <a:extLst>
                    <a:ext uri="{9D8B030D-6E8A-4147-A177-3AD203B41FA5}">
                      <a16:colId xmlns:a16="http://schemas.microsoft.com/office/drawing/2014/main" val="959602371"/>
                    </a:ext>
                  </a:extLst>
                </a:gridCol>
                <a:gridCol w="1920538">
                  <a:extLst>
                    <a:ext uri="{9D8B030D-6E8A-4147-A177-3AD203B41FA5}">
                      <a16:colId xmlns:a16="http://schemas.microsoft.com/office/drawing/2014/main" val="2234527430"/>
                    </a:ext>
                  </a:extLst>
                </a:gridCol>
              </a:tblGrid>
              <a:tr h="283156">
                <a:tc gridSpan="3">
                  <a:txBody>
                    <a:bodyPr/>
                    <a:lstStyle/>
                    <a:p>
                      <a:pPr algn="ctr" fontAlgn="base"/>
                      <a:r>
                        <a:rPr lang="en-GB" sz="1200">
                          <a:effectLst/>
                        </a:rPr>
                        <a:t>Papers and Boards come from trees. ​</a:t>
                      </a:r>
                      <a:br>
                        <a:rPr lang="en-GB" sz="1200">
                          <a:effectLst/>
                        </a:rPr>
                      </a:br>
                      <a:r>
                        <a:rPr lang="en-GB" sz="1200">
                          <a:effectLst/>
                        </a:rPr>
                        <a:t>The Stock forms for papers are: rolls, sheets, A4, A3, etc​</a:t>
                      </a:r>
                    </a:p>
                  </a:txBody>
                  <a:tcPr anchor="ctr"/>
                </a:tc>
                <a:tc hMerge="1">
                  <a:txBody>
                    <a:bodyPr/>
                    <a:lstStyle/>
                    <a:p>
                      <a:endParaRPr lang="en-GB"/>
                    </a:p>
                  </a:txBody>
                  <a:tcPr marL="0" marR="0" marT="0" marB="0" horzOverflow="overflow"/>
                </a:tc>
                <a:tc hMerge="1">
                  <a:txBody>
                    <a:bodyPr/>
                    <a:lstStyle/>
                    <a:p>
                      <a:endParaRPr lang="en-GB"/>
                    </a:p>
                  </a:txBody>
                  <a:tcPr marL="0" marR="0" marT="0" marB="0" horzOverflow="overflow"/>
                </a:tc>
                <a:extLst>
                  <a:ext uri="{0D108BD9-81ED-4DB2-BD59-A6C34878D82A}">
                    <a16:rowId xmlns:a16="http://schemas.microsoft.com/office/drawing/2014/main" val="2848228495"/>
                  </a:ext>
                </a:extLst>
              </a:tr>
              <a:tr h="236091">
                <a:tc>
                  <a:txBody>
                    <a:bodyPr/>
                    <a:lstStyle/>
                    <a:p>
                      <a:pPr algn="ctr" fontAlgn="base"/>
                      <a:r>
                        <a:rPr lang="en-GB" sz="1200">
                          <a:effectLst/>
                        </a:rPr>
                        <a:t>Material​</a:t>
                      </a:r>
                    </a:p>
                  </a:txBody>
                  <a:tcPr anchor="ctr"/>
                </a:tc>
                <a:tc>
                  <a:txBody>
                    <a:bodyPr/>
                    <a:lstStyle/>
                    <a:p>
                      <a:pPr algn="ctr" fontAlgn="base"/>
                      <a:r>
                        <a:rPr lang="en-GB" sz="1200">
                          <a:effectLst/>
                        </a:rPr>
                        <a:t>Key info​</a:t>
                      </a:r>
                    </a:p>
                  </a:txBody>
                  <a:tcPr anchor="ctr"/>
                </a:tc>
                <a:tc>
                  <a:txBody>
                    <a:bodyPr/>
                    <a:lstStyle/>
                    <a:p>
                      <a:pPr algn="ctr" fontAlgn="base"/>
                      <a:r>
                        <a:rPr lang="en-GB" sz="1200">
                          <a:effectLst/>
                        </a:rPr>
                        <a:t>Uses/ Examples​</a:t>
                      </a:r>
                    </a:p>
                  </a:txBody>
                  <a:tcPr anchor="ctr"/>
                </a:tc>
                <a:extLst>
                  <a:ext uri="{0D108BD9-81ED-4DB2-BD59-A6C34878D82A}">
                    <a16:rowId xmlns:a16="http://schemas.microsoft.com/office/drawing/2014/main" val="414613430"/>
                  </a:ext>
                </a:extLst>
              </a:tr>
              <a:tr h="342323">
                <a:tc>
                  <a:txBody>
                    <a:bodyPr/>
                    <a:lstStyle/>
                    <a:p>
                      <a:pPr algn="ctr" fontAlgn="base"/>
                      <a:r>
                        <a:rPr lang="en-GB" sz="1200">
                          <a:effectLst/>
                        </a:rPr>
                        <a:t>Cartridge Paper​</a:t>
                      </a:r>
                    </a:p>
                  </a:txBody>
                  <a:tcPr anchor="ctr"/>
                </a:tc>
                <a:tc>
                  <a:txBody>
                    <a:bodyPr/>
                    <a:lstStyle/>
                    <a:p>
                      <a:pPr algn="ctr" fontAlgn="base"/>
                      <a:r>
                        <a:rPr lang="en-GB" sz="1200">
                          <a:effectLst/>
                        </a:rPr>
                        <a:t>Thick white paper, completely opaque and more expensive than photocopy paper​</a:t>
                      </a:r>
                    </a:p>
                  </a:txBody>
                  <a:tcPr anchor="ctr"/>
                </a:tc>
                <a:tc>
                  <a:txBody>
                    <a:bodyPr/>
                    <a:lstStyle/>
                    <a:p>
                      <a:pPr algn="ctr" fontAlgn="base"/>
                      <a:r>
                        <a:rPr lang="en-GB" sz="1200">
                          <a:effectLst/>
                        </a:rPr>
                        <a:t>Sketching, ink drawings​</a:t>
                      </a:r>
                    </a:p>
                  </a:txBody>
                  <a:tcPr anchor="ctr"/>
                </a:tc>
                <a:extLst>
                  <a:ext uri="{0D108BD9-81ED-4DB2-BD59-A6C34878D82A}">
                    <a16:rowId xmlns:a16="http://schemas.microsoft.com/office/drawing/2014/main" val="1801477488"/>
                  </a:ext>
                </a:extLst>
              </a:tr>
              <a:tr h="354041">
                <a:tc>
                  <a:txBody>
                    <a:bodyPr/>
                    <a:lstStyle/>
                    <a:p>
                      <a:pPr algn="ctr" fontAlgn="base"/>
                      <a:r>
                        <a:rPr lang="en-GB" sz="1200">
                          <a:effectLst/>
                        </a:rPr>
                        <a:t>Layout Paper​</a:t>
                      </a:r>
                    </a:p>
                  </a:txBody>
                  <a:tcPr anchor="ctr"/>
                </a:tc>
                <a:tc>
                  <a:txBody>
                    <a:bodyPr/>
                    <a:lstStyle/>
                    <a:p>
                      <a:pPr algn="ctr" fontAlgn="base"/>
                      <a:r>
                        <a:rPr lang="en-GB" sz="1200">
                          <a:effectLst/>
                        </a:rPr>
                        <a:t>Light, semi-translucent, good for blending inks and artist markers​</a:t>
                      </a:r>
                    </a:p>
                  </a:txBody>
                  <a:tcPr anchor="ctr"/>
                </a:tc>
                <a:tc>
                  <a:txBody>
                    <a:bodyPr/>
                    <a:lstStyle/>
                    <a:p>
                      <a:pPr algn="ctr" fontAlgn="base"/>
                      <a:r>
                        <a:rPr lang="en-GB" sz="1200">
                          <a:effectLst/>
                        </a:rPr>
                        <a:t>Sketching, drawing and some tracing​</a:t>
                      </a:r>
                    </a:p>
                  </a:txBody>
                  <a:tcPr anchor="ctr"/>
                </a:tc>
                <a:extLst>
                  <a:ext uri="{0D108BD9-81ED-4DB2-BD59-A6C34878D82A}">
                    <a16:rowId xmlns:a16="http://schemas.microsoft.com/office/drawing/2014/main" val="265295069"/>
                  </a:ext>
                </a:extLst>
              </a:tr>
              <a:tr h="283156">
                <a:tc>
                  <a:txBody>
                    <a:bodyPr/>
                    <a:lstStyle/>
                    <a:p>
                      <a:pPr algn="ctr" fontAlgn="base"/>
                      <a:r>
                        <a:rPr lang="en-GB" sz="1200">
                          <a:effectLst/>
                        </a:rPr>
                        <a:t>Corrugated Cardboard​</a:t>
                      </a:r>
                    </a:p>
                  </a:txBody>
                  <a:tcPr anchor="ctr"/>
                </a:tc>
                <a:tc>
                  <a:txBody>
                    <a:bodyPr/>
                    <a:lstStyle/>
                    <a:p>
                      <a:pPr algn="ctr" fontAlgn="base"/>
                      <a:r>
                        <a:rPr lang="en-GB" sz="1200">
                          <a:effectLst/>
                        </a:rPr>
                        <a:t>Strong but light. Rigid triangles of card sandwiched between a top and bottom layer.​</a:t>
                      </a:r>
                    </a:p>
                  </a:txBody>
                  <a:tcPr anchor="ctr"/>
                </a:tc>
                <a:tc>
                  <a:txBody>
                    <a:bodyPr/>
                    <a:lstStyle/>
                    <a:p>
                      <a:pPr algn="ctr" fontAlgn="base"/>
                      <a:r>
                        <a:rPr lang="en-GB" sz="1200">
                          <a:effectLst/>
                        </a:rPr>
                        <a:t>Outer packaging, food packaging​</a:t>
                      </a:r>
                    </a:p>
                  </a:txBody>
                  <a:tcPr anchor="ctr"/>
                </a:tc>
                <a:extLst>
                  <a:ext uri="{0D108BD9-81ED-4DB2-BD59-A6C34878D82A}">
                    <a16:rowId xmlns:a16="http://schemas.microsoft.com/office/drawing/2014/main" val="1746014111"/>
                  </a:ext>
                </a:extLst>
              </a:tr>
              <a:tr h="389388">
                <a:tc>
                  <a:txBody>
                    <a:bodyPr/>
                    <a:lstStyle/>
                    <a:p>
                      <a:pPr algn="ctr" fontAlgn="base"/>
                      <a:r>
                        <a:rPr lang="en-GB" sz="1200">
                          <a:effectLst/>
                        </a:rPr>
                        <a:t>Duplex Board​</a:t>
                      </a:r>
                    </a:p>
                  </a:txBody>
                  <a:tcPr anchor="ctr"/>
                </a:tc>
                <a:tc>
                  <a:txBody>
                    <a:bodyPr/>
                    <a:lstStyle/>
                    <a:p>
                      <a:pPr algn="ctr" fontAlgn="base"/>
                      <a:r>
                        <a:rPr lang="en-GB" sz="1200" dirty="0">
                          <a:effectLst/>
                        </a:rPr>
                        <a:t>Light card with white outside layers. Waxy coating can be added​</a:t>
                      </a:r>
                    </a:p>
                  </a:txBody>
                  <a:tcPr anchor="ctr"/>
                </a:tc>
                <a:tc>
                  <a:txBody>
                    <a:bodyPr/>
                    <a:lstStyle/>
                    <a:p>
                      <a:pPr algn="ctr" fontAlgn="base"/>
                      <a:r>
                        <a:rPr lang="en-GB" sz="1200">
                          <a:effectLst/>
                        </a:rPr>
                        <a:t>Cheap packaging. If waxy coating is applied, can be used for food​</a:t>
                      </a:r>
                    </a:p>
                  </a:txBody>
                  <a:tcPr anchor="ctr"/>
                </a:tc>
                <a:extLst>
                  <a:ext uri="{0D108BD9-81ED-4DB2-BD59-A6C34878D82A}">
                    <a16:rowId xmlns:a16="http://schemas.microsoft.com/office/drawing/2014/main" val="3914528929"/>
                  </a:ext>
                </a:extLst>
              </a:tr>
              <a:tr h="330413">
                <a:tc>
                  <a:txBody>
                    <a:bodyPr/>
                    <a:lstStyle/>
                    <a:p>
                      <a:pPr algn="ctr" fontAlgn="base"/>
                      <a:r>
                        <a:rPr lang="en-GB" sz="1200">
                          <a:effectLst/>
                        </a:rPr>
                        <a:t>Foil-lined Board​</a:t>
                      </a:r>
                    </a:p>
                  </a:txBody>
                  <a:tcPr anchor="ctr"/>
                </a:tc>
                <a:tc>
                  <a:txBody>
                    <a:bodyPr/>
                    <a:lstStyle/>
                    <a:p>
                      <a:pPr algn="ctr" fontAlgn="base"/>
                      <a:r>
                        <a:rPr lang="en-GB" sz="1200">
                          <a:effectLst/>
                        </a:rPr>
                        <a:t>White card coated with a thin aluminium layer. Foil is great for insulation and water resistance ​</a:t>
                      </a:r>
                    </a:p>
                  </a:txBody>
                  <a:tcPr anchor="ctr"/>
                </a:tc>
                <a:tc>
                  <a:txBody>
                    <a:bodyPr/>
                    <a:lstStyle/>
                    <a:p>
                      <a:pPr algn="ctr" fontAlgn="base"/>
                      <a:r>
                        <a:rPr lang="en-GB" sz="1200">
                          <a:effectLst/>
                        </a:rPr>
                        <a:t>Takeaway containers​</a:t>
                      </a:r>
                    </a:p>
                  </a:txBody>
                  <a:tcPr anchor="ctr"/>
                </a:tc>
                <a:extLst>
                  <a:ext uri="{0D108BD9-81ED-4DB2-BD59-A6C34878D82A}">
                    <a16:rowId xmlns:a16="http://schemas.microsoft.com/office/drawing/2014/main" val="4274489294"/>
                  </a:ext>
                </a:extLst>
              </a:tr>
              <a:tr h="330413">
                <a:tc>
                  <a:txBody>
                    <a:bodyPr/>
                    <a:lstStyle/>
                    <a:p>
                      <a:pPr algn="ctr" fontAlgn="base"/>
                      <a:r>
                        <a:rPr lang="en-GB" sz="1200">
                          <a:effectLst/>
                        </a:rPr>
                        <a:t>Solid White Board​</a:t>
                      </a:r>
                    </a:p>
                  </a:txBody>
                  <a:tcPr anchor="ctr"/>
                </a:tc>
                <a:tc>
                  <a:txBody>
                    <a:bodyPr/>
                    <a:lstStyle/>
                    <a:p>
                      <a:pPr algn="ctr" fontAlgn="base"/>
                      <a:r>
                        <a:rPr lang="en-GB" sz="1200">
                          <a:effectLst/>
                        </a:rPr>
                        <a:t>High-quality white card with a smooth finish. Stiff and holds colours well ​</a:t>
                      </a:r>
                    </a:p>
                  </a:txBody>
                  <a:tcPr anchor="ctr"/>
                </a:tc>
                <a:tc>
                  <a:txBody>
                    <a:bodyPr/>
                    <a:lstStyle/>
                    <a:p>
                      <a:pPr algn="ctr" fontAlgn="base"/>
                      <a:r>
                        <a:rPr lang="en-GB" sz="1200" dirty="0">
                          <a:effectLst/>
                        </a:rPr>
                        <a:t>Greetings cards, packaging and advertising ​</a:t>
                      </a:r>
                    </a:p>
                  </a:txBody>
                  <a:tcPr anchor="ctr"/>
                </a:tc>
                <a:extLst>
                  <a:ext uri="{0D108BD9-81ED-4DB2-BD59-A6C34878D82A}">
                    <a16:rowId xmlns:a16="http://schemas.microsoft.com/office/drawing/2014/main" val="1605087765"/>
                  </a:ext>
                </a:extLst>
              </a:tr>
            </a:tbl>
          </a:graphicData>
        </a:graphic>
      </p:graphicFrame>
      <p:pic>
        <p:nvPicPr>
          <p:cNvPr id="15" name="Picture 15" descr="A picture containing device&#10;&#10;Description automatically generated">
            <a:extLst>
              <a:ext uri="{FF2B5EF4-FFF2-40B4-BE49-F238E27FC236}">
                <a16:creationId xmlns:a16="http://schemas.microsoft.com/office/drawing/2014/main" id="{C17558C4-39B9-42CE-9D26-F910A6ED9DA4}"/>
              </a:ext>
            </a:extLst>
          </p:cNvPr>
          <p:cNvPicPr>
            <a:picLocks noChangeAspect="1"/>
          </p:cNvPicPr>
          <p:nvPr/>
        </p:nvPicPr>
        <p:blipFill>
          <a:blip r:embed="rId2"/>
          <a:stretch>
            <a:fillRect/>
          </a:stretch>
        </p:blipFill>
        <p:spPr>
          <a:xfrm>
            <a:off x="918642" y="5158562"/>
            <a:ext cx="5020716" cy="1692569"/>
          </a:xfrm>
          <a:prstGeom prst="rect">
            <a:avLst/>
          </a:prstGeom>
        </p:spPr>
      </p:pic>
      <p:pic>
        <p:nvPicPr>
          <p:cNvPr id="2" name="Picture 1">
            <a:extLst>
              <a:ext uri="{FF2B5EF4-FFF2-40B4-BE49-F238E27FC236}">
                <a16:creationId xmlns:a16="http://schemas.microsoft.com/office/drawing/2014/main" id="{B2349429-0FAC-4877-9CA8-0FA5E3525441}"/>
              </a:ext>
            </a:extLst>
          </p:cNvPr>
          <p:cNvPicPr>
            <a:picLocks noChangeAspect="1"/>
          </p:cNvPicPr>
          <p:nvPr/>
        </p:nvPicPr>
        <p:blipFill>
          <a:blip r:embed="rId3"/>
          <a:stretch>
            <a:fillRect/>
          </a:stretch>
        </p:blipFill>
        <p:spPr>
          <a:xfrm>
            <a:off x="202675" y="7001281"/>
            <a:ext cx="2689815" cy="1960461"/>
          </a:xfrm>
          <a:prstGeom prst="rect">
            <a:avLst/>
          </a:prstGeom>
        </p:spPr>
      </p:pic>
    </p:spTree>
    <p:extLst>
      <p:ext uri="{BB962C8B-B14F-4D97-AF65-F5344CB8AC3E}">
        <p14:creationId xmlns:p14="http://schemas.microsoft.com/office/powerpoint/2010/main" val="3133824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5C371B0-A9C4-40C2-8880-F6F20C1C4EF4}"/>
              </a:ext>
            </a:extLst>
          </p:cNvPr>
          <p:cNvSpPr txBox="1"/>
          <p:nvPr/>
        </p:nvSpPr>
        <p:spPr>
          <a:xfrm>
            <a:off x="1" y="717603"/>
            <a:ext cx="2347201" cy="522931"/>
          </a:xfrm>
          <a:prstGeom prst="rect">
            <a:avLst/>
          </a:prstGeom>
          <a:solidFill>
            <a:srgbClr val="79DFFF"/>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033BF2ED-235F-4C23-8D35-E1BC2BBEC499}"/>
              </a:ext>
            </a:extLst>
          </p:cNvPr>
          <p:cNvSpPr txBox="1"/>
          <p:nvPr/>
        </p:nvSpPr>
        <p:spPr>
          <a:xfrm>
            <a:off x="-1" y="13826"/>
            <a:ext cx="6858001" cy="522931"/>
          </a:xfrm>
          <a:prstGeom prst="rect">
            <a:avLst/>
          </a:prstGeom>
          <a:solidFill>
            <a:srgbClr val="79DFFF"/>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KS4 Design Technology</a:t>
            </a:r>
            <a:endParaRPr lang="ru-RU" sz="2400" b="1"/>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2132856"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t>Mechanical Devices</a:t>
            </a:r>
          </a:p>
        </p:txBody>
      </p:sp>
      <p:graphicFrame>
        <p:nvGraphicFramePr>
          <p:cNvPr id="6" name="Table 5">
            <a:extLst>
              <a:ext uri="{FF2B5EF4-FFF2-40B4-BE49-F238E27FC236}">
                <a16:creationId xmlns:a16="http://schemas.microsoft.com/office/drawing/2014/main" id="{91CA9545-0CBF-4633-A3C2-20BD01D81CA0}"/>
              </a:ext>
            </a:extLst>
          </p:cNvPr>
          <p:cNvGraphicFramePr>
            <a:graphicFrameLocks noGrp="1"/>
          </p:cNvGraphicFramePr>
          <p:nvPr>
            <p:extLst>
              <p:ext uri="{D42A27DB-BD31-4B8C-83A1-F6EECF244321}">
                <p14:modId xmlns:p14="http://schemas.microsoft.com/office/powerpoint/2010/main" val="1646975373"/>
              </p:ext>
            </p:extLst>
          </p:nvPr>
        </p:nvGraphicFramePr>
        <p:xfrm>
          <a:off x="5517232" y="654512"/>
          <a:ext cx="1205880" cy="4590056"/>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371367">
                <a:tc>
                  <a:txBody>
                    <a:bodyPr/>
                    <a:lstStyle/>
                    <a:p>
                      <a:pPr algn="ctr"/>
                      <a:r>
                        <a:rPr lang="en-GB" b="1"/>
                        <a:t>Key words</a:t>
                      </a:r>
                    </a:p>
                  </a:txBody>
                  <a:tcPr>
                    <a:solidFill>
                      <a:schemeClr val="bg1">
                        <a:lumMod val="95000"/>
                      </a:schemeClr>
                    </a:solidFill>
                  </a:tcPr>
                </a:tc>
                <a:extLst>
                  <a:ext uri="{0D108BD9-81ED-4DB2-BD59-A6C34878D82A}">
                    <a16:rowId xmlns:a16="http://schemas.microsoft.com/office/drawing/2014/main" val="548001888"/>
                  </a:ext>
                </a:extLst>
              </a:tr>
              <a:tr h="4218689">
                <a:tc>
                  <a:txBody>
                    <a:bodyPr/>
                    <a:lstStyle/>
                    <a:p>
                      <a:r>
                        <a:rPr lang="en-GB" dirty="0"/>
                        <a:t>Force</a:t>
                      </a:r>
                    </a:p>
                    <a:p>
                      <a:r>
                        <a:rPr lang="en-GB" dirty="0"/>
                        <a:t>Levers</a:t>
                      </a:r>
                    </a:p>
                    <a:p>
                      <a:r>
                        <a:rPr lang="en-GB" sz="1600" dirty="0"/>
                        <a:t>Mechanism</a:t>
                      </a:r>
                    </a:p>
                    <a:p>
                      <a:r>
                        <a:rPr lang="en-GB" sz="1600" dirty="0"/>
                        <a:t>Motion</a:t>
                      </a:r>
                    </a:p>
                    <a:p>
                      <a:r>
                        <a:rPr lang="en-GB" sz="1600" dirty="0"/>
                        <a:t>Linkages</a:t>
                      </a:r>
                    </a:p>
                    <a:p>
                      <a:r>
                        <a:rPr lang="en-GB" sz="1600" dirty="0"/>
                        <a:t>Gear trains</a:t>
                      </a:r>
                    </a:p>
                    <a:p>
                      <a:r>
                        <a:rPr lang="en-GB" sz="1600" dirty="0"/>
                        <a:t>Idler</a:t>
                      </a:r>
                    </a:p>
                    <a:p>
                      <a:r>
                        <a:rPr lang="en-GB" sz="1400" dirty="0"/>
                        <a:t>Pivot/Fulcrum</a:t>
                      </a:r>
                    </a:p>
                    <a:p>
                      <a:endParaRPr lang="en-GB" sz="1400" dirty="0"/>
                    </a:p>
                    <a:p>
                      <a:r>
                        <a:rPr lang="en-GB" sz="1400" dirty="0"/>
                        <a:t>Gear ratio =</a:t>
                      </a:r>
                    </a:p>
                    <a:p>
                      <a:r>
                        <a:rPr lang="en-GB" sz="1400" dirty="0"/>
                        <a:t>Gear driven divided by gear driver</a:t>
                      </a:r>
                    </a:p>
                  </a:txBody>
                  <a:tcPr/>
                </a:tc>
                <a:extLst>
                  <a:ext uri="{0D108BD9-81ED-4DB2-BD59-A6C34878D82A}">
                    <a16:rowId xmlns:a16="http://schemas.microsoft.com/office/drawing/2014/main" val="2693566867"/>
                  </a:ext>
                </a:extLst>
              </a:tr>
            </a:tbl>
          </a:graphicData>
        </a:graphic>
      </p:graphicFrame>
      <p:graphicFrame>
        <p:nvGraphicFramePr>
          <p:cNvPr id="9" name="Table 8">
            <a:extLst>
              <a:ext uri="{FF2B5EF4-FFF2-40B4-BE49-F238E27FC236}">
                <a16:creationId xmlns:a16="http://schemas.microsoft.com/office/drawing/2014/main" id="{5131282C-B2C2-46E6-A717-2B987DA7631A}"/>
              </a:ext>
            </a:extLst>
          </p:cNvPr>
          <p:cNvGraphicFramePr>
            <a:graphicFrameLocks noGrp="1"/>
          </p:cNvGraphicFramePr>
          <p:nvPr>
            <p:extLst>
              <p:ext uri="{D42A27DB-BD31-4B8C-83A1-F6EECF244321}">
                <p14:modId xmlns:p14="http://schemas.microsoft.com/office/powerpoint/2010/main" val="1357133448"/>
              </p:ext>
            </p:extLst>
          </p:nvPr>
        </p:nvGraphicFramePr>
        <p:xfrm>
          <a:off x="5517232" y="5410241"/>
          <a:ext cx="1205880" cy="3547101"/>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575266">
                <a:tc>
                  <a:txBody>
                    <a:bodyPr/>
                    <a:lstStyle/>
                    <a:p>
                      <a:pPr algn="ctr"/>
                      <a:r>
                        <a:rPr lang="en-GB" sz="1600" b="1"/>
                        <a:t>Curriculum Links</a:t>
                      </a:r>
                    </a:p>
                  </a:txBody>
                  <a:tcPr>
                    <a:solidFill>
                      <a:schemeClr val="bg1">
                        <a:lumMod val="95000"/>
                      </a:schemeClr>
                    </a:solidFill>
                  </a:tcPr>
                </a:tc>
                <a:extLst>
                  <a:ext uri="{0D108BD9-81ED-4DB2-BD59-A6C34878D82A}">
                    <a16:rowId xmlns:a16="http://schemas.microsoft.com/office/drawing/2014/main" val="548001888"/>
                  </a:ext>
                </a:extLst>
              </a:tr>
              <a:tr h="2967981">
                <a:tc>
                  <a:txBody>
                    <a:bodyPr/>
                    <a:lstStyle/>
                    <a:p>
                      <a:r>
                        <a:rPr lang="en-GB" sz="1400" dirty="0"/>
                        <a:t>Physics: Force, Levers, Mechanisms</a:t>
                      </a:r>
                    </a:p>
                  </a:txBody>
                  <a:tcPr/>
                </a:tc>
                <a:extLst>
                  <a:ext uri="{0D108BD9-81ED-4DB2-BD59-A6C34878D82A}">
                    <a16:rowId xmlns:a16="http://schemas.microsoft.com/office/drawing/2014/main" val="2693566867"/>
                  </a:ext>
                </a:extLst>
              </a:tr>
            </a:tbl>
          </a:graphicData>
        </a:graphic>
      </p:graphicFrame>
      <p:pic>
        <p:nvPicPr>
          <p:cNvPr id="10" name="Picture 10" descr="A close up of a map&#10;&#10;Description automatically generated">
            <a:extLst>
              <a:ext uri="{FF2B5EF4-FFF2-40B4-BE49-F238E27FC236}">
                <a16:creationId xmlns:a16="http://schemas.microsoft.com/office/drawing/2014/main" id="{5041CB71-FA79-4B0F-A98D-A63F477F11FB}"/>
              </a:ext>
            </a:extLst>
          </p:cNvPr>
          <p:cNvPicPr>
            <a:picLocks noChangeAspect="1"/>
          </p:cNvPicPr>
          <p:nvPr/>
        </p:nvPicPr>
        <p:blipFill>
          <a:blip r:embed="rId2"/>
          <a:stretch>
            <a:fillRect/>
          </a:stretch>
        </p:blipFill>
        <p:spPr>
          <a:xfrm>
            <a:off x="318948" y="5686455"/>
            <a:ext cx="4981531" cy="3457544"/>
          </a:xfrm>
          <a:prstGeom prst="rect">
            <a:avLst/>
          </a:prstGeom>
        </p:spPr>
      </p:pic>
      <p:pic>
        <p:nvPicPr>
          <p:cNvPr id="11" name="Picture 11" descr="A close up of a map&#10;&#10;Description automatically generated">
            <a:extLst>
              <a:ext uri="{FF2B5EF4-FFF2-40B4-BE49-F238E27FC236}">
                <a16:creationId xmlns:a16="http://schemas.microsoft.com/office/drawing/2014/main" id="{95736074-370D-4875-A3BE-532630AF2654}"/>
              </a:ext>
            </a:extLst>
          </p:cNvPr>
          <p:cNvPicPr>
            <a:picLocks noChangeAspect="1"/>
          </p:cNvPicPr>
          <p:nvPr/>
        </p:nvPicPr>
        <p:blipFill>
          <a:blip r:embed="rId3"/>
          <a:stretch>
            <a:fillRect/>
          </a:stretch>
        </p:blipFill>
        <p:spPr>
          <a:xfrm>
            <a:off x="318948" y="1639365"/>
            <a:ext cx="4981530" cy="3522586"/>
          </a:xfrm>
          <a:prstGeom prst="rect">
            <a:avLst/>
          </a:prstGeom>
        </p:spPr>
      </p:pic>
    </p:spTree>
    <p:extLst>
      <p:ext uri="{BB962C8B-B14F-4D97-AF65-F5344CB8AC3E}">
        <p14:creationId xmlns:p14="http://schemas.microsoft.com/office/powerpoint/2010/main" val="230379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2614F06-D80D-4333-B44A-D319BB79061E}"/>
              </a:ext>
            </a:extLst>
          </p:cNvPr>
          <p:cNvSpPr txBox="1"/>
          <p:nvPr/>
        </p:nvSpPr>
        <p:spPr>
          <a:xfrm>
            <a:off x="1" y="717603"/>
            <a:ext cx="2347201" cy="522931"/>
          </a:xfrm>
          <a:prstGeom prst="rect">
            <a:avLst/>
          </a:prstGeom>
          <a:solidFill>
            <a:srgbClr val="0070C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0C0E7690-DFF3-4A81-A90A-229F56870A3C}"/>
              </a:ext>
            </a:extLst>
          </p:cNvPr>
          <p:cNvSpPr txBox="1"/>
          <p:nvPr/>
        </p:nvSpPr>
        <p:spPr>
          <a:xfrm>
            <a:off x="-1" y="13826"/>
            <a:ext cx="6858001" cy="522931"/>
          </a:xfrm>
          <a:prstGeom prst="rect">
            <a:avLst/>
          </a:prstGeom>
          <a:solidFill>
            <a:srgbClr val="79DFFF"/>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solidFill>
            <a:srgbClr val="0070C0"/>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KS4 Design Technology</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2132856"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a:t>Mechanical Devices</a:t>
            </a:r>
          </a:p>
        </p:txBody>
      </p:sp>
      <p:pic>
        <p:nvPicPr>
          <p:cNvPr id="2" name="Picture 2" descr="A screenshot of a cell phone&#10;&#10;Description automatically generated">
            <a:extLst>
              <a:ext uri="{FF2B5EF4-FFF2-40B4-BE49-F238E27FC236}">
                <a16:creationId xmlns:a16="http://schemas.microsoft.com/office/drawing/2014/main" id="{F40677D7-D965-4C55-8C93-70D2528EBC49}"/>
              </a:ext>
            </a:extLst>
          </p:cNvPr>
          <p:cNvPicPr>
            <a:picLocks noChangeAspect="1"/>
          </p:cNvPicPr>
          <p:nvPr/>
        </p:nvPicPr>
        <p:blipFill>
          <a:blip r:embed="rId2"/>
          <a:stretch>
            <a:fillRect/>
          </a:stretch>
        </p:blipFill>
        <p:spPr>
          <a:xfrm>
            <a:off x="134887" y="4991864"/>
            <a:ext cx="5148313" cy="3563459"/>
          </a:xfrm>
          <a:prstGeom prst="rect">
            <a:avLst/>
          </a:prstGeom>
        </p:spPr>
      </p:pic>
      <p:pic>
        <p:nvPicPr>
          <p:cNvPr id="3" name="Picture 9" descr="A screenshot of a social media post&#10;&#10;Description automatically generated">
            <a:extLst>
              <a:ext uri="{FF2B5EF4-FFF2-40B4-BE49-F238E27FC236}">
                <a16:creationId xmlns:a16="http://schemas.microsoft.com/office/drawing/2014/main" id="{1AF332A5-D9FC-4CCC-891C-CAD9F8BF3286}"/>
              </a:ext>
            </a:extLst>
          </p:cNvPr>
          <p:cNvPicPr>
            <a:picLocks noChangeAspect="1"/>
          </p:cNvPicPr>
          <p:nvPr/>
        </p:nvPicPr>
        <p:blipFill>
          <a:blip r:embed="rId3"/>
          <a:stretch>
            <a:fillRect/>
          </a:stretch>
        </p:blipFill>
        <p:spPr>
          <a:xfrm>
            <a:off x="134888" y="1406078"/>
            <a:ext cx="5148312" cy="3563459"/>
          </a:xfrm>
          <a:prstGeom prst="rect">
            <a:avLst/>
          </a:prstGeom>
        </p:spPr>
      </p:pic>
      <p:pic>
        <p:nvPicPr>
          <p:cNvPr id="7" name="Picture 6">
            <a:extLst>
              <a:ext uri="{FF2B5EF4-FFF2-40B4-BE49-F238E27FC236}">
                <a16:creationId xmlns:a16="http://schemas.microsoft.com/office/drawing/2014/main" id="{88DFA61A-E5BD-429B-8CB3-F9556ED99919}"/>
              </a:ext>
            </a:extLst>
          </p:cNvPr>
          <p:cNvPicPr>
            <a:picLocks noChangeAspect="1"/>
          </p:cNvPicPr>
          <p:nvPr/>
        </p:nvPicPr>
        <p:blipFill>
          <a:blip r:embed="rId4"/>
          <a:stretch>
            <a:fillRect/>
          </a:stretch>
        </p:blipFill>
        <p:spPr>
          <a:xfrm>
            <a:off x="5302886" y="1406078"/>
            <a:ext cx="1446634" cy="1178186"/>
          </a:xfrm>
          <a:prstGeom prst="rect">
            <a:avLst/>
          </a:prstGeom>
        </p:spPr>
      </p:pic>
      <p:pic>
        <p:nvPicPr>
          <p:cNvPr id="8" name="Picture 7">
            <a:extLst>
              <a:ext uri="{FF2B5EF4-FFF2-40B4-BE49-F238E27FC236}">
                <a16:creationId xmlns:a16="http://schemas.microsoft.com/office/drawing/2014/main" id="{7FB32455-57AC-4C38-A4BA-2623BC46161A}"/>
              </a:ext>
            </a:extLst>
          </p:cNvPr>
          <p:cNvPicPr>
            <a:picLocks noChangeAspect="1"/>
          </p:cNvPicPr>
          <p:nvPr/>
        </p:nvPicPr>
        <p:blipFill>
          <a:blip r:embed="rId5"/>
          <a:stretch>
            <a:fillRect/>
          </a:stretch>
        </p:blipFill>
        <p:spPr>
          <a:xfrm>
            <a:off x="5319878" y="2861695"/>
            <a:ext cx="1403234" cy="1178187"/>
          </a:xfrm>
          <a:prstGeom prst="rect">
            <a:avLst/>
          </a:prstGeom>
        </p:spPr>
      </p:pic>
      <p:pic>
        <p:nvPicPr>
          <p:cNvPr id="10" name="Picture 9">
            <a:extLst>
              <a:ext uri="{FF2B5EF4-FFF2-40B4-BE49-F238E27FC236}">
                <a16:creationId xmlns:a16="http://schemas.microsoft.com/office/drawing/2014/main" id="{6FF7998E-82CA-47F0-B503-9256E21893BC}"/>
              </a:ext>
            </a:extLst>
          </p:cNvPr>
          <p:cNvPicPr>
            <a:picLocks noChangeAspect="1"/>
          </p:cNvPicPr>
          <p:nvPr/>
        </p:nvPicPr>
        <p:blipFill>
          <a:blip r:embed="rId6"/>
          <a:stretch>
            <a:fillRect/>
          </a:stretch>
        </p:blipFill>
        <p:spPr>
          <a:xfrm>
            <a:off x="5319878" y="4163189"/>
            <a:ext cx="1415177" cy="1178186"/>
          </a:xfrm>
          <a:prstGeom prst="rect">
            <a:avLst/>
          </a:prstGeom>
        </p:spPr>
      </p:pic>
      <p:pic>
        <p:nvPicPr>
          <p:cNvPr id="11" name="Picture 10">
            <a:extLst>
              <a:ext uri="{FF2B5EF4-FFF2-40B4-BE49-F238E27FC236}">
                <a16:creationId xmlns:a16="http://schemas.microsoft.com/office/drawing/2014/main" id="{6635B317-E820-49B7-BE23-EE4D23315145}"/>
              </a:ext>
            </a:extLst>
          </p:cNvPr>
          <p:cNvPicPr>
            <a:picLocks noChangeAspect="1"/>
          </p:cNvPicPr>
          <p:nvPr/>
        </p:nvPicPr>
        <p:blipFill>
          <a:blip r:embed="rId7"/>
          <a:stretch>
            <a:fillRect/>
          </a:stretch>
        </p:blipFill>
        <p:spPr>
          <a:xfrm rot="5400000">
            <a:off x="4569856" y="6401292"/>
            <a:ext cx="2879758" cy="1314788"/>
          </a:xfrm>
          <a:prstGeom prst="rect">
            <a:avLst/>
          </a:prstGeom>
        </p:spPr>
      </p:pic>
    </p:spTree>
    <p:extLst>
      <p:ext uri="{BB962C8B-B14F-4D97-AF65-F5344CB8AC3E}">
        <p14:creationId xmlns:p14="http://schemas.microsoft.com/office/powerpoint/2010/main" val="248015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6D7EE9B-6904-4B21-822D-7F70FA51194C}"/>
              </a:ext>
            </a:extLst>
          </p:cNvPr>
          <p:cNvSpPr txBox="1"/>
          <p:nvPr/>
        </p:nvSpPr>
        <p:spPr>
          <a:xfrm>
            <a:off x="1" y="717603"/>
            <a:ext cx="3995025" cy="522931"/>
          </a:xfrm>
          <a:prstGeom prst="rect">
            <a:avLst/>
          </a:prstGeom>
          <a:solidFill>
            <a:schemeClr val="accent6">
              <a:lumMod val="60000"/>
              <a:lumOff val="4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60A20154-9AC4-4258-B617-276DA1D3D59A}"/>
              </a:ext>
            </a:extLst>
          </p:cNvPr>
          <p:cNvSpPr txBox="1"/>
          <p:nvPr/>
        </p:nvSpPr>
        <p:spPr>
          <a:xfrm>
            <a:off x="-1" y="13826"/>
            <a:ext cx="6858001" cy="522931"/>
          </a:xfrm>
          <a:prstGeom prst="rect">
            <a:avLst/>
          </a:prstGeom>
          <a:solidFill>
            <a:schemeClr val="accent6">
              <a:lumMod val="60000"/>
              <a:lumOff val="4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KS4 Design Technology</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3933056"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a:t>Materials and their working properties:  Woods and Boards</a:t>
            </a:r>
            <a:endParaRPr lang="en-GB" sz="1800" b="1"/>
          </a:p>
        </p:txBody>
      </p:sp>
      <p:graphicFrame>
        <p:nvGraphicFramePr>
          <p:cNvPr id="6" name="Table 5">
            <a:extLst>
              <a:ext uri="{FF2B5EF4-FFF2-40B4-BE49-F238E27FC236}">
                <a16:creationId xmlns:a16="http://schemas.microsoft.com/office/drawing/2014/main" id="{91CA9545-0CBF-4633-A3C2-20BD01D81CA0}"/>
              </a:ext>
            </a:extLst>
          </p:cNvPr>
          <p:cNvGraphicFramePr>
            <a:graphicFrameLocks noGrp="1"/>
          </p:cNvGraphicFramePr>
          <p:nvPr>
            <p:extLst>
              <p:ext uri="{D42A27DB-BD31-4B8C-83A1-F6EECF244321}">
                <p14:modId xmlns:p14="http://schemas.microsoft.com/office/powerpoint/2010/main" val="1573221184"/>
              </p:ext>
            </p:extLst>
          </p:nvPr>
        </p:nvGraphicFramePr>
        <p:xfrm>
          <a:off x="5517232" y="654512"/>
          <a:ext cx="1205880" cy="2775285"/>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332306">
                <a:tc>
                  <a:txBody>
                    <a:bodyPr/>
                    <a:lstStyle/>
                    <a:p>
                      <a:pPr algn="ctr"/>
                      <a:r>
                        <a:rPr lang="en-GB" b="1"/>
                        <a:t>Key words</a:t>
                      </a:r>
                    </a:p>
                  </a:txBody>
                  <a:tcPr>
                    <a:solidFill>
                      <a:schemeClr val="bg1">
                        <a:lumMod val="95000"/>
                      </a:schemeClr>
                    </a:solidFill>
                  </a:tcPr>
                </a:tc>
                <a:extLst>
                  <a:ext uri="{0D108BD9-81ED-4DB2-BD59-A6C34878D82A}">
                    <a16:rowId xmlns:a16="http://schemas.microsoft.com/office/drawing/2014/main" val="548001888"/>
                  </a:ext>
                </a:extLst>
              </a:tr>
              <a:tr h="2409525">
                <a:tc>
                  <a:txBody>
                    <a:bodyPr/>
                    <a:lstStyle/>
                    <a:p>
                      <a:r>
                        <a:rPr lang="en-GB" dirty="0"/>
                        <a:t>Softwood</a:t>
                      </a:r>
                    </a:p>
                    <a:p>
                      <a:r>
                        <a:rPr lang="en-GB" dirty="0"/>
                        <a:t>Hardwood</a:t>
                      </a:r>
                    </a:p>
                    <a:p>
                      <a:r>
                        <a:rPr lang="en-GB" dirty="0"/>
                        <a:t>Man made Board</a:t>
                      </a:r>
                    </a:p>
                    <a:p>
                      <a:r>
                        <a:rPr lang="en-GB" dirty="0"/>
                        <a:t>Evergreen</a:t>
                      </a:r>
                    </a:p>
                    <a:p>
                      <a:r>
                        <a:rPr lang="en-GB" dirty="0"/>
                        <a:t>Deciduous</a:t>
                      </a:r>
                    </a:p>
                    <a:p>
                      <a:r>
                        <a:rPr lang="en-GB" dirty="0"/>
                        <a:t>Timber</a:t>
                      </a:r>
                    </a:p>
                    <a:p>
                      <a:r>
                        <a:rPr lang="en-GB" dirty="0"/>
                        <a:t>Grain</a:t>
                      </a:r>
                    </a:p>
                  </a:txBody>
                  <a:tcPr/>
                </a:tc>
                <a:extLst>
                  <a:ext uri="{0D108BD9-81ED-4DB2-BD59-A6C34878D82A}">
                    <a16:rowId xmlns:a16="http://schemas.microsoft.com/office/drawing/2014/main" val="2693566867"/>
                  </a:ext>
                </a:extLst>
              </a:tr>
            </a:tbl>
          </a:graphicData>
        </a:graphic>
      </p:graphicFrame>
      <p:graphicFrame>
        <p:nvGraphicFramePr>
          <p:cNvPr id="3" name="Table 2">
            <a:extLst>
              <a:ext uri="{FF2B5EF4-FFF2-40B4-BE49-F238E27FC236}">
                <a16:creationId xmlns:a16="http://schemas.microsoft.com/office/drawing/2014/main" id="{07967EA8-ED84-423E-B616-BF9237CD14B5}"/>
              </a:ext>
            </a:extLst>
          </p:cNvPr>
          <p:cNvGraphicFramePr>
            <a:graphicFrameLocks noGrp="1"/>
          </p:cNvGraphicFramePr>
          <p:nvPr>
            <p:extLst>
              <p:ext uri="{D42A27DB-BD31-4B8C-83A1-F6EECF244321}">
                <p14:modId xmlns:p14="http://schemas.microsoft.com/office/powerpoint/2010/main" val="3482332516"/>
              </p:ext>
            </p:extLst>
          </p:nvPr>
        </p:nvGraphicFramePr>
        <p:xfrm>
          <a:off x="162274" y="3544756"/>
          <a:ext cx="6533449" cy="2852166"/>
        </p:xfrm>
        <a:graphic>
          <a:graphicData uri="http://schemas.openxmlformats.org/drawingml/2006/table">
            <a:tbl>
              <a:tblPr firstRow="1" bandRow="1">
                <a:tableStyleId>{073A0DAA-6AF3-43AB-8588-CEC1D06C72B9}</a:tableStyleId>
              </a:tblPr>
              <a:tblGrid>
                <a:gridCol w="1292661">
                  <a:extLst>
                    <a:ext uri="{9D8B030D-6E8A-4147-A177-3AD203B41FA5}">
                      <a16:colId xmlns:a16="http://schemas.microsoft.com/office/drawing/2014/main" val="3827781240"/>
                    </a:ext>
                  </a:extLst>
                </a:gridCol>
                <a:gridCol w="3567343">
                  <a:extLst>
                    <a:ext uri="{9D8B030D-6E8A-4147-A177-3AD203B41FA5}">
                      <a16:colId xmlns:a16="http://schemas.microsoft.com/office/drawing/2014/main" val="3173326464"/>
                    </a:ext>
                  </a:extLst>
                </a:gridCol>
                <a:gridCol w="1673445">
                  <a:extLst>
                    <a:ext uri="{9D8B030D-6E8A-4147-A177-3AD203B41FA5}">
                      <a16:colId xmlns:a16="http://schemas.microsoft.com/office/drawing/2014/main" val="1197333191"/>
                    </a:ext>
                  </a:extLst>
                </a:gridCol>
              </a:tblGrid>
              <a:tr h="439727">
                <a:tc gridSpan="3">
                  <a:txBody>
                    <a:bodyPr/>
                    <a:lstStyle/>
                    <a:p>
                      <a:pPr algn="ctr" fontAlgn="base"/>
                      <a:r>
                        <a:rPr lang="en-GB" sz="1200" dirty="0">
                          <a:effectLst/>
                        </a:rPr>
                        <a:t>Hardwoods come from Deciduous Trees. These trees loose leaves in winter and grow fruit and flowers in spring ​</a:t>
                      </a: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58751427"/>
                  </a:ext>
                </a:extLst>
              </a:tr>
              <a:tr h="280162">
                <a:tc>
                  <a:txBody>
                    <a:bodyPr/>
                    <a:lstStyle/>
                    <a:p>
                      <a:pPr algn="ctr" fontAlgn="base"/>
                      <a:r>
                        <a:rPr lang="en-GB" sz="1200">
                          <a:effectLst/>
                        </a:rPr>
                        <a:t>Material​</a:t>
                      </a:r>
                    </a:p>
                  </a:txBody>
                  <a:tcPr anchor="ctr"/>
                </a:tc>
                <a:tc>
                  <a:txBody>
                    <a:bodyPr/>
                    <a:lstStyle/>
                    <a:p>
                      <a:pPr algn="ctr" fontAlgn="base"/>
                      <a:r>
                        <a:rPr lang="en-GB" sz="1200">
                          <a:effectLst/>
                        </a:rPr>
                        <a:t>Key info​</a:t>
                      </a:r>
                    </a:p>
                  </a:txBody>
                  <a:tcPr anchor="ctr"/>
                </a:tc>
                <a:tc>
                  <a:txBody>
                    <a:bodyPr/>
                    <a:lstStyle/>
                    <a:p>
                      <a:pPr algn="ctr" fontAlgn="base"/>
                      <a:r>
                        <a:rPr lang="en-GB" sz="1200">
                          <a:effectLst/>
                        </a:rPr>
                        <a:t>Examples​</a:t>
                      </a:r>
                    </a:p>
                  </a:txBody>
                  <a:tcPr anchor="ctr"/>
                </a:tc>
                <a:extLst>
                  <a:ext uri="{0D108BD9-81ED-4DB2-BD59-A6C34878D82A}">
                    <a16:rowId xmlns:a16="http://schemas.microsoft.com/office/drawing/2014/main" val="2746565503"/>
                  </a:ext>
                </a:extLst>
              </a:tr>
              <a:tr h="615618">
                <a:tc>
                  <a:txBody>
                    <a:bodyPr/>
                    <a:lstStyle/>
                    <a:p>
                      <a:pPr algn="ctr" fontAlgn="base"/>
                      <a:r>
                        <a:rPr lang="en-GB" sz="1200">
                          <a:effectLst/>
                        </a:rPr>
                        <a:t>Ash​</a:t>
                      </a:r>
                    </a:p>
                  </a:txBody>
                  <a:tcPr anchor="ctr"/>
                </a:tc>
                <a:tc>
                  <a:txBody>
                    <a:bodyPr/>
                    <a:lstStyle/>
                    <a:p>
                      <a:pPr algn="ctr" fontAlgn="base"/>
                      <a:r>
                        <a:rPr lang="en-GB" sz="1200" dirty="0">
                          <a:effectLst/>
                        </a:rPr>
                        <a:t>Flexible, tough and shock resistant​</a:t>
                      </a:r>
                    </a:p>
                  </a:txBody>
                  <a:tcPr anchor="ctr"/>
                </a:tc>
                <a:tc>
                  <a:txBody>
                    <a:bodyPr/>
                    <a:lstStyle/>
                    <a:p>
                      <a:pPr algn="ctr" fontAlgn="base"/>
                      <a:r>
                        <a:rPr lang="en-GB" sz="1200" dirty="0">
                          <a:effectLst/>
                        </a:rPr>
                        <a:t>Sports equipment​</a:t>
                      </a:r>
                    </a:p>
                    <a:p>
                      <a:pPr algn="ctr" fontAlgn="base"/>
                      <a:r>
                        <a:rPr lang="en-GB" sz="1200" dirty="0">
                          <a:effectLst/>
                        </a:rPr>
                        <a:t>Tool Handles​</a:t>
                      </a:r>
                    </a:p>
                    <a:p>
                      <a:pPr algn="ctr" fontAlgn="base"/>
                      <a:r>
                        <a:rPr lang="en-GB" sz="1200" dirty="0">
                          <a:effectLst/>
                        </a:rPr>
                        <a:t>​</a:t>
                      </a:r>
                    </a:p>
                  </a:txBody>
                  <a:tcPr anchor="ctr"/>
                </a:tc>
                <a:extLst>
                  <a:ext uri="{0D108BD9-81ED-4DB2-BD59-A6C34878D82A}">
                    <a16:rowId xmlns:a16="http://schemas.microsoft.com/office/drawing/2014/main" val="2992233993"/>
                  </a:ext>
                </a:extLst>
              </a:tr>
              <a:tr h="439727">
                <a:tc>
                  <a:txBody>
                    <a:bodyPr/>
                    <a:lstStyle/>
                    <a:p>
                      <a:pPr algn="ctr" fontAlgn="base"/>
                      <a:r>
                        <a:rPr lang="en-GB" sz="1200">
                          <a:effectLst/>
                        </a:rPr>
                        <a:t>Beech​</a:t>
                      </a:r>
                    </a:p>
                  </a:txBody>
                  <a:tcPr anchor="ctr"/>
                </a:tc>
                <a:tc>
                  <a:txBody>
                    <a:bodyPr/>
                    <a:lstStyle/>
                    <a:p>
                      <a:pPr algn="ctr" fontAlgn="base"/>
                      <a:r>
                        <a:rPr lang="en-GB" sz="1200" dirty="0">
                          <a:effectLst/>
                        </a:rPr>
                        <a:t>Fine finish, tough and durable​</a:t>
                      </a:r>
                    </a:p>
                  </a:txBody>
                  <a:tcPr anchor="ctr"/>
                </a:tc>
                <a:tc>
                  <a:txBody>
                    <a:bodyPr/>
                    <a:lstStyle/>
                    <a:p>
                      <a:pPr algn="ctr" fontAlgn="base"/>
                      <a:r>
                        <a:rPr lang="en-GB" sz="1200" dirty="0">
                          <a:effectLst/>
                        </a:rPr>
                        <a:t>Toys, furniture and veneers​</a:t>
                      </a:r>
                    </a:p>
                  </a:txBody>
                  <a:tcPr anchor="ctr"/>
                </a:tc>
                <a:extLst>
                  <a:ext uri="{0D108BD9-81ED-4DB2-BD59-A6C34878D82A}">
                    <a16:rowId xmlns:a16="http://schemas.microsoft.com/office/drawing/2014/main" val="2860477369"/>
                  </a:ext>
                </a:extLst>
              </a:tr>
              <a:tr h="285999">
                <a:tc>
                  <a:txBody>
                    <a:bodyPr/>
                    <a:lstStyle/>
                    <a:p>
                      <a:pPr algn="ctr" fontAlgn="base"/>
                      <a:r>
                        <a:rPr lang="en-GB" sz="1200">
                          <a:effectLst/>
                        </a:rPr>
                        <a:t>Mahogany​</a:t>
                      </a:r>
                    </a:p>
                  </a:txBody>
                  <a:tcPr anchor="ctr"/>
                </a:tc>
                <a:tc>
                  <a:txBody>
                    <a:bodyPr/>
                    <a:lstStyle/>
                    <a:p>
                      <a:pPr algn="ctr" fontAlgn="base"/>
                      <a:r>
                        <a:rPr lang="en-GB" sz="1200">
                          <a:effectLst/>
                        </a:rPr>
                        <a:t>Easily worked, durable,high quality finish​</a:t>
                      </a:r>
                    </a:p>
                  </a:txBody>
                  <a:tcPr anchor="ctr"/>
                </a:tc>
                <a:tc>
                  <a:txBody>
                    <a:bodyPr/>
                    <a:lstStyle/>
                    <a:p>
                      <a:pPr algn="ctr" fontAlgn="base"/>
                      <a:r>
                        <a:rPr lang="en-GB" sz="1200" dirty="0">
                          <a:effectLst/>
                        </a:rPr>
                        <a:t>High-end furniture​</a:t>
                      </a:r>
                    </a:p>
                  </a:txBody>
                  <a:tcPr anchor="ctr"/>
                </a:tc>
                <a:extLst>
                  <a:ext uri="{0D108BD9-81ED-4DB2-BD59-A6C34878D82A}">
                    <a16:rowId xmlns:a16="http://schemas.microsoft.com/office/drawing/2014/main" val="1365476226"/>
                  </a:ext>
                </a:extLst>
              </a:tr>
              <a:tr h="274325">
                <a:tc>
                  <a:txBody>
                    <a:bodyPr/>
                    <a:lstStyle/>
                    <a:p>
                      <a:pPr algn="ctr" fontAlgn="base"/>
                      <a:r>
                        <a:rPr lang="en-GB" sz="1200">
                          <a:effectLst/>
                        </a:rPr>
                        <a:t>Balsa​</a:t>
                      </a:r>
                    </a:p>
                  </a:txBody>
                  <a:tcPr anchor="ctr"/>
                </a:tc>
                <a:tc>
                  <a:txBody>
                    <a:bodyPr/>
                    <a:lstStyle/>
                    <a:p>
                      <a:pPr algn="ctr" fontAlgn="base"/>
                      <a:r>
                        <a:rPr lang="en-GB" sz="1200">
                          <a:effectLst/>
                        </a:rPr>
                        <a:t>Very soft and spongy. Light​</a:t>
                      </a:r>
                    </a:p>
                  </a:txBody>
                  <a:tcPr anchor="ctr"/>
                </a:tc>
                <a:tc>
                  <a:txBody>
                    <a:bodyPr/>
                    <a:lstStyle/>
                    <a:p>
                      <a:pPr algn="ctr" fontAlgn="base"/>
                      <a:r>
                        <a:rPr lang="en-GB" sz="1200">
                          <a:effectLst/>
                        </a:rPr>
                        <a:t>Modelling​</a:t>
                      </a:r>
                    </a:p>
                  </a:txBody>
                  <a:tcPr anchor="ctr"/>
                </a:tc>
                <a:extLst>
                  <a:ext uri="{0D108BD9-81ED-4DB2-BD59-A6C34878D82A}">
                    <a16:rowId xmlns:a16="http://schemas.microsoft.com/office/drawing/2014/main" val="385441197"/>
                  </a:ext>
                </a:extLst>
              </a:tr>
              <a:tr h="439727">
                <a:tc>
                  <a:txBody>
                    <a:bodyPr/>
                    <a:lstStyle/>
                    <a:p>
                      <a:pPr algn="ctr" fontAlgn="base"/>
                      <a:r>
                        <a:rPr lang="en-GB" sz="1200">
                          <a:effectLst/>
                        </a:rPr>
                        <a:t>Oak​</a:t>
                      </a:r>
                    </a:p>
                  </a:txBody>
                  <a:tcPr anchor="ctr"/>
                </a:tc>
                <a:tc>
                  <a:txBody>
                    <a:bodyPr/>
                    <a:lstStyle/>
                    <a:p>
                      <a:pPr algn="ctr" fontAlgn="base"/>
                      <a:r>
                        <a:rPr lang="en-GB" sz="1200">
                          <a:effectLst/>
                        </a:rPr>
                        <a:t>Tough, durable and hard​</a:t>
                      </a:r>
                    </a:p>
                  </a:txBody>
                  <a:tcPr anchor="ctr"/>
                </a:tc>
                <a:tc>
                  <a:txBody>
                    <a:bodyPr/>
                    <a:lstStyle/>
                    <a:p>
                      <a:pPr algn="ctr" fontAlgn="base"/>
                      <a:r>
                        <a:rPr lang="en-GB" sz="1200" dirty="0">
                          <a:effectLst/>
                        </a:rPr>
                        <a:t>Flooring, furniture and veneers​</a:t>
                      </a:r>
                    </a:p>
                  </a:txBody>
                  <a:tcPr anchor="ctr"/>
                </a:tc>
                <a:extLst>
                  <a:ext uri="{0D108BD9-81ED-4DB2-BD59-A6C34878D82A}">
                    <a16:rowId xmlns:a16="http://schemas.microsoft.com/office/drawing/2014/main" val="1420318869"/>
                  </a:ext>
                </a:extLst>
              </a:tr>
            </a:tbl>
          </a:graphicData>
        </a:graphic>
      </p:graphicFrame>
      <p:graphicFrame>
        <p:nvGraphicFramePr>
          <p:cNvPr id="11" name="Table 10">
            <a:extLst>
              <a:ext uri="{FF2B5EF4-FFF2-40B4-BE49-F238E27FC236}">
                <a16:creationId xmlns:a16="http://schemas.microsoft.com/office/drawing/2014/main" id="{26D0FA19-2C03-40DB-9B45-0D3B589148D1}"/>
              </a:ext>
            </a:extLst>
          </p:cNvPr>
          <p:cNvGraphicFramePr>
            <a:graphicFrameLocks noGrp="1"/>
          </p:cNvGraphicFramePr>
          <p:nvPr>
            <p:extLst>
              <p:ext uri="{D42A27DB-BD31-4B8C-83A1-F6EECF244321}">
                <p14:modId xmlns:p14="http://schemas.microsoft.com/office/powerpoint/2010/main" val="47139057"/>
              </p:ext>
            </p:extLst>
          </p:nvPr>
        </p:nvGraphicFramePr>
        <p:xfrm>
          <a:off x="162273" y="6511881"/>
          <a:ext cx="6533449" cy="2476622"/>
        </p:xfrm>
        <a:graphic>
          <a:graphicData uri="http://schemas.openxmlformats.org/drawingml/2006/table">
            <a:tbl>
              <a:tblPr firstRow="1" bandRow="1">
                <a:tableStyleId>{073A0DAA-6AF3-43AB-8588-CEC1D06C72B9}</a:tableStyleId>
              </a:tblPr>
              <a:tblGrid>
                <a:gridCol w="1294647">
                  <a:extLst>
                    <a:ext uri="{9D8B030D-6E8A-4147-A177-3AD203B41FA5}">
                      <a16:colId xmlns:a16="http://schemas.microsoft.com/office/drawing/2014/main" val="557521149"/>
                    </a:ext>
                  </a:extLst>
                </a:gridCol>
                <a:gridCol w="3562787">
                  <a:extLst>
                    <a:ext uri="{9D8B030D-6E8A-4147-A177-3AD203B41FA5}">
                      <a16:colId xmlns:a16="http://schemas.microsoft.com/office/drawing/2014/main" val="1568967141"/>
                    </a:ext>
                  </a:extLst>
                </a:gridCol>
                <a:gridCol w="1676015">
                  <a:extLst>
                    <a:ext uri="{9D8B030D-6E8A-4147-A177-3AD203B41FA5}">
                      <a16:colId xmlns:a16="http://schemas.microsoft.com/office/drawing/2014/main" val="926189529"/>
                    </a:ext>
                  </a:extLst>
                </a:gridCol>
              </a:tblGrid>
              <a:tr h="413075">
                <a:tc gridSpan="3">
                  <a:txBody>
                    <a:bodyPr/>
                    <a:lstStyle/>
                    <a:p>
                      <a:pPr algn="ctr" fontAlgn="base"/>
                      <a:r>
                        <a:rPr lang="en-GB" sz="1200" dirty="0">
                          <a:effectLst/>
                        </a:rPr>
                        <a:t>Softwoods come from Coniferous Trees. These have thin, needle-like leaves and grow all year round. Often have pine cones and sometimes nuts and seeds​</a:t>
                      </a: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50160286"/>
                  </a:ext>
                </a:extLst>
              </a:tr>
              <a:tr h="282062">
                <a:tc>
                  <a:txBody>
                    <a:bodyPr/>
                    <a:lstStyle/>
                    <a:p>
                      <a:pPr algn="ctr" fontAlgn="base"/>
                      <a:r>
                        <a:rPr lang="en-GB" sz="1200">
                          <a:effectLst/>
                        </a:rPr>
                        <a:t>Material​</a:t>
                      </a:r>
                    </a:p>
                  </a:txBody>
                  <a:tcPr anchor="ctr"/>
                </a:tc>
                <a:tc>
                  <a:txBody>
                    <a:bodyPr/>
                    <a:lstStyle/>
                    <a:p>
                      <a:pPr algn="ctr" fontAlgn="base"/>
                      <a:r>
                        <a:rPr lang="en-GB" sz="1200" dirty="0">
                          <a:effectLst/>
                        </a:rPr>
                        <a:t>Key info​</a:t>
                      </a:r>
                    </a:p>
                  </a:txBody>
                  <a:tcPr anchor="ctr"/>
                </a:tc>
                <a:tc>
                  <a:txBody>
                    <a:bodyPr/>
                    <a:lstStyle/>
                    <a:p>
                      <a:pPr algn="ctr" fontAlgn="base"/>
                      <a:r>
                        <a:rPr lang="en-GB" sz="1200">
                          <a:effectLst/>
                        </a:rPr>
                        <a:t>Examples​</a:t>
                      </a:r>
                    </a:p>
                  </a:txBody>
                  <a:tcPr anchor="ctr"/>
                </a:tc>
                <a:extLst>
                  <a:ext uri="{0D108BD9-81ED-4DB2-BD59-A6C34878D82A}">
                    <a16:rowId xmlns:a16="http://schemas.microsoft.com/office/drawing/2014/main" val="746499922"/>
                  </a:ext>
                </a:extLst>
              </a:tr>
              <a:tr h="413075">
                <a:tc>
                  <a:txBody>
                    <a:bodyPr/>
                    <a:lstStyle/>
                    <a:p>
                      <a:pPr algn="ctr" fontAlgn="base"/>
                      <a:r>
                        <a:rPr lang="en-GB" sz="1200">
                          <a:effectLst/>
                        </a:rPr>
                        <a:t>Larch​</a:t>
                      </a:r>
                    </a:p>
                  </a:txBody>
                  <a:tcPr anchor="ctr"/>
                </a:tc>
                <a:tc>
                  <a:txBody>
                    <a:bodyPr/>
                    <a:lstStyle/>
                    <a:p>
                      <a:pPr algn="ctr" fontAlgn="base"/>
                      <a:r>
                        <a:rPr lang="en-GB" sz="1200" dirty="0">
                          <a:effectLst/>
                        </a:rPr>
                        <a:t>Durable, tough, good water resistance and finishes well​</a:t>
                      </a:r>
                    </a:p>
                  </a:txBody>
                  <a:tcPr anchor="ctr"/>
                </a:tc>
                <a:tc>
                  <a:txBody>
                    <a:bodyPr/>
                    <a:lstStyle/>
                    <a:p>
                      <a:pPr algn="ctr" fontAlgn="base"/>
                      <a:r>
                        <a:rPr lang="en-GB" sz="1200">
                          <a:effectLst/>
                        </a:rPr>
                        <a:t>Furniture,flooring and used outdoors​</a:t>
                      </a:r>
                    </a:p>
                  </a:txBody>
                  <a:tcPr anchor="ctr"/>
                </a:tc>
                <a:extLst>
                  <a:ext uri="{0D108BD9-81ED-4DB2-BD59-A6C34878D82A}">
                    <a16:rowId xmlns:a16="http://schemas.microsoft.com/office/drawing/2014/main" val="1486824202"/>
                  </a:ext>
                </a:extLst>
              </a:tr>
              <a:tr h="571950">
                <a:tc>
                  <a:txBody>
                    <a:bodyPr/>
                    <a:lstStyle/>
                    <a:p>
                      <a:pPr algn="ctr" fontAlgn="base"/>
                      <a:r>
                        <a:rPr lang="en-GB" sz="1200">
                          <a:effectLst/>
                        </a:rPr>
                        <a:t>Pine​</a:t>
                      </a:r>
                    </a:p>
                  </a:txBody>
                  <a:tcPr anchor="ctr"/>
                </a:tc>
                <a:tc>
                  <a:txBody>
                    <a:bodyPr/>
                    <a:lstStyle/>
                    <a:p>
                      <a:pPr algn="ctr" fontAlgn="base"/>
                      <a:r>
                        <a:rPr lang="en-GB" sz="1200">
                          <a:effectLst/>
                        </a:rPr>
                        <a:t>Light, easy to work with but can split​</a:t>
                      </a:r>
                    </a:p>
                  </a:txBody>
                  <a:tcPr anchor="ctr"/>
                </a:tc>
                <a:tc>
                  <a:txBody>
                    <a:bodyPr/>
                    <a:lstStyle/>
                    <a:p>
                      <a:pPr algn="ctr" fontAlgn="base"/>
                      <a:r>
                        <a:rPr lang="en-GB" sz="1200" dirty="0">
                          <a:effectLst/>
                        </a:rPr>
                        <a:t>Cheap furniture, construction and decking​</a:t>
                      </a:r>
                    </a:p>
                  </a:txBody>
                  <a:tcPr anchor="ctr"/>
                </a:tc>
                <a:extLst>
                  <a:ext uri="{0D108BD9-81ED-4DB2-BD59-A6C34878D82A}">
                    <a16:rowId xmlns:a16="http://schemas.microsoft.com/office/drawing/2014/main" val="737783808"/>
                  </a:ext>
                </a:extLst>
              </a:tr>
              <a:tr h="571950">
                <a:tc>
                  <a:txBody>
                    <a:bodyPr/>
                    <a:lstStyle/>
                    <a:p>
                      <a:pPr algn="ctr" fontAlgn="base"/>
                      <a:r>
                        <a:rPr lang="en-GB" sz="1200">
                          <a:effectLst/>
                        </a:rPr>
                        <a:t>Spruce​</a:t>
                      </a:r>
                    </a:p>
                  </a:txBody>
                  <a:tcPr anchor="ctr"/>
                </a:tc>
                <a:tc>
                  <a:txBody>
                    <a:bodyPr/>
                    <a:lstStyle/>
                    <a:p>
                      <a:pPr algn="ctr" fontAlgn="base"/>
                      <a:r>
                        <a:rPr lang="en-GB" sz="1200" dirty="0">
                          <a:effectLst/>
                        </a:rPr>
                        <a:t>Easy to work with, high stiffness but can decay quickly​</a:t>
                      </a:r>
                    </a:p>
                  </a:txBody>
                  <a:tcPr anchor="ctr"/>
                </a:tc>
                <a:tc>
                  <a:txBody>
                    <a:bodyPr/>
                    <a:lstStyle/>
                    <a:p>
                      <a:pPr algn="ctr" fontAlgn="base"/>
                      <a:r>
                        <a:rPr lang="en-GB" sz="1200" dirty="0">
                          <a:effectLst/>
                        </a:rPr>
                        <a:t>Furniture, musical instruments and construction​</a:t>
                      </a:r>
                    </a:p>
                  </a:txBody>
                  <a:tcPr anchor="ctr"/>
                </a:tc>
                <a:extLst>
                  <a:ext uri="{0D108BD9-81ED-4DB2-BD59-A6C34878D82A}">
                    <a16:rowId xmlns:a16="http://schemas.microsoft.com/office/drawing/2014/main" val="3646055969"/>
                  </a:ext>
                </a:extLst>
              </a:tr>
            </a:tbl>
          </a:graphicData>
        </a:graphic>
      </p:graphicFrame>
      <p:sp>
        <p:nvSpPr>
          <p:cNvPr id="12" name="TextBox 1">
            <a:extLst>
              <a:ext uri="{FF2B5EF4-FFF2-40B4-BE49-F238E27FC236}">
                <a16:creationId xmlns:a16="http://schemas.microsoft.com/office/drawing/2014/main" id="{7B7554FF-2AC8-4CC6-A7D5-DD9B2770F956}"/>
              </a:ext>
            </a:extLst>
          </p:cNvPr>
          <p:cNvSpPr txBox="1"/>
          <p:nvPr/>
        </p:nvSpPr>
        <p:spPr>
          <a:xfrm>
            <a:off x="162273" y="1607815"/>
            <a:ext cx="5081227" cy="15696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latin typeface="+mj-lt"/>
                <a:ea typeface="Tahoma" panose="020B0604030504040204" pitchFamily="34" charset="0"/>
                <a:cs typeface="Tahoma" panose="020B0604030504040204" pitchFamily="34" charset="0"/>
              </a:rPr>
              <a:t>Softwoods are generally cheaper than hardwoods as they are more available, since they grow quicker.</a:t>
            </a:r>
          </a:p>
          <a:p>
            <a:r>
              <a:rPr lang="en-GB" sz="1200" dirty="0">
                <a:latin typeface="+mj-lt"/>
                <a:ea typeface="Tahoma" panose="020B0604030504040204" pitchFamily="34" charset="0"/>
                <a:cs typeface="Tahoma" panose="020B0604030504040204" pitchFamily="34" charset="0"/>
              </a:rPr>
              <a:t>But because man-made boards are manufactured they are cheaper than timbers. </a:t>
            </a:r>
            <a:br>
              <a:rPr lang="en-GB" sz="1200" dirty="0">
                <a:latin typeface="+mj-lt"/>
                <a:ea typeface="Tahoma" panose="020B0604030504040204" pitchFamily="34" charset="0"/>
                <a:cs typeface="Tahoma" panose="020B0604030504040204" pitchFamily="34" charset="0"/>
              </a:rPr>
            </a:br>
            <a:r>
              <a:rPr lang="en-GB" sz="1200" dirty="0">
                <a:latin typeface="+mj-lt"/>
                <a:ea typeface="Tahoma" panose="020B0604030504040204" pitchFamily="34" charset="0"/>
                <a:cs typeface="Tahoma" panose="020B0604030504040204" pitchFamily="34" charset="0"/>
              </a:rPr>
              <a:t>Man-made boards also come in a better variety of sizes since they don’t depend on tree growth. </a:t>
            </a:r>
          </a:p>
          <a:p>
            <a:endParaRPr lang="en-GB" sz="1200" dirty="0">
              <a:latin typeface="+mj-lt"/>
              <a:ea typeface="Tahoma" panose="020B0604030504040204" pitchFamily="34" charset="0"/>
              <a:cs typeface="Tahoma" panose="020B0604030504040204" pitchFamily="34" charset="0"/>
            </a:endParaRPr>
          </a:p>
          <a:p>
            <a:r>
              <a:rPr lang="en-GB" sz="1200" b="1" dirty="0">
                <a:latin typeface="+mj-lt"/>
                <a:ea typeface="Tahoma" panose="020B0604030504040204" pitchFamily="34" charset="0"/>
                <a:cs typeface="Tahoma" panose="020B0604030504040204" pitchFamily="34" charset="0"/>
              </a:rPr>
              <a:t>Stock forms </a:t>
            </a:r>
            <a:r>
              <a:rPr lang="en-GB" sz="1200" dirty="0">
                <a:latin typeface="+mj-lt"/>
                <a:ea typeface="Tahoma" panose="020B0604030504040204" pitchFamily="34" charset="0"/>
                <a:cs typeface="Tahoma" panose="020B0604030504040204" pitchFamily="34" charset="0"/>
              </a:rPr>
              <a:t> for both include; sheets, dowel, planks, etc</a:t>
            </a:r>
            <a:endParaRPr lang="en-GB" sz="1200" b="1"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1176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1C10024-2433-4321-929C-8C982B10278E}"/>
              </a:ext>
            </a:extLst>
          </p:cNvPr>
          <p:cNvSpPr txBox="1"/>
          <p:nvPr/>
        </p:nvSpPr>
        <p:spPr>
          <a:xfrm>
            <a:off x="1" y="717603"/>
            <a:ext cx="3995025" cy="522931"/>
          </a:xfrm>
          <a:prstGeom prst="rect">
            <a:avLst/>
          </a:prstGeom>
          <a:solidFill>
            <a:schemeClr val="accent6">
              <a:lumMod val="60000"/>
              <a:lumOff val="4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51638C6F-FA4D-4554-9E28-8CA8B5BABFF7}"/>
              </a:ext>
            </a:extLst>
          </p:cNvPr>
          <p:cNvSpPr txBox="1"/>
          <p:nvPr/>
        </p:nvSpPr>
        <p:spPr>
          <a:xfrm>
            <a:off x="-1" y="13826"/>
            <a:ext cx="6858001" cy="522931"/>
          </a:xfrm>
          <a:prstGeom prst="rect">
            <a:avLst/>
          </a:prstGeom>
          <a:solidFill>
            <a:schemeClr val="accent6">
              <a:lumMod val="60000"/>
              <a:lumOff val="4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KS4 Design Technology</a:t>
            </a:r>
            <a:endParaRPr lang="ru-RU" sz="2400" b="1"/>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3933056"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a:t>Materials and their working properties:  Man made boards</a:t>
            </a:r>
            <a:endParaRPr lang="en-GB" sz="1800" b="1" dirty="0"/>
          </a:p>
        </p:txBody>
      </p:sp>
      <p:graphicFrame>
        <p:nvGraphicFramePr>
          <p:cNvPr id="11" name="Table 10">
            <a:extLst>
              <a:ext uri="{FF2B5EF4-FFF2-40B4-BE49-F238E27FC236}">
                <a16:creationId xmlns:a16="http://schemas.microsoft.com/office/drawing/2014/main" id="{C2156D61-32A8-40D1-8EB2-89257515FEAE}"/>
              </a:ext>
            </a:extLst>
          </p:cNvPr>
          <p:cNvGraphicFramePr>
            <a:graphicFrameLocks noGrp="1"/>
          </p:cNvGraphicFramePr>
          <p:nvPr>
            <p:extLst>
              <p:ext uri="{D42A27DB-BD31-4B8C-83A1-F6EECF244321}">
                <p14:modId xmlns:p14="http://schemas.microsoft.com/office/powerpoint/2010/main" val="1500377087"/>
              </p:ext>
            </p:extLst>
          </p:nvPr>
        </p:nvGraphicFramePr>
        <p:xfrm>
          <a:off x="219591" y="1488813"/>
          <a:ext cx="6425049" cy="2103120"/>
        </p:xfrm>
        <a:graphic>
          <a:graphicData uri="http://schemas.openxmlformats.org/drawingml/2006/table">
            <a:tbl>
              <a:tblPr firstRow="1" bandRow="1">
                <a:tableStyleId>{5940675A-B579-460E-94D1-54222C63F5DA}</a:tableStyleId>
              </a:tblPr>
              <a:tblGrid>
                <a:gridCol w="1274713">
                  <a:extLst>
                    <a:ext uri="{9D8B030D-6E8A-4147-A177-3AD203B41FA5}">
                      <a16:colId xmlns:a16="http://schemas.microsoft.com/office/drawing/2014/main" val="2868898196"/>
                    </a:ext>
                  </a:extLst>
                </a:gridCol>
                <a:gridCol w="3502728">
                  <a:extLst>
                    <a:ext uri="{9D8B030D-6E8A-4147-A177-3AD203B41FA5}">
                      <a16:colId xmlns:a16="http://schemas.microsoft.com/office/drawing/2014/main" val="3187111543"/>
                    </a:ext>
                  </a:extLst>
                </a:gridCol>
                <a:gridCol w="1647608">
                  <a:extLst>
                    <a:ext uri="{9D8B030D-6E8A-4147-A177-3AD203B41FA5}">
                      <a16:colId xmlns:a16="http://schemas.microsoft.com/office/drawing/2014/main" val="3776042511"/>
                    </a:ext>
                  </a:extLst>
                </a:gridCol>
              </a:tblGrid>
              <a:tr h="309086">
                <a:tc gridSpan="3">
                  <a:txBody>
                    <a:bodyPr/>
                    <a:lstStyle/>
                    <a:p>
                      <a:pPr algn="ctr"/>
                      <a:r>
                        <a:rPr lang="en-GB" sz="1200" b="1" dirty="0">
                          <a:latin typeface="+mj-lt"/>
                          <a:ea typeface="Tahoma" panose="020B0604030504040204" pitchFamily="34" charset="0"/>
                          <a:cs typeface="Tahoma" panose="020B0604030504040204" pitchFamily="34" charset="0"/>
                        </a:rPr>
                        <a:t>Manufactured</a:t>
                      </a:r>
                      <a:r>
                        <a:rPr lang="en-GB" sz="1200" b="1" baseline="0" dirty="0">
                          <a:latin typeface="+mj-lt"/>
                          <a:ea typeface="Tahoma" panose="020B0604030504040204" pitchFamily="34" charset="0"/>
                          <a:cs typeface="Tahoma" panose="020B0604030504040204" pitchFamily="34" charset="0"/>
                        </a:rPr>
                        <a:t> boards </a:t>
                      </a:r>
                      <a:r>
                        <a:rPr lang="en-GB" sz="1200" b="0" baseline="0" dirty="0">
                          <a:latin typeface="+mj-lt"/>
                          <a:ea typeface="Tahoma" panose="020B0604030504040204" pitchFamily="34" charset="0"/>
                          <a:cs typeface="Tahoma" panose="020B0604030504040204" pitchFamily="34" charset="0"/>
                        </a:rPr>
                        <a:t>are made from wood chips/dust/ layers and glue.</a:t>
                      </a:r>
                      <a:endParaRPr lang="en-GB" sz="1200" b="0" dirty="0">
                        <a:latin typeface="+mj-lt"/>
                        <a:ea typeface="Tahoma" panose="020B0604030504040204" pitchFamily="34" charset="0"/>
                        <a:cs typeface="Tahoma" panose="020B0604030504040204" pitchFamily="34" charset="0"/>
                      </a:endParaRPr>
                    </a:p>
                  </a:txBody>
                  <a:tcPr marL="128016" marR="128016" marT="64008" marB="64008" anchor="ctr">
                    <a:solidFill>
                      <a:schemeClr val="bg1">
                        <a:lumMod val="85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309086">
                <a:tc>
                  <a:txBody>
                    <a:bodyPr/>
                    <a:lstStyle/>
                    <a:p>
                      <a:pPr algn="ctr"/>
                      <a:r>
                        <a:rPr lang="en-GB" sz="1200" b="1" dirty="0">
                          <a:latin typeface="+mj-lt"/>
                          <a:ea typeface="Tahoma" panose="020B0604030504040204" pitchFamily="34" charset="0"/>
                          <a:cs typeface="Tahoma" panose="020B0604030504040204" pitchFamily="34" charset="0"/>
                        </a:rPr>
                        <a:t>Material</a:t>
                      </a:r>
                    </a:p>
                  </a:txBody>
                  <a:tcPr marL="128016" marR="128016" marT="64008" marB="64008" anchor="ct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Key info</a:t>
                      </a:r>
                    </a:p>
                  </a:txBody>
                  <a:tcPr marL="128016" marR="128016" marT="64008" marB="64008" anchor="ct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Examples</a:t>
                      </a:r>
                    </a:p>
                  </a:txBody>
                  <a:tcPr marL="128016" marR="128016" marT="64008" marB="64008" anchor="ctr">
                    <a:solidFill>
                      <a:schemeClr val="bg1">
                        <a:lumMod val="85000"/>
                      </a:schemeClr>
                    </a:solidFill>
                  </a:tcPr>
                </a:tc>
                <a:extLst>
                  <a:ext uri="{0D108BD9-81ED-4DB2-BD59-A6C34878D82A}">
                    <a16:rowId xmlns:a16="http://schemas.microsoft.com/office/drawing/2014/main" val="2505222152"/>
                  </a:ext>
                </a:extLst>
              </a:tr>
              <a:tr h="443409">
                <a:tc>
                  <a:txBody>
                    <a:bodyPr/>
                    <a:lstStyle/>
                    <a:p>
                      <a:pPr algn="ctr"/>
                      <a:r>
                        <a:rPr lang="en-GB" sz="1200" b="1" dirty="0">
                          <a:latin typeface="+mj-lt"/>
                          <a:ea typeface="Tahoma" panose="020B0604030504040204" pitchFamily="34" charset="0"/>
                          <a:cs typeface="Tahoma" panose="020B0604030504040204" pitchFamily="34" charset="0"/>
                        </a:rPr>
                        <a:t>Chipboard</a:t>
                      </a:r>
                    </a:p>
                  </a:txBody>
                  <a:tcPr marL="128016" marR="128016" marT="64008" marB="64008" anchor="ctr"/>
                </a:tc>
                <a:tc>
                  <a:txBody>
                    <a:bodyPr/>
                    <a:lstStyle/>
                    <a:p>
                      <a:pPr algn="ctr"/>
                      <a:r>
                        <a:rPr lang="en-GB" sz="1200" dirty="0">
                          <a:latin typeface="+mj-lt"/>
                          <a:ea typeface="Tahoma" panose="020B0604030504040204" pitchFamily="34" charset="0"/>
                          <a:cs typeface="Tahoma" panose="020B0604030504040204" pitchFamily="34" charset="0"/>
                        </a:rPr>
                        <a:t>Prone to chipping but good compressive strength.</a:t>
                      </a:r>
                      <a:r>
                        <a:rPr lang="en-GB" sz="1200" baseline="0" dirty="0">
                          <a:latin typeface="+mj-lt"/>
                          <a:ea typeface="Tahoma" panose="020B0604030504040204" pitchFamily="34" charset="0"/>
                          <a:cs typeface="Tahoma" panose="020B0604030504040204" pitchFamily="34" charset="0"/>
                        </a:rPr>
                        <a:t> Not-water resistant</a:t>
                      </a:r>
                      <a:endParaRPr lang="en-GB" sz="1200" dirty="0">
                        <a:latin typeface="+mj-lt"/>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mj-lt"/>
                          <a:ea typeface="Tahoma" panose="020B0604030504040204" pitchFamily="34" charset="0"/>
                          <a:cs typeface="Tahoma" panose="020B0604030504040204" pitchFamily="34" charset="0"/>
                        </a:rPr>
                        <a:t>Flooring, low-end furniture, flat-pack</a:t>
                      </a:r>
                    </a:p>
                  </a:txBody>
                  <a:tcPr marL="128016" marR="128016" marT="64008" marB="64008" anchor="ctr"/>
                </a:tc>
                <a:extLst>
                  <a:ext uri="{0D108BD9-81ED-4DB2-BD59-A6C34878D82A}">
                    <a16:rowId xmlns:a16="http://schemas.microsoft.com/office/drawing/2014/main" val="739736390"/>
                  </a:ext>
                </a:extLst>
              </a:tr>
              <a:tr h="468767">
                <a:tc>
                  <a:txBody>
                    <a:bodyPr/>
                    <a:lstStyle/>
                    <a:p>
                      <a:pPr algn="ctr"/>
                      <a:r>
                        <a:rPr lang="en-GB" sz="1200" b="1" dirty="0">
                          <a:latin typeface="+mj-lt"/>
                          <a:ea typeface="Tahoma" panose="020B0604030504040204" pitchFamily="34" charset="0"/>
                          <a:cs typeface="Tahoma" panose="020B0604030504040204" pitchFamily="34" charset="0"/>
                        </a:rPr>
                        <a:t>MDF</a:t>
                      </a:r>
                    </a:p>
                  </a:txBody>
                  <a:tcPr marL="128016" marR="128016" marT="64008" marB="64008" anchor="ctr"/>
                </a:tc>
                <a:tc>
                  <a:txBody>
                    <a:bodyPr/>
                    <a:lstStyle/>
                    <a:p>
                      <a:pPr algn="ctr"/>
                      <a:r>
                        <a:rPr lang="en-GB" sz="1200" dirty="0">
                          <a:latin typeface="+mj-lt"/>
                          <a:ea typeface="Tahoma" panose="020B0604030504040204" pitchFamily="34" charset="0"/>
                          <a:cs typeface="Tahoma" panose="020B0604030504040204" pitchFamily="34" charset="0"/>
                        </a:rPr>
                        <a:t>Rigid and stable. Easy to finish. Absorbs liquid easily</a:t>
                      </a:r>
                    </a:p>
                  </a:txBody>
                  <a:tcPr marL="128016" marR="128016" marT="64008" marB="64008" anchor="ctr"/>
                </a:tc>
                <a:tc>
                  <a:txBody>
                    <a:bodyPr/>
                    <a:lstStyle/>
                    <a:p>
                      <a:pPr algn="ctr"/>
                      <a:r>
                        <a:rPr lang="en-GB" sz="1200" dirty="0">
                          <a:latin typeface="+mj-lt"/>
                          <a:ea typeface="Tahoma" panose="020B0604030504040204" pitchFamily="34" charset="0"/>
                          <a:cs typeface="Tahoma" panose="020B0604030504040204" pitchFamily="34" charset="0"/>
                        </a:rPr>
                        <a:t>Flat-pack furniture and kitchen unites</a:t>
                      </a:r>
                    </a:p>
                  </a:txBody>
                  <a:tcPr marL="128016" marR="128016" marT="64008" marB="64008" anchor="ctr"/>
                </a:tc>
                <a:extLst>
                  <a:ext uri="{0D108BD9-81ED-4DB2-BD59-A6C34878D82A}">
                    <a16:rowId xmlns:a16="http://schemas.microsoft.com/office/drawing/2014/main" val="3781206839"/>
                  </a:ext>
                </a:extLst>
              </a:tr>
              <a:tr h="357743">
                <a:tc>
                  <a:txBody>
                    <a:bodyPr/>
                    <a:lstStyle/>
                    <a:p>
                      <a:pPr algn="ctr"/>
                      <a:r>
                        <a:rPr lang="en-GB" sz="1200" b="1" dirty="0">
                          <a:latin typeface="+mj-lt"/>
                          <a:ea typeface="Tahoma" panose="020B0604030504040204" pitchFamily="34" charset="0"/>
                          <a:cs typeface="Tahoma" panose="020B0604030504040204" pitchFamily="34" charset="0"/>
                        </a:rPr>
                        <a:t>Plywood</a:t>
                      </a:r>
                    </a:p>
                  </a:txBody>
                  <a:tcPr marL="128016" marR="128016" marT="64008" marB="64008" anchor="ctr"/>
                </a:tc>
                <a:tc>
                  <a:txBody>
                    <a:bodyPr/>
                    <a:lstStyle/>
                    <a:p>
                      <a:pPr algn="ctr"/>
                      <a:r>
                        <a:rPr lang="en-GB" sz="1200" dirty="0">
                          <a:latin typeface="+mj-lt"/>
                          <a:ea typeface="Tahoma" panose="020B0604030504040204" pitchFamily="34" charset="0"/>
                          <a:cs typeface="Tahoma" panose="020B0604030504040204" pitchFamily="34" charset="0"/>
                        </a:rPr>
                        <a:t>Very stable. Exterior veneer can be used from more expensive woods</a:t>
                      </a:r>
                    </a:p>
                  </a:txBody>
                  <a:tcPr marL="128016" marR="128016" marT="64008" marB="64008" anchor="ctr"/>
                </a:tc>
                <a:tc>
                  <a:txBody>
                    <a:bodyPr/>
                    <a:lstStyle/>
                    <a:p>
                      <a:pPr algn="ctr"/>
                      <a:r>
                        <a:rPr lang="en-GB" sz="1200" dirty="0">
                          <a:latin typeface="+mj-lt"/>
                          <a:ea typeface="Tahoma" panose="020B0604030504040204" pitchFamily="34" charset="0"/>
                          <a:cs typeface="Tahoma" panose="020B0604030504040204" pitchFamily="34" charset="0"/>
                        </a:rPr>
                        <a:t>Shelving, furniture, toys</a:t>
                      </a:r>
                    </a:p>
                  </a:txBody>
                  <a:tcPr marL="128016" marR="128016" marT="64008" marB="64008" anchor="ctr"/>
                </a:tc>
                <a:extLst>
                  <a:ext uri="{0D108BD9-81ED-4DB2-BD59-A6C34878D82A}">
                    <a16:rowId xmlns:a16="http://schemas.microsoft.com/office/drawing/2014/main" val="1935869641"/>
                  </a:ext>
                </a:extLst>
              </a:tr>
            </a:tbl>
          </a:graphicData>
        </a:graphic>
      </p:graphicFrame>
      <p:pic>
        <p:nvPicPr>
          <p:cNvPr id="14" name="Picture 4" descr="Image result for kiln-drying seasoning">
            <a:extLst>
              <a:ext uri="{FF2B5EF4-FFF2-40B4-BE49-F238E27FC236}">
                <a16:creationId xmlns:a16="http://schemas.microsoft.com/office/drawing/2014/main" id="{75B02BB8-55CB-4F95-A381-84DB3B7F6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307" y="3697049"/>
            <a:ext cx="2837694" cy="25661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C146051-BE9E-46B6-B614-F2F9FEA51966}"/>
              </a:ext>
            </a:extLst>
          </p:cNvPr>
          <p:cNvSpPr/>
          <p:nvPr/>
        </p:nvSpPr>
        <p:spPr>
          <a:xfrm>
            <a:off x="168478" y="4418111"/>
            <a:ext cx="4119042" cy="1569660"/>
          </a:xfrm>
          <a:prstGeom prst="rect">
            <a:avLst/>
          </a:prstGeom>
        </p:spPr>
        <p:txBody>
          <a:bodyPr wrap="square">
            <a:spAutoFit/>
          </a:bodyPr>
          <a:lstStyle/>
          <a:p>
            <a:r>
              <a:rPr lang="en-GB" sz="1200" dirty="0">
                <a:latin typeface="+mj-lt"/>
                <a:ea typeface="Tahoma" panose="020B0604030504040204" pitchFamily="34" charset="0"/>
                <a:cs typeface="Tahoma" panose="020B0604030504040204" pitchFamily="34" charset="0"/>
              </a:rPr>
              <a:t>Trees are cut then converted into planks by sawing</a:t>
            </a:r>
          </a:p>
          <a:p>
            <a:r>
              <a:rPr lang="en-GB" sz="1200" dirty="0">
                <a:latin typeface="+mj-lt"/>
                <a:ea typeface="Tahoma" panose="020B0604030504040204" pitchFamily="34" charset="0"/>
                <a:cs typeface="Tahoma" panose="020B0604030504040204" pitchFamily="34" charset="0"/>
              </a:rPr>
              <a:t>It is then seasoned to reduce the moisture in the wood. This is done by either:</a:t>
            </a:r>
          </a:p>
          <a:p>
            <a:endParaRPr lang="en-GB" sz="1200" dirty="0">
              <a:latin typeface="+mj-lt"/>
              <a:ea typeface="Tahoma" panose="020B0604030504040204" pitchFamily="34" charset="0"/>
              <a:cs typeface="Tahoma" panose="020B0604030504040204" pitchFamily="34" charset="0"/>
            </a:endParaRPr>
          </a:p>
          <a:p>
            <a:r>
              <a:rPr lang="en-GB" sz="1200" b="1" dirty="0">
                <a:latin typeface="+mj-lt"/>
                <a:ea typeface="Tahoma" panose="020B0604030504040204" pitchFamily="34" charset="0"/>
                <a:cs typeface="Tahoma" panose="020B0604030504040204" pitchFamily="34" charset="0"/>
              </a:rPr>
              <a:t>Air-drying</a:t>
            </a:r>
            <a:r>
              <a:rPr lang="en-GB" sz="1200" dirty="0">
                <a:latin typeface="+mj-lt"/>
                <a:ea typeface="Tahoma" panose="020B0604030504040204" pitchFamily="34" charset="0"/>
                <a:cs typeface="Tahoma" panose="020B0604030504040204" pitchFamily="34" charset="0"/>
              </a:rPr>
              <a:t> – Planks are stacked and air allowed to circulate; causing evaporation</a:t>
            </a:r>
          </a:p>
          <a:p>
            <a:r>
              <a:rPr lang="en-GB" sz="1200" b="1" dirty="0">
                <a:latin typeface="+mj-lt"/>
                <a:ea typeface="Tahoma" panose="020B0604030504040204" pitchFamily="34" charset="0"/>
                <a:cs typeface="Tahoma" panose="020B0604030504040204" pitchFamily="34" charset="0"/>
              </a:rPr>
              <a:t>Kiln-drying</a:t>
            </a:r>
            <a:r>
              <a:rPr lang="en-GB" sz="1200" dirty="0">
                <a:latin typeface="+mj-lt"/>
                <a:ea typeface="Tahoma" panose="020B0604030504040204" pitchFamily="34" charset="0"/>
                <a:cs typeface="Tahoma" panose="020B0604030504040204" pitchFamily="34" charset="0"/>
              </a:rPr>
              <a:t> – Where planks are put into a kiln and dried rapidly. This process is more costly than air-drying</a:t>
            </a:r>
          </a:p>
        </p:txBody>
      </p:sp>
      <p:sp>
        <p:nvSpPr>
          <p:cNvPr id="16" name="Rectangle 15">
            <a:extLst>
              <a:ext uri="{FF2B5EF4-FFF2-40B4-BE49-F238E27FC236}">
                <a16:creationId xmlns:a16="http://schemas.microsoft.com/office/drawing/2014/main" id="{CB12F75F-614C-4E89-81B5-4BE2B78CB25B}"/>
              </a:ext>
            </a:extLst>
          </p:cNvPr>
          <p:cNvSpPr/>
          <p:nvPr/>
        </p:nvSpPr>
        <p:spPr>
          <a:xfrm>
            <a:off x="3088820" y="6403408"/>
            <a:ext cx="3424109" cy="1754326"/>
          </a:xfrm>
          <a:prstGeom prst="rect">
            <a:avLst/>
          </a:prstGeom>
        </p:spPr>
        <p:txBody>
          <a:bodyPr wrap="square">
            <a:spAutoFit/>
          </a:bodyPr>
          <a:lstStyle/>
          <a:p>
            <a:pPr algn="r"/>
            <a:r>
              <a:rPr lang="en-GB" sz="1200" dirty="0">
                <a:latin typeface="+mj-lt"/>
                <a:ea typeface="Tahoma" panose="020B0604030504040204" pitchFamily="34" charset="0"/>
                <a:cs typeface="Tahoma" panose="020B0604030504040204" pitchFamily="34" charset="0"/>
              </a:rPr>
              <a:t>Manufactured boards can be either be made by lamination or compression</a:t>
            </a:r>
          </a:p>
          <a:p>
            <a:pPr algn="r"/>
            <a:endParaRPr lang="en-GB" sz="1200" dirty="0">
              <a:latin typeface="+mj-lt"/>
              <a:ea typeface="Tahoma" panose="020B0604030504040204" pitchFamily="34" charset="0"/>
              <a:cs typeface="Tahoma" panose="020B0604030504040204" pitchFamily="34" charset="0"/>
            </a:endParaRPr>
          </a:p>
          <a:p>
            <a:pPr algn="r"/>
            <a:r>
              <a:rPr lang="en-GB" sz="1200" dirty="0">
                <a:latin typeface="+mj-lt"/>
                <a:ea typeface="Tahoma" panose="020B0604030504040204" pitchFamily="34" charset="0"/>
                <a:cs typeface="Tahoma" panose="020B0604030504040204" pitchFamily="34" charset="0"/>
              </a:rPr>
              <a:t>Lamination – Layers of woods and adhesive are layered and compressed together. Usually with a more expensive wooden veneer on the top</a:t>
            </a:r>
          </a:p>
          <a:p>
            <a:pPr algn="r"/>
            <a:endParaRPr lang="en-GB" sz="1200" dirty="0">
              <a:latin typeface="+mj-lt"/>
              <a:ea typeface="Tahoma" panose="020B0604030504040204" pitchFamily="34" charset="0"/>
              <a:cs typeface="Tahoma" panose="020B0604030504040204" pitchFamily="34" charset="0"/>
            </a:endParaRPr>
          </a:p>
          <a:p>
            <a:pPr algn="r"/>
            <a:r>
              <a:rPr lang="en-GB" sz="1200" dirty="0">
                <a:latin typeface="+mj-lt"/>
                <a:ea typeface="Tahoma" panose="020B0604030504040204" pitchFamily="34" charset="0"/>
                <a:cs typeface="Tahoma" panose="020B0604030504040204" pitchFamily="34" charset="0"/>
              </a:rPr>
              <a:t>Compression – Wood is shredded, heated and compressed with adhesive under extreme pressure</a:t>
            </a:r>
          </a:p>
        </p:txBody>
      </p:sp>
      <p:pic>
        <p:nvPicPr>
          <p:cNvPr id="17" name="Picture 2" descr="Image result for lamination man made board">
            <a:extLst>
              <a:ext uri="{FF2B5EF4-FFF2-40B4-BE49-F238E27FC236}">
                <a16:creationId xmlns:a16="http://schemas.microsoft.com/office/drawing/2014/main" id="{7ABB7F11-6E20-4BAA-AF11-565C4C13CC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1256"/>
          <a:stretch/>
        </p:blipFill>
        <p:spPr bwMode="auto">
          <a:xfrm>
            <a:off x="856946" y="6002958"/>
            <a:ext cx="1784654" cy="260031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9C0CE26-6D5A-4811-B9C4-6270137957B9}"/>
              </a:ext>
            </a:extLst>
          </p:cNvPr>
          <p:cNvSpPr txBox="1"/>
          <p:nvPr/>
        </p:nvSpPr>
        <p:spPr>
          <a:xfrm>
            <a:off x="134888" y="4093939"/>
            <a:ext cx="2953932" cy="276999"/>
          </a:xfrm>
          <a:prstGeom prst="rect">
            <a:avLst/>
          </a:prstGeom>
          <a:noFill/>
        </p:spPr>
        <p:txBody>
          <a:bodyPr wrap="square" rtlCol="0">
            <a:spAutoFit/>
          </a:bodyPr>
          <a:lstStyle/>
          <a:p>
            <a:pPr algn="ctr"/>
            <a:r>
              <a:rPr lang="en-GB" sz="1200" b="1" dirty="0">
                <a:latin typeface="+mj-lt"/>
                <a:ea typeface="Tahoma" panose="020B0604030504040204" pitchFamily="34" charset="0"/>
                <a:cs typeface="Tahoma" panose="020B0604030504040204" pitchFamily="34" charset="0"/>
              </a:rPr>
              <a:t>Primary Processing of Papers and Boards</a:t>
            </a:r>
          </a:p>
        </p:txBody>
      </p:sp>
      <p:sp>
        <p:nvSpPr>
          <p:cNvPr id="12" name="Title 1">
            <a:extLst>
              <a:ext uri="{FF2B5EF4-FFF2-40B4-BE49-F238E27FC236}">
                <a16:creationId xmlns:a16="http://schemas.microsoft.com/office/drawing/2014/main" id="{AED6E20C-F662-4128-A865-68EE6253C148}"/>
              </a:ext>
            </a:extLst>
          </p:cNvPr>
          <p:cNvSpPr txBox="1">
            <a:spLocks/>
          </p:cNvSpPr>
          <p:nvPr/>
        </p:nvSpPr>
        <p:spPr>
          <a:xfrm>
            <a:off x="168477" y="8473663"/>
            <a:ext cx="6344451"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We remember Softwoods with this acronym - Soft Little Prickles</a:t>
            </a:r>
            <a:endParaRPr lang="en-GB" sz="1800" b="1" dirty="0"/>
          </a:p>
        </p:txBody>
      </p:sp>
    </p:spTree>
    <p:extLst>
      <p:ext uri="{BB962C8B-B14F-4D97-AF65-F5344CB8AC3E}">
        <p14:creationId xmlns:p14="http://schemas.microsoft.com/office/powerpoint/2010/main" val="7968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4E00986-7104-47EC-BFDF-F2F50453BC91}"/>
              </a:ext>
            </a:extLst>
          </p:cNvPr>
          <p:cNvSpPr txBox="1"/>
          <p:nvPr/>
        </p:nvSpPr>
        <p:spPr>
          <a:xfrm>
            <a:off x="1" y="717603"/>
            <a:ext cx="3995025" cy="522931"/>
          </a:xfrm>
          <a:prstGeom prst="rect">
            <a:avLst/>
          </a:prstGeom>
          <a:solidFill>
            <a:schemeClr val="accent6">
              <a:lumMod val="60000"/>
              <a:lumOff val="4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2D43544-8AA8-4CE5-938D-017FE1A12778}"/>
              </a:ext>
            </a:extLst>
          </p:cNvPr>
          <p:cNvSpPr txBox="1"/>
          <p:nvPr/>
        </p:nvSpPr>
        <p:spPr>
          <a:xfrm>
            <a:off x="-1" y="13826"/>
            <a:ext cx="6858001" cy="522931"/>
          </a:xfrm>
          <a:prstGeom prst="rect">
            <a:avLst/>
          </a:prstGeom>
          <a:solidFill>
            <a:schemeClr val="accent6">
              <a:lumMod val="60000"/>
              <a:lumOff val="4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KS4 Design Technology</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4005064"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a:t>Materials and their working properties: Metals and Alloys</a:t>
            </a:r>
            <a:endParaRPr lang="en-GB" sz="1800" b="1" dirty="0"/>
          </a:p>
        </p:txBody>
      </p:sp>
      <p:graphicFrame>
        <p:nvGraphicFramePr>
          <p:cNvPr id="6" name="Table 5">
            <a:extLst>
              <a:ext uri="{FF2B5EF4-FFF2-40B4-BE49-F238E27FC236}">
                <a16:creationId xmlns:a16="http://schemas.microsoft.com/office/drawing/2014/main" id="{91CA9545-0CBF-4633-A3C2-20BD01D81CA0}"/>
              </a:ext>
            </a:extLst>
          </p:cNvPr>
          <p:cNvGraphicFramePr>
            <a:graphicFrameLocks noGrp="1"/>
          </p:cNvGraphicFramePr>
          <p:nvPr>
            <p:extLst>
              <p:ext uri="{D42A27DB-BD31-4B8C-83A1-F6EECF244321}">
                <p14:modId xmlns:p14="http://schemas.microsoft.com/office/powerpoint/2010/main" val="86567805"/>
              </p:ext>
            </p:extLst>
          </p:nvPr>
        </p:nvGraphicFramePr>
        <p:xfrm>
          <a:off x="5517232" y="654513"/>
          <a:ext cx="1205880" cy="2312809"/>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338951">
                <a:tc>
                  <a:txBody>
                    <a:bodyPr/>
                    <a:lstStyle/>
                    <a:p>
                      <a:pPr algn="ctr"/>
                      <a:r>
                        <a:rPr lang="en-GB" b="1"/>
                        <a:t>Key words</a:t>
                      </a:r>
                    </a:p>
                  </a:txBody>
                  <a:tcPr>
                    <a:solidFill>
                      <a:schemeClr val="bg1">
                        <a:lumMod val="95000"/>
                      </a:schemeClr>
                    </a:solidFill>
                  </a:tcPr>
                </a:tc>
                <a:extLst>
                  <a:ext uri="{0D108BD9-81ED-4DB2-BD59-A6C34878D82A}">
                    <a16:rowId xmlns:a16="http://schemas.microsoft.com/office/drawing/2014/main" val="548001888"/>
                  </a:ext>
                </a:extLst>
              </a:tr>
              <a:tr h="1947049">
                <a:tc>
                  <a:txBody>
                    <a:bodyPr/>
                    <a:lstStyle/>
                    <a:p>
                      <a:r>
                        <a:rPr lang="en-GB" dirty="0"/>
                        <a:t>Ferrous</a:t>
                      </a:r>
                    </a:p>
                    <a:p>
                      <a:r>
                        <a:rPr lang="en-GB" dirty="0"/>
                        <a:t>Non Ferrous</a:t>
                      </a:r>
                    </a:p>
                    <a:p>
                      <a:r>
                        <a:rPr lang="en-GB" dirty="0"/>
                        <a:t>Rust</a:t>
                      </a:r>
                    </a:p>
                    <a:p>
                      <a:r>
                        <a:rPr lang="en-GB" dirty="0"/>
                        <a:t>Magnetic</a:t>
                      </a:r>
                    </a:p>
                    <a:p>
                      <a:r>
                        <a:rPr lang="en-GB" dirty="0"/>
                        <a:t>Alloys</a:t>
                      </a:r>
                    </a:p>
                  </a:txBody>
                  <a:tcPr/>
                </a:tc>
                <a:extLst>
                  <a:ext uri="{0D108BD9-81ED-4DB2-BD59-A6C34878D82A}">
                    <a16:rowId xmlns:a16="http://schemas.microsoft.com/office/drawing/2014/main" val="2693566867"/>
                  </a:ext>
                </a:extLst>
              </a:tr>
            </a:tbl>
          </a:graphicData>
        </a:graphic>
      </p:graphicFrame>
      <p:graphicFrame>
        <p:nvGraphicFramePr>
          <p:cNvPr id="10" name="Table 9">
            <a:extLst>
              <a:ext uri="{FF2B5EF4-FFF2-40B4-BE49-F238E27FC236}">
                <a16:creationId xmlns:a16="http://schemas.microsoft.com/office/drawing/2014/main" id="{EA78EC9A-3CA9-40BE-B0AB-A421DB53079E}"/>
              </a:ext>
            </a:extLst>
          </p:cNvPr>
          <p:cNvGraphicFramePr>
            <a:graphicFrameLocks noGrp="1"/>
          </p:cNvGraphicFramePr>
          <p:nvPr>
            <p:extLst>
              <p:ext uri="{D42A27DB-BD31-4B8C-83A1-F6EECF244321}">
                <p14:modId xmlns:p14="http://schemas.microsoft.com/office/powerpoint/2010/main" val="547337988"/>
              </p:ext>
            </p:extLst>
          </p:nvPr>
        </p:nvGraphicFramePr>
        <p:xfrm>
          <a:off x="134888" y="1721403"/>
          <a:ext cx="5148312" cy="2286000"/>
        </p:xfrm>
        <a:graphic>
          <a:graphicData uri="http://schemas.openxmlformats.org/drawingml/2006/table">
            <a:tbl>
              <a:tblPr firstRow="1" bandRow="1">
                <a:tableStyleId>{5940675A-B579-460E-94D1-54222C63F5DA}</a:tableStyleId>
              </a:tblPr>
              <a:tblGrid>
                <a:gridCol w="1021411">
                  <a:extLst>
                    <a:ext uri="{9D8B030D-6E8A-4147-A177-3AD203B41FA5}">
                      <a16:colId xmlns:a16="http://schemas.microsoft.com/office/drawing/2014/main" val="2868898196"/>
                    </a:ext>
                  </a:extLst>
                </a:gridCol>
                <a:gridCol w="2806692">
                  <a:extLst>
                    <a:ext uri="{9D8B030D-6E8A-4147-A177-3AD203B41FA5}">
                      <a16:colId xmlns:a16="http://schemas.microsoft.com/office/drawing/2014/main" val="3187111543"/>
                    </a:ext>
                  </a:extLst>
                </a:gridCol>
                <a:gridCol w="1320209">
                  <a:extLst>
                    <a:ext uri="{9D8B030D-6E8A-4147-A177-3AD203B41FA5}">
                      <a16:colId xmlns:a16="http://schemas.microsoft.com/office/drawing/2014/main" val="3776042511"/>
                    </a:ext>
                  </a:extLst>
                </a:gridCol>
              </a:tblGrid>
              <a:tr h="243742">
                <a:tc gridSpan="3">
                  <a:txBody>
                    <a:bodyPr/>
                    <a:lstStyle/>
                    <a:p>
                      <a:pPr algn="ctr"/>
                      <a:r>
                        <a:rPr lang="en-GB" sz="1200" b="1" dirty="0">
                          <a:latin typeface="+mj-lt"/>
                          <a:ea typeface="Tahoma" panose="020B0604030504040204" pitchFamily="34" charset="0"/>
                          <a:cs typeface="Tahoma" panose="020B0604030504040204" pitchFamily="34" charset="0"/>
                        </a:rPr>
                        <a:t>Ferrous Metals </a:t>
                      </a:r>
                      <a:r>
                        <a:rPr lang="en-GB" sz="1200" b="0" dirty="0">
                          <a:latin typeface="+mj-lt"/>
                          <a:ea typeface="Tahoma" panose="020B0604030504040204" pitchFamily="34" charset="0"/>
                          <a:cs typeface="Tahoma" panose="020B0604030504040204" pitchFamily="34" charset="0"/>
                        </a:rPr>
                        <a:t>contain iron and are magnetic and rust</a:t>
                      </a:r>
                    </a:p>
                  </a:txBody>
                  <a:tcPr marL="128016" marR="128016" marT="64008" marB="64008">
                    <a:solidFill>
                      <a:schemeClr val="bg1">
                        <a:lumMod val="85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243742">
                <a:tc>
                  <a:txBody>
                    <a:bodyPr/>
                    <a:lstStyle/>
                    <a:p>
                      <a:pPr algn="ctr"/>
                      <a:r>
                        <a:rPr lang="en-GB" sz="1200" b="1" dirty="0">
                          <a:latin typeface="+mj-lt"/>
                          <a:ea typeface="Tahoma" panose="020B0604030504040204" pitchFamily="34" charset="0"/>
                          <a:cs typeface="Tahoma" panose="020B0604030504040204" pitchFamily="34" charset="0"/>
                        </a:rPr>
                        <a:t>Material</a:t>
                      </a:r>
                    </a:p>
                  </a:txBody>
                  <a:tcPr marL="128016" marR="128016" marT="64008" marB="64008">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Key info</a:t>
                      </a:r>
                    </a:p>
                  </a:txBody>
                  <a:tcPr marL="128016" marR="128016" marT="64008" marB="64008">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Examples</a:t>
                      </a:r>
                    </a:p>
                  </a:txBody>
                  <a:tcPr marL="128016" marR="128016" marT="64008" marB="64008">
                    <a:solidFill>
                      <a:schemeClr val="bg1">
                        <a:lumMod val="85000"/>
                      </a:schemeClr>
                    </a:solidFill>
                  </a:tcPr>
                </a:tc>
                <a:extLst>
                  <a:ext uri="{0D108BD9-81ED-4DB2-BD59-A6C34878D82A}">
                    <a16:rowId xmlns:a16="http://schemas.microsoft.com/office/drawing/2014/main" val="2505222152"/>
                  </a:ext>
                </a:extLst>
              </a:tr>
              <a:tr h="387120">
                <a:tc>
                  <a:txBody>
                    <a:bodyPr/>
                    <a:lstStyle/>
                    <a:p>
                      <a:pPr algn="ctr"/>
                      <a:r>
                        <a:rPr lang="en-GB" sz="1200" b="1" dirty="0">
                          <a:latin typeface="+mj-lt"/>
                          <a:ea typeface="Tahoma" panose="020B0604030504040204" pitchFamily="34" charset="0"/>
                          <a:cs typeface="Tahoma" panose="020B0604030504040204" pitchFamily="34" charset="0"/>
                        </a:rPr>
                        <a:t>Low Carbon Steel</a:t>
                      </a:r>
                    </a:p>
                  </a:txBody>
                  <a:tcPr marL="128016" marR="128016" marT="64008" marB="64008"/>
                </a:tc>
                <a:tc>
                  <a:txBody>
                    <a:bodyPr/>
                    <a:lstStyle/>
                    <a:p>
                      <a:pPr algn="ctr"/>
                      <a:r>
                        <a:rPr lang="en-GB" sz="1200" dirty="0">
                          <a:latin typeface="+mj-lt"/>
                          <a:ea typeface="Tahoma" panose="020B0604030504040204" pitchFamily="34" charset="0"/>
                          <a:cs typeface="Tahoma" panose="020B0604030504040204" pitchFamily="34" charset="0"/>
                        </a:rPr>
                        <a:t>Tough</a:t>
                      </a:r>
                      <a:r>
                        <a:rPr lang="en-GB" sz="1200" baseline="0" dirty="0">
                          <a:latin typeface="+mj-lt"/>
                          <a:ea typeface="Tahoma" panose="020B0604030504040204" pitchFamily="34" charset="0"/>
                          <a:cs typeface="Tahoma" panose="020B0604030504040204" pitchFamily="34" charset="0"/>
                        </a:rPr>
                        <a:t> and ductile and easily machined and welded</a:t>
                      </a:r>
                      <a:endParaRPr lang="en-GB" sz="1200" dirty="0">
                        <a:latin typeface="+mj-lt"/>
                        <a:ea typeface="Tahoma" panose="020B0604030504040204" pitchFamily="34" charset="0"/>
                        <a:cs typeface="Tahoma" panose="020B0604030504040204" pitchFamily="34" charset="0"/>
                      </a:endParaRPr>
                    </a:p>
                  </a:txBody>
                  <a:tcPr marL="128016" marR="128016" marT="64008" marB="64008"/>
                </a:tc>
                <a:tc>
                  <a:txBody>
                    <a:bodyPr/>
                    <a:lstStyle/>
                    <a:p>
                      <a:pPr algn="ctr"/>
                      <a:r>
                        <a:rPr lang="en-GB" sz="1200" b="0" dirty="0">
                          <a:latin typeface="+mj-lt"/>
                          <a:ea typeface="Tahoma" panose="020B0604030504040204" pitchFamily="34" charset="0"/>
                          <a:cs typeface="Tahoma" panose="020B0604030504040204" pitchFamily="34" charset="0"/>
                        </a:rPr>
                        <a:t>Construction, screws, cars</a:t>
                      </a:r>
                    </a:p>
                  </a:txBody>
                  <a:tcPr marL="128016" marR="128016" marT="64008" marB="64008"/>
                </a:tc>
                <a:extLst>
                  <a:ext uri="{0D108BD9-81ED-4DB2-BD59-A6C34878D82A}">
                    <a16:rowId xmlns:a16="http://schemas.microsoft.com/office/drawing/2014/main" val="739736390"/>
                  </a:ext>
                </a:extLst>
              </a:tr>
              <a:tr h="530498">
                <a:tc>
                  <a:txBody>
                    <a:bodyPr/>
                    <a:lstStyle/>
                    <a:p>
                      <a:pPr algn="ctr"/>
                      <a:r>
                        <a:rPr lang="en-GB" sz="1200" b="1" dirty="0">
                          <a:latin typeface="+mj-lt"/>
                          <a:ea typeface="Tahoma" panose="020B0604030504040204" pitchFamily="34" charset="0"/>
                          <a:cs typeface="Tahoma" panose="020B0604030504040204" pitchFamily="34" charset="0"/>
                        </a:rPr>
                        <a:t>High Carbon Steel</a:t>
                      </a:r>
                    </a:p>
                  </a:txBody>
                  <a:tcPr marL="128016" marR="128016" marT="64008" marB="64008"/>
                </a:tc>
                <a:tc>
                  <a:txBody>
                    <a:bodyPr/>
                    <a:lstStyle/>
                    <a:p>
                      <a:pPr algn="ctr"/>
                      <a:r>
                        <a:rPr lang="en-GB" sz="1200" dirty="0">
                          <a:latin typeface="+mj-lt"/>
                          <a:ea typeface="Tahoma" panose="020B0604030504040204" pitchFamily="34" charset="0"/>
                          <a:cs typeface="Tahoma" panose="020B0604030504040204" pitchFamily="34" charset="0"/>
                        </a:rPr>
                        <a:t>Hard and wears well</a:t>
                      </a:r>
                    </a:p>
                  </a:txBody>
                  <a:tcPr marL="128016" marR="128016" marT="64008" marB="64008"/>
                </a:tc>
                <a:tc>
                  <a:txBody>
                    <a:bodyPr/>
                    <a:lstStyle/>
                    <a:p>
                      <a:pPr algn="ctr"/>
                      <a:r>
                        <a:rPr lang="en-GB" sz="1200" dirty="0">
                          <a:latin typeface="+mj-lt"/>
                          <a:ea typeface="Tahoma" panose="020B0604030504040204" pitchFamily="34" charset="0"/>
                          <a:cs typeface="Tahoma" panose="020B0604030504040204" pitchFamily="34" charset="0"/>
                        </a:rPr>
                        <a:t>Tools, blades and knives</a:t>
                      </a:r>
                    </a:p>
                  </a:txBody>
                  <a:tcPr marL="128016" marR="128016" marT="64008" marB="64008"/>
                </a:tc>
                <a:extLst>
                  <a:ext uri="{0D108BD9-81ED-4DB2-BD59-A6C34878D82A}">
                    <a16:rowId xmlns:a16="http://schemas.microsoft.com/office/drawing/2014/main" val="3781206839"/>
                  </a:ext>
                </a:extLst>
              </a:tr>
              <a:tr h="387120">
                <a:tc>
                  <a:txBody>
                    <a:bodyPr/>
                    <a:lstStyle/>
                    <a:p>
                      <a:pPr algn="ctr"/>
                      <a:r>
                        <a:rPr lang="en-GB" sz="1200" b="1" dirty="0">
                          <a:latin typeface="+mj-lt"/>
                          <a:ea typeface="Tahoma" panose="020B0604030504040204" pitchFamily="34" charset="0"/>
                          <a:cs typeface="Tahoma" panose="020B0604030504040204" pitchFamily="34" charset="0"/>
                        </a:rPr>
                        <a:t>Cast Iron</a:t>
                      </a:r>
                    </a:p>
                  </a:txBody>
                  <a:tcPr marL="128016" marR="128016" marT="64008" marB="64008"/>
                </a:tc>
                <a:tc>
                  <a:txBody>
                    <a:bodyPr/>
                    <a:lstStyle/>
                    <a:p>
                      <a:pPr algn="ctr"/>
                      <a:r>
                        <a:rPr lang="en-GB" sz="1200" dirty="0">
                          <a:latin typeface="+mj-lt"/>
                          <a:ea typeface="Tahoma" panose="020B0604030504040204" pitchFamily="34" charset="0"/>
                          <a:cs typeface="Tahoma" panose="020B0604030504040204" pitchFamily="34" charset="0"/>
                        </a:rPr>
                        <a:t>Hard but brittle. Easily cast but hard to machine</a:t>
                      </a:r>
                    </a:p>
                  </a:txBody>
                  <a:tcPr marL="128016" marR="128016" marT="64008" marB="64008"/>
                </a:tc>
                <a:tc>
                  <a:txBody>
                    <a:bodyPr/>
                    <a:lstStyle/>
                    <a:p>
                      <a:pPr algn="ctr"/>
                      <a:r>
                        <a:rPr lang="en-GB" sz="1200" dirty="0">
                          <a:latin typeface="+mj-lt"/>
                          <a:ea typeface="Tahoma" panose="020B0604030504040204" pitchFamily="34" charset="0"/>
                          <a:cs typeface="Tahoma" panose="020B0604030504040204" pitchFamily="34" charset="0"/>
                        </a:rPr>
                        <a:t>Pots, pans, vices</a:t>
                      </a:r>
                    </a:p>
                  </a:txBody>
                  <a:tcPr marL="128016" marR="128016" marT="64008" marB="64008"/>
                </a:tc>
                <a:extLst>
                  <a:ext uri="{0D108BD9-81ED-4DB2-BD59-A6C34878D82A}">
                    <a16:rowId xmlns:a16="http://schemas.microsoft.com/office/drawing/2014/main" val="1935869641"/>
                  </a:ext>
                </a:extLst>
              </a:tr>
            </a:tbl>
          </a:graphicData>
        </a:graphic>
      </p:graphicFrame>
      <p:graphicFrame>
        <p:nvGraphicFramePr>
          <p:cNvPr id="11" name="Table 10">
            <a:extLst>
              <a:ext uri="{FF2B5EF4-FFF2-40B4-BE49-F238E27FC236}">
                <a16:creationId xmlns:a16="http://schemas.microsoft.com/office/drawing/2014/main" id="{BEA4C3E3-DEC6-4822-8403-0977F5517C7A}"/>
              </a:ext>
            </a:extLst>
          </p:cNvPr>
          <p:cNvGraphicFramePr>
            <a:graphicFrameLocks noGrp="1"/>
          </p:cNvGraphicFramePr>
          <p:nvPr>
            <p:extLst>
              <p:ext uri="{D42A27DB-BD31-4B8C-83A1-F6EECF244321}">
                <p14:modId xmlns:p14="http://schemas.microsoft.com/office/powerpoint/2010/main" val="2604775275"/>
              </p:ext>
            </p:extLst>
          </p:nvPr>
        </p:nvGraphicFramePr>
        <p:xfrm>
          <a:off x="116840" y="4084361"/>
          <a:ext cx="5148312" cy="2103120"/>
        </p:xfrm>
        <a:graphic>
          <a:graphicData uri="http://schemas.openxmlformats.org/drawingml/2006/table">
            <a:tbl>
              <a:tblPr firstRow="1" bandRow="1">
                <a:tableStyleId>{5940675A-B579-460E-94D1-54222C63F5DA}</a:tableStyleId>
              </a:tblPr>
              <a:tblGrid>
                <a:gridCol w="984058">
                  <a:extLst>
                    <a:ext uri="{9D8B030D-6E8A-4147-A177-3AD203B41FA5}">
                      <a16:colId xmlns:a16="http://schemas.microsoft.com/office/drawing/2014/main" val="2868898196"/>
                    </a:ext>
                  </a:extLst>
                </a:gridCol>
                <a:gridCol w="2704050">
                  <a:extLst>
                    <a:ext uri="{9D8B030D-6E8A-4147-A177-3AD203B41FA5}">
                      <a16:colId xmlns:a16="http://schemas.microsoft.com/office/drawing/2014/main" val="3187111543"/>
                    </a:ext>
                  </a:extLst>
                </a:gridCol>
                <a:gridCol w="1460204">
                  <a:extLst>
                    <a:ext uri="{9D8B030D-6E8A-4147-A177-3AD203B41FA5}">
                      <a16:colId xmlns:a16="http://schemas.microsoft.com/office/drawing/2014/main" val="3776042511"/>
                    </a:ext>
                  </a:extLst>
                </a:gridCol>
              </a:tblGrid>
              <a:tr h="264937">
                <a:tc gridSpan="3">
                  <a:txBody>
                    <a:bodyPr/>
                    <a:lstStyle/>
                    <a:p>
                      <a:pPr algn="ctr"/>
                      <a:r>
                        <a:rPr lang="en-GB" sz="1200" b="1" dirty="0">
                          <a:latin typeface="+mj-lt"/>
                          <a:ea typeface="Tahoma" panose="020B0604030504040204" pitchFamily="34" charset="0"/>
                          <a:cs typeface="Tahoma" panose="020B0604030504040204" pitchFamily="34" charset="0"/>
                        </a:rPr>
                        <a:t>Non-Ferrous</a:t>
                      </a:r>
                      <a:r>
                        <a:rPr lang="en-GB" sz="1200" b="1" baseline="0" dirty="0">
                          <a:latin typeface="+mj-lt"/>
                          <a:ea typeface="Tahoma" panose="020B0604030504040204" pitchFamily="34" charset="0"/>
                          <a:cs typeface="Tahoma" panose="020B0604030504040204" pitchFamily="34" charset="0"/>
                        </a:rPr>
                        <a:t> Metals do not </a:t>
                      </a:r>
                      <a:r>
                        <a:rPr lang="en-GB" sz="1200" b="0" baseline="0" dirty="0">
                          <a:latin typeface="+mj-lt"/>
                          <a:ea typeface="Tahoma" panose="020B0604030504040204" pitchFamily="34" charset="0"/>
                          <a:cs typeface="Tahoma" panose="020B0604030504040204" pitchFamily="34" charset="0"/>
                        </a:rPr>
                        <a:t>contain iron, aren’t magnetic and don’t rust</a:t>
                      </a:r>
                      <a:endParaRPr lang="en-GB" sz="1200" b="0" dirty="0">
                        <a:latin typeface="+mj-lt"/>
                        <a:ea typeface="Tahoma" panose="020B0604030504040204" pitchFamily="34" charset="0"/>
                        <a:cs typeface="Tahoma" panose="020B0604030504040204" pitchFamily="34" charset="0"/>
                      </a:endParaRPr>
                    </a:p>
                  </a:txBody>
                  <a:tcPr marL="128016" marR="128016" marT="64008" marB="64008">
                    <a:solidFill>
                      <a:schemeClr val="bg1">
                        <a:lumMod val="85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264937">
                <a:tc>
                  <a:txBody>
                    <a:bodyPr/>
                    <a:lstStyle/>
                    <a:p>
                      <a:pPr algn="ctr"/>
                      <a:r>
                        <a:rPr lang="en-GB" sz="1200" b="1" dirty="0">
                          <a:latin typeface="+mj-lt"/>
                          <a:ea typeface="Tahoma" panose="020B0604030504040204" pitchFamily="34" charset="0"/>
                          <a:cs typeface="Tahoma" panose="020B0604030504040204" pitchFamily="34" charset="0"/>
                        </a:rPr>
                        <a:t>Material</a:t>
                      </a:r>
                    </a:p>
                  </a:txBody>
                  <a:tcPr marL="128016" marR="128016" marT="64008" marB="64008">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Key info</a:t>
                      </a:r>
                    </a:p>
                  </a:txBody>
                  <a:tcPr marL="128016" marR="128016" marT="64008" marB="64008">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Examples</a:t>
                      </a:r>
                    </a:p>
                  </a:txBody>
                  <a:tcPr marL="128016" marR="128016" marT="64008" marB="64008">
                    <a:solidFill>
                      <a:schemeClr val="bg1">
                        <a:lumMod val="85000"/>
                      </a:schemeClr>
                    </a:solidFill>
                  </a:tcPr>
                </a:tc>
                <a:extLst>
                  <a:ext uri="{0D108BD9-81ED-4DB2-BD59-A6C34878D82A}">
                    <a16:rowId xmlns:a16="http://schemas.microsoft.com/office/drawing/2014/main" val="2505222152"/>
                  </a:ext>
                </a:extLst>
              </a:tr>
              <a:tr h="420783">
                <a:tc>
                  <a:txBody>
                    <a:bodyPr/>
                    <a:lstStyle/>
                    <a:p>
                      <a:pPr algn="ctr"/>
                      <a:r>
                        <a:rPr lang="en-GB" sz="1200" b="1" dirty="0">
                          <a:latin typeface="+mj-lt"/>
                          <a:ea typeface="Tahoma" panose="020B0604030504040204" pitchFamily="34" charset="0"/>
                          <a:cs typeface="Tahoma" panose="020B0604030504040204" pitchFamily="34" charset="0"/>
                        </a:rPr>
                        <a:t>Aluminium</a:t>
                      </a:r>
                    </a:p>
                  </a:txBody>
                  <a:tcPr marL="128016" marR="128016" marT="64008" marB="64008"/>
                </a:tc>
                <a:tc>
                  <a:txBody>
                    <a:bodyPr/>
                    <a:lstStyle/>
                    <a:p>
                      <a:pPr algn="ctr"/>
                      <a:r>
                        <a:rPr lang="en-GB" sz="1200" b="0" dirty="0">
                          <a:latin typeface="+mj-lt"/>
                          <a:ea typeface="Tahoma" panose="020B0604030504040204" pitchFamily="34" charset="0"/>
                          <a:cs typeface="Tahoma" panose="020B0604030504040204" pitchFamily="34" charset="0"/>
                        </a:rPr>
                        <a:t>Light, high strength to weight ratio</a:t>
                      </a:r>
                      <a:r>
                        <a:rPr lang="en-GB" sz="1200" b="0" baseline="0" dirty="0">
                          <a:latin typeface="+mj-lt"/>
                          <a:ea typeface="Tahoma" panose="020B0604030504040204" pitchFamily="34" charset="0"/>
                          <a:cs typeface="Tahoma" panose="020B0604030504040204" pitchFamily="34" charset="0"/>
                        </a:rPr>
                        <a:t> and ductile</a:t>
                      </a:r>
                      <a:endParaRPr lang="en-GB" sz="1200" b="0" dirty="0">
                        <a:latin typeface="+mj-lt"/>
                        <a:ea typeface="Tahoma" panose="020B0604030504040204" pitchFamily="34" charset="0"/>
                        <a:cs typeface="Tahoma" panose="020B0604030504040204" pitchFamily="34" charset="0"/>
                      </a:endParaRPr>
                    </a:p>
                  </a:txBody>
                  <a:tcPr marL="128016" marR="128016" marT="64008" marB="64008"/>
                </a:tc>
                <a:tc>
                  <a:txBody>
                    <a:bodyPr/>
                    <a:lstStyle/>
                    <a:p>
                      <a:pPr algn="ctr"/>
                      <a:r>
                        <a:rPr lang="en-GB" sz="1200" b="0" dirty="0">
                          <a:latin typeface="+mj-lt"/>
                          <a:ea typeface="Tahoma" panose="020B0604030504040204" pitchFamily="34" charset="0"/>
                          <a:cs typeface="Tahoma" panose="020B0604030504040204" pitchFamily="34" charset="0"/>
                        </a:rPr>
                        <a:t>Pots, pans, cars, cans</a:t>
                      </a:r>
                    </a:p>
                  </a:txBody>
                  <a:tcPr marL="128016" marR="128016" marT="64008" marB="64008"/>
                </a:tc>
                <a:extLst>
                  <a:ext uri="{0D108BD9-81ED-4DB2-BD59-A6C34878D82A}">
                    <a16:rowId xmlns:a16="http://schemas.microsoft.com/office/drawing/2014/main" val="739736390"/>
                  </a:ext>
                </a:extLst>
              </a:tr>
              <a:tr h="420783">
                <a:tc>
                  <a:txBody>
                    <a:bodyPr/>
                    <a:lstStyle/>
                    <a:p>
                      <a:pPr algn="ctr"/>
                      <a:r>
                        <a:rPr lang="en-GB" sz="1200" b="1" dirty="0">
                          <a:latin typeface="+mj-lt"/>
                          <a:ea typeface="Tahoma" panose="020B0604030504040204" pitchFamily="34" charset="0"/>
                          <a:cs typeface="Tahoma" panose="020B0604030504040204" pitchFamily="34" charset="0"/>
                        </a:rPr>
                        <a:t>Copper</a:t>
                      </a:r>
                    </a:p>
                  </a:txBody>
                  <a:tcPr marL="128016" marR="128016" marT="64008" marB="64008"/>
                </a:tc>
                <a:tc>
                  <a:txBody>
                    <a:bodyPr/>
                    <a:lstStyle/>
                    <a:p>
                      <a:pPr algn="ctr"/>
                      <a:r>
                        <a:rPr lang="en-GB" sz="1200" dirty="0">
                          <a:latin typeface="+mj-lt"/>
                          <a:ea typeface="Tahoma" panose="020B0604030504040204" pitchFamily="34" charset="0"/>
                          <a:cs typeface="Tahoma" panose="020B0604030504040204" pitchFamily="34" charset="0"/>
                        </a:rPr>
                        <a:t>Ductile, malleable and good conductor</a:t>
                      </a:r>
                    </a:p>
                  </a:txBody>
                  <a:tcPr marL="128016" marR="128016" marT="64008" marB="64008"/>
                </a:tc>
                <a:tc>
                  <a:txBody>
                    <a:bodyPr/>
                    <a:lstStyle/>
                    <a:p>
                      <a:pPr algn="ctr"/>
                      <a:r>
                        <a:rPr lang="en-GB" sz="1200" dirty="0">
                          <a:latin typeface="+mj-lt"/>
                          <a:ea typeface="Tahoma" panose="020B0604030504040204" pitchFamily="34" charset="0"/>
                          <a:cs typeface="Tahoma" panose="020B0604030504040204" pitchFamily="34" charset="0"/>
                        </a:rPr>
                        <a:t>Plumbing supplies and cables</a:t>
                      </a:r>
                    </a:p>
                  </a:txBody>
                  <a:tcPr marL="128016" marR="128016" marT="64008" marB="64008"/>
                </a:tc>
                <a:extLst>
                  <a:ext uri="{0D108BD9-81ED-4DB2-BD59-A6C34878D82A}">
                    <a16:rowId xmlns:a16="http://schemas.microsoft.com/office/drawing/2014/main" val="3781206839"/>
                  </a:ext>
                </a:extLst>
              </a:tr>
              <a:tr h="420783">
                <a:tc>
                  <a:txBody>
                    <a:bodyPr/>
                    <a:lstStyle/>
                    <a:p>
                      <a:pPr algn="ctr"/>
                      <a:r>
                        <a:rPr lang="en-GB" sz="1200" b="1" dirty="0">
                          <a:latin typeface="+mj-lt"/>
                          <a:ea typeface="Tahoma" panose="020B0604030504040204" pitchFamily="34" charset="0"/>
                          <a:cs typeface="Tahoma" panose="020B0604030504040204" pitchFamily="34" charset="0"/>
                        </a:rPr>
                        <a:t>Tin</a:t>
                      </a:r>
                    </a:p>
                  </a:txBody>
                  <a:tcPr marL="128016" marR="128016" marT="64008" marB="64008"/>
                </a:tc>
                <a:tc>
                  <a:txBody>
                    <a:bodyPr/>
                    <a:lstStyle/>
                    <a:p>
                      <a:pPr algn="ctr"/>
                      <a:r>
                        <a:rPr lang="en-GB" sz="1200" dirty="0">
                          <a:latin typeface="+mj-lt"/>
                          <a:ea typeface="Tahoma" panose="020B0604030504040204" pitchFamily="34" charset="0"/>
                          <a:cs typeface="Tahoma" panose="020B0604030504040204" pitchFamily="34" charset="0"/>
                        </a:rPr>
                        <a:t>Soft, malleable and good conductor</a:t>
                      </a:r>
                    </a:p>
                  </a:txBody>
                  <a:tcPr marL="128016" marR="128016" marT="64008" marB="64008"/>
                </a:tc>
                <a:tc>
                  <a:txBody>
                    <a:bodyPr/>
                    <a:lstStyle/>
                    <a:p>
                      <a:pPr algn="ctr"/>
                      <a:r>
                        <a:rPr lang="en-GB" sz="1200" dirty="0">
                          <a:latin typeface="+mj-lt"/>
                          <a:ea typeface="Tahoma" panose="020B0604030504040204" pitchFamily="34" charset="0"/>
                          <a:cs typeface="Tahoma" panose="020B0604030504040204" pitchFamily="34" charset="0"/>
                        </a:rPr>
                        <a:t>Used as a protective coating</a:t>
                      </a:r>
                    </a:p>
                  </a:txBody>
                  <a:tcPr marL="128016" marR="128016" marT="64008" marB="64008"/>
                </a:tc>
                <a:extLst>
                  <a:ext uri="{0D108BD9-81ED-4DB2-BD59-A6C34878D82A}">
                    <a16:rowId xmlns:a16="http://schemas.microsoft.com/office/drawing/2014/main" val="1935869641"/>
                  </a:ext>
                </a:extLst>
              </a:tr>
            </a:tbl>
          </a:graphicData>
        </a:graphic>
      </p:graphicFrame>
      <p:sp>
        <p:nvSpPr>
          <p:cNvPr id="12" name="TextBox 11">
            <a:extLst>
              <a:ext uri="{FF2B5EF4-FFF2-40B4-BE49-F238E27FC236}">
                <a16:creationId xmlns:a16="http://schemas.microsoft.com/office/drawing/2014/main" id="{AC73660F-DF34-42F5-8447-FA37C57BEEB3}"/>
              </a:ext>
            </a:extLst>
          </p:cNvPr>
          <p:cNvSpPr txBox="1"/>
          <p:nvPr/>
        </p:nvSpPr>
        <p:spPr>
          <a:xfrm>
            <a:off x="116840" y="1340950"/>
            <a:ext cx="4887571" cy="276999"/>
          </a:xfrm>
          <a:prstGeom prst="rect">
            <a:avLst/>
          </a:prstGeom>
          <a:noFill/>
        </p:spPr>
        <p:txBody>
          <a:bodyPr wrap="square" rtlCol="0">
            <a:spAutoFit/>
          </a:bodyPr>
          <a:lstStyle/>
          <a:p>
            <a:r>
              <a:rPr lang="en-GB" sz="1200" dirty="0">
                <a:latin typeface="+mj-lt"/>
                <a:ea typeface="Tahoma" panose="020B0604030504040204" pitchFamily="34" charset="0"/>
                <a:cs typeface="Tahoma" panose="020B0604030504040204" pitchFamily="34" charset="0"/>
              </a:rPr>
              <a:t>Metals come from ores in the ground. </a:t>
            </a:r>
            <a:r>
              <a:rPr lang="en-GB" sz="1200" b="1" dirty="0">
                <a:latin typeface="+mj-lt"/>
                <a:ea typeface="Tahoma" panose="020B0604030504040204" pitchFamily="34" charset="0"/>
                <a:cs typeface="Tahoma" panose="020B0604030504040204" pitchFamily="34" charset="0"/>
              </a:rPr>
              <a:t>Stock forms </a:t>
            </a:r>
            <a:r>
              <a:rPr lang="en-GB" sz="1200" dirty="0">
                <a:latin typeface="+mj-lt"/>
                <a:ea typeface="Tahoma" panose="020B0604030504040204" pitchFamily="34" charset="0"/>
                <a:cs typeface="Tahoma" panose="020B0604030504040204" pitchFamily="34" charset="0"/>
              </a:rPr>
              <a:t>are sheets, bars and rods</a:t>
            </a:r>
            <a:endParaRPr lang="en-GB" sz="1200" b="1" dirty="0">
              <a:latin typeface="+mj-lt"/>
              <a:ea typeface="Tahoma" panose="020B0604030504040204" pitchFamily="34" charset="0"/>
              <a:cs typeface="Tahoma" panose="020B0604030504040204" pitchFamily="34" charset="0"/>
            </a:endParaRPr>
          </a:p>
        </p:txBody>
      </p:sp>
      <p:graphicFrame>
        <p:nvGraphicFramePr>
          <p:cNvPr id="13" name="Table 12">
            <a:extLst>
              <a:ext uri="{FF2B5EF4-FFF2-40B4-BE49-F238E27FC236}">
                <a16:creationId xmlns:a16="http://schemas.microsoft.com/office/drawing/2014/main" id="{B0A288B6-2A2C-46B4-BAD3-4313FB80D35D}"/>
              </a:ext>
            </a:extLst>
          </p:cNvPr>
          <p:cNvGraphicFramePr>
            <a:graphicFrameLocks noGrp="1"/>
          </p:cNvGraphicFramePr>
          <p:nvPr>
            <p:extLst>
              <p:ext uri="{D42A27DB-BD31-4B8C-83A1-F6EECF244321}">
                <p14:modId xmlns:p14="http://schemas.microsoft.com/office/powerpoint/2010/main" val="1934001943"/>
              </p:ext>
            </p:extLst>
          </p:nvPr>
        </p:nvGraphicFramePr>
        <p:xfrm>
          <a:off x="116839" y="6264439"/>
          <a:ext cx="5148313" cy="1792224"/>
        </p:xfrm>
        <a:graphic>
          <a:graphicData uri="http://schemas.openxmlformats.org/drawingml/2006/table">
            <a:tbl>
              <a:tblPr firstRow="1" bandRow="1">
                <a:tableStyleId>{5940675A-B579-460E-94D1-54222C63F5DA}</a:tableStyleId>
              </a:tblPr>
              <a:tblGrid>
                <a:gridCol w="1021411">
                  <a:extLst>
                    <a:ext uri="{9D8B030D-6E8A-4147-A177-3AD203B41FA5}">
                      <a16:colId xmlns:a16="http://schemas.microsoft.com/office/drawing/2014/main" val="2868898196"/>
                    </a:ext>
                  </a:extLst>
                </a:gridCol>
                <a:gridCol w="2806694">
                  <a:extLst>
                    <a:ext uri="{9D8B030D-6E8A-4147-A177-3AD203B41FA5}">
                      <a16:colId xmlns:a16="http://schemas.microsoft.com/office/drawing/2014/main" val="3187111543"/>
                    </a:ext>
                  </a:extLst>
                </a:gridCol>
                <a:gridCol w="1320208">
                  <a:extLst>
                    <a:ext uri="{9D8B030D-6E8A-4147-A177-3AD203B41FA5}">
                      <a16:colId xmlns:a16="http://schemas.microsoft.com/office/drawing/2014/main" val="3776042511"/>
                    </a:ext>
                  </a:extLst>
                </a:gridCol>
              </a:tblGrid>
              <a:tr h="265729">
                <a:tc gridSpan="3">
                  <a:txBody>
                    <a:bodyPr/>
                    <a:lstStyle/>
                    <a:p>
                      <a:pPr algn="ctr"/>
                      <a:r>
                        <a:rPr lang="en-GB" sz="1200" b="1" dirty="0">
                          <a:latin typeface="+mj-lt"/>
                          <a:ea typeface="Tahoma" panose="020B0604030504040204" pitchFamily="34" charset="0"/>
                          <a:cs typeface="Tahoma" panose="020B0604030504040204" pitchFamily="34" charset="0"/>
                        </a:rPr>
                        <a:t>Alloys </a:t>
                      </a:r>
                      <a:r>
                        <a:rPr lang="en-GB" sz="1200" b="0" dirty="0">
                          <a:latin typeface="+mj-lt"/>
                          <a:ea typeface="Tahoma" panose="020B0604030504040204" pitchFamily="34" charset="0"/>
                          <a:cs typeface="Tahoma" panose="020B0604030504040204" pitchFamily="34" charset="0"/>
                        </a:rPr>
                        <a:t>are mixtures of 2 or more metals to get the best of their properties</a:t>
                      </a:r>
                    </a:p>
                  </a:txBody>
                  <a:tcPr marL="128016" marR="128016" marT="64008" marB="64008">
                    <a:solidFill>
                      <a:schemeClr val="bg1">
                        <a:lumMod val="85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265729">
                <a:tc>
                  <a:txBody>
                    <a:bodyPr/>
                    <a:lstStyle/>
                    <a:p>
                      <a:pPr algn="ctr"/>
                      <a:r>
                        <a:rPr lang="en-GB" sz="1200" b="1" dirty="0">
                          <a:latin typeface="+mj-lt"/>
                          <a:ea typeface="Tahoma" panose="020B0604030504040204" pitchFamily="34" charset="0"/>
                          <a:cs typeface="Tahoma" panose="020B0604030504040204" pitchFamily="34" charset="0"/>
                        </a:rPr>
                        <a:t>Material</a:t>
                      </a:r>
                    </a:p>
                  </a:txBody>
                  <a:tcPr marL="128016" marR="128016" marT="64008" marB="64008">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Key info</a:t>
                      </a:r>
                    </a:p>
                  </a:txBody>
                  <a:tcPr marL="128016" marR="128016" marT="64008" marB="64008">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Examples</a:t>
                      </a:r>
                    </a:p>
                  </a:txBody>
                  <a:tcPr marL="128016" marR="128016" marT="64008" marB="64008">
                    <a:solidFill>
                      <a:schemeClr val="bg1">
                        <a:lumMod val="85000"/>
                      </a:schemeClr>
                    </a:solidFill>
                  </a:tcPr>
                </a:tc>
                <a:extLst>
                  <a:ext uri="{0D108BD9-81ED-4DB2-BD59-A6C34878D82A}">
                    <a16:rowId xmlns:a16="http://schemas.microsoft.com/office/drawing/2014/main" val="2505222152"/>
                  </a:ext>
                </a:extLst>
              </a:tr>
              <a:tr h="578352">
                <a:tc>
                  <a:txBody>
                    <a:bodyPr/>
                    <a:lstStyle/>
                    <a:p>
                      <a:pPr algn="ctr"/>
                      <a:r>
                        <a:rPr lang="en-GB" sz="1200" b="1" dirty="0">
                          <a:latin typeface="+mj-lt"/>
                          <a:ea typeface="Tahoma" panose="020B0604030504040204" pitchFamily="34" charset="0"/>
                          <a:cs typeface="Tahoma" panose="020B0604030504040204" pitchFamily="34" charset="0"/>
                        </a:rPr>
                        <a:t>Brass</a:t>
                      </a:r>
                    </a:p>
                  </a:txBody>
                  <a:tcPr marL="128016" marR="128016" marT="64008" marB="64008"/>
                </a:tc>
                <a:tc>
                  <a:txBody>
                    <a:bodyPr/>
                    <a:lstStyle/>
                    <a:p>
                      <a:pPr algn="ctr"/>
                      <a:r>
                        <a:rPr lang="en-GB" sz="1200" dirty="0">
                          <a:latin typeface="+mj-lt"/>
                          <a:ea typeface="Tahoma" panose="020B0604030504040204" pitchFamily="34" charset="0"/>
                          <a:cs typeface="Tahoma" panose="020B0604030504040204" pitchFamily="34" charset="0"/>
                        </a:rPr>
                        <a:t>Malleable and easy to cast</a:t>
                      </a:r>
                    </a:p>
                  </a:txBody>
                  <a:tcPr marL="128016" marR="128016" marT="64008" marB="64008"/>
                </a:tc>
                <a:tc>
                  <a:txBody>
                    <a:bodyPr/>
                    <a:lstStyle/>
                    <a:p>
                      <a:pPr algn="ctr"/>
                      <a:r>
                        <a:rPr lang="en-GB" sz="1200" b="0" dirty="0">
                          <a:latin typeface="+mj-lt"/>
                          <a:ea typeface="Tahoma" panose="020B0604030504040204" pitchFamily="34" charset="0"/>
                          <a:cs typeface="Tahoma" panose="020B0604030504040204" pitchFamily="34" charset="0"/>
                        </a:rPr>
                        <a:t>Musical instruments, plumbing</a:t>
                      </a:r>
                    </a:p>
                  </a:txBody>
                  <a:tcPr marL="128016" marR="128016" marT="64008" marB="64008"/>
                </a:tc>
                <a:extLst>
                  <a:ext uri="{0D108BD9-81ED-4DB2-BD59-A6C34878D82A}">
                    <a16:rowId xmlns:a16="http://schemas.microsoft.com/office/drawing/2014/main" val="739736390"/>
                  </a:ext>
                </a:extLst>
              </a:tr>
              <a:tr h="422040">
                <a:tc>
                  <a:txBody>
                    <a:bodyPr/>
                    <a:lstStyle/>
                    <a:p>
                      <a:pPr algn="ctr"/>
                      <a:r>
                        <a:rPr lang="en-GB" sz="1200" b="1" dirty="0">
                          <a:latin typeface="+mj-lt"/>
                          <a:ea typeface="Tahoma" panose="020B0604030504040204" pitchFamily="34" charset="0"/>
                          <a:cs typeface="Tahoma" panose="020B0604030504040204" pitchFamily="34" charset="0"/>
                        </a:rPr>
                        <a:t>Stainless Steel</a:t>
                      </a:r>
                    </a:p>
                  </a:txBody>
                  <a:tcPr marL="128016" marR="128016" marT="64008" marB="64008"/>
                </a:tc>
                <a:tc>
                  <a:txBody>
                    <a:bodyPr/>
                    <a:lstStyle/>
                    <a:p>
                      <a:pPr algn="ctr"/>
                      <a:r>
                        <a:rPr lang="en-GB" sz="1200" dirty="0">
                          <a:latin typeface="+mj-lt"/>
                          <a:ea typeface="Tahoma" panose="020B0604030504040204" pitchFamily="34" charset="0"/>
                          <a:cs typeface="Tahoma" panose="020B0604030504040204" pitchFamily="34" charset="0"/>
                        </a:rPr>
                        <a:t>Doesn’t rust, hard and smooth</a:t>
                      </a:r>
                    </a:p>
                  </a:txBody>
                  <a:tcPr marL="128016" marR="128016" marT="64008" marB="64008"/>
                </a:tc>
                <a:tc>
                  <a:txBody>
                    <a:bodyPr/>
                    <a:lstStyle/>
                    <a:p>
                      <a:pPr algn="ctr"/>
                      <a:r>
                        <a:rPr lang="en-GB" sz="1200" dirty="0">
                          <a:latin typeface="+mj-lt"/>
                          <a:ea typeface="Tahoma" panose="020B0604030504040204" pitchFamily="34" charset="0"/>
                          <a:cs typeface="Tahoma" panose="020B0604030504040204" pitchFamily="34" charset="0"/>
                        </a:rPr>
                        <a:t>Cutlery, medical tools, </a:t>
                      </a:r>
                      <a:r>
                        <a:rPr lang="en-GB" sz="1200" dirty="0" err="1">
                          <a:latin typeface="+mj-lt"/>
                          <a:ea typeface="Tahoma" panose="020B0604030504040204" pitchFamily="34" charset="0"/>
                          <a:cs typeface="Tahoma" panose="020B0604030504040204" pitchFamily="34" charset="0"/>
                        </a:rPr>
                        <a:t>etc</a:t>
                      </a:r>
                      <a:endParaRPr lang="en-GB" sz="1200" dirty="0">
                        <a:latin typeface="+mj-lt"/>
                        <a:ea typeface="Tahoma" panose="020B0604030504040204" pitchFamily="34" charset="0"/>
                        <a:cs typeface="Tahoma" panose="020B0604030504040204" pitchFamily="34" charset="0"/>
                      </a:endParaRPr>
                    </a:p>
                  </a:txBody>
                  <a:tcPr marL="128016" marR="128016" marT="64008" marB="64008"/>
                </a:tc>
                <a:extLst>
                  <a:ext uri="{0D108BD9-81ED-4DB2-BD59-A6C34878D82A}">
                    <a16:rowId xmlns:a16="http://schemas.microsoft.com/office/drawing/2014/main" val="3781206839"/>
                  </a:ext>
                </a:extLst>
              </a:tr>
            </a:tbl>
          </a:graphicData>
        </a:graphic>
      </p:graphicFrame>
      <p:pic>
        <p:nvPicPr>
          <p:cNvPr id="2" name="Picture 1">
            <a:extLst>
              <a:ext uri="{FF2B5EF4-FFF2-40B4-BE49-F238E27FC236}">
                <a16:creationId xmlns:a16="http://schemas.microsoft.com/office/drawing/2014/main" id="{FDD85AF9-C7E6-49D3-86FC-4BC9FBEC58E1}"/>
              </a:ext>
            </a:extLst>
          </p:cNvPr>
          <p:cNvPicPr>
            <a:picLocks noChangeAspect="1"/>
          </p:cNvPicPr>
          <p:nvPr/>
        </p:nvPicPr>
        <p:blipFill>
          <a:blip r:embed="rId2"/>
          <a:stretch>
            <a:fillRect/>
          </a:stretch>
        </p:blipFill>
        <p:spPr>
          <a:xfrm>
            <a:off x="5517232" y="3082282"/>
            <a:ext cx="1233494" cy="925121"/>
          </a:xfrm>
          <a:prstGeom prst="rect">
            <a:avLst/>
          </a:prstGeom>
        </p:spPr>
      </p:pic>
      <p:pic>
        <p:nvPicPr>
          <p:cNvPr id="3" name="Picture 2">
            <a:extLst>
              <a:ext uri="{FF2B5EF4-FFF2-40B4-BE49-F238E27FC236}">
                <a16:creationId xmlns:a16="http://schemas.microsoft.com/office/drawing/2014/main" id="{D1828CCA-BF08-4FEB-B3C1-921862E6C371}"/>
              </a:ext>
            </a:extLst>
          </p:cNvPr>
          <p:cNvPicPr>
            <a:picLocks noChangeAspect="1"/>
          </p:cNvPicPr>
          <p:nvPr/>
        </p:nvPicPr>
        <p:blipFill>
          <a:blip r:embed="rId3"/>
          <a:stretch>
            <a:fillRect/>
          </a:stretch>
        </p:blipFill>
        <p:spPr>
          <a:xfrm>
            <a:off x="5563516" y="4044553"/>
            <a:ext cx="1177644" cy="1166689"/>
          </a:xfrm>
          <a:prstGeom prst="rect">
            <a:avLst/>
          </a:prstGeom>
        </p:spPr>
      </p:pic>
      <p:pic>
        <p:nvPicPr>
          <p:cNvPr id="7" name="Picture 6">
            <a:extLst>
              <a:ext uri="{FF2B5EF4-FFF2-40B4-BE49-F238E27FC236}">
                <a16:creationId xmlns:a16="http://schemas.microsoft.com/office/drawing/2014/main" id="{CD239E98-2B63-48CA-83EA-BCCAF277C410}"/>
              </a:ext>
            </a:extLst>
          </p:cNvPr>
          <p:cNvPicPr>
            <a:picLocks noChangeAspect="1"/>
          </p:cNvPicPr>
          <p:nvPr/>
        </p:nvPicPr>
        <p:blipFill>
          <a:blip r:embed="rId4"/>
          <a:stretch>
            <a:fillRect/>
          </a:stretch>
        </p:blipFill>
        <p:spPr>
          <a:xfrm>
            <a:off x="5533904" y="5248392"/>
            <a:ext cx="1200150" cy="1419225"/>
          </a:xfrm>
          <a:prstGeom prst="rect">
            <a:avLst/>
          </a:prstGeom>
        </p:spPr>
      </p:pic>
      <p:pic>
        <p:nvPicPr>
          <p:cNvPr id="8" name="Picture 7">
            <a:extLst>
              <a:ext uri="{FF2B5EF4-FFF2-40B4-BE49-F238E27FC236}">
                <a16:creationId xmlns:a16="http://schemas.microsoft.com/office/drawing/2014/main" id="{342EC2CE-11FF-42DF-9496-D52F345AF874}"/>
              </a:ext>
            </a:extLst>
          </p:cNvPr>
          <p:cNvPicPr>
            <a:picLocks noChangeAspect="1"/>
          </p:cNvPicPr>
          <p:nvPr/>
        </p:nvPicPr>
        <p:blipFill>
          <a:blip r:embed="rId5"/>
          <a:stretch>
            <a:fillRect/>
          </a:stretch>
        </p:blipFill>
        <p:spPr>
          <a:xfrm>
            <a:off x="5434732" y="8111365"/>
            <a:ext cx="1345958" cy="972081"/>
          </a:xfrm>
          <a:prstGeom prst="rect">
            <a:avLst/>
          </a:prstGeom>
        </p:spPr>
      </p:pic>
      <p:pic>
        <p:nvPicPr>
          <p:cNvPr id="14" name="Picture 13">
            <a:extLst>
              <a:ext uri="{FF2B5EF4-FFF2-40B4-BE49-F238E27FC236}">
                <a16:creationId xmlns:a16="http://schemas.microsoft.com/office/drawing/2014/main" id="{9FB6AFC6-DD19-4B4F-9F51-75FB7D28E9AA}"/>
              </a:ext>
            </a:extLst>
          </p:cNvPr>
          <p:cNvPicPr>
            <a:picLocks noChangeAspect="1"/>
          </p:cNvPicPr>
          <p:nvPr/>
        </p:nvPicPr>
        <p:blipFill>
          <a:blip r:embed="rId6"/>
          <a:stretch>
            <a:fillRect/>
          </a:stretch>
        </p:blipFill>
        <p:spPr>
          <a:xfrm>
            <a:off x="5728847" y="6777354"/>
            <a:ext cx="846982" cy="1224274"/>
          </a:xfrm>
          <a:prstGeom prst="rect">
            <a:avLst/>
          </a:prstGeom>
        </p:spPr>
      </p:pic>
      <p:pic>
        <p:nvPicPr>
          <p:cNvPr id="15" name="Picture 14">
            <a:extLst>
              <a:ext uri="{FF2B5EF4-FFF2-40B4-BE49-F238E27FC236}">
                <a16:creationId xmlns:a16="http://schemas.microsoft.com/office/drawing/2014/main" id="{D3A32D8B-BBA4-4FA3-A4F1-704B4C05BEFB}"/>
              </a:ext>
            </a:extLst>
          </p:cNvPr>
          <p:cNvPicPr>
            <a:picLocks noChangeAspect="1"/>
          </p:cNvPicPr>
          <p:nvPr/>
        </p:nvPicPr>
        <p:blipFill>
          <a:blip r:embed="rId7"/>
          <a:stretch>
            <a:fillRect/>
          </a:stretch>
        </p:blipFill>
        <p:spPr>
          <a:xfrm>
            <a:off x="4005064" y="8210100"/>
            <a:ext cx="1266825" cy="819150"/>
          </a:xfrm>
          <a:prstGeom prst="rect">
            <a:avLst/>
          </a:prstGeom>
        </p:spPr>
      </p:pic>
      <p:pic>
        <p:nvPicPr>
          <p:cNvPr id="18" name="Picture 17">
            <a:extLst>
              <a:ext uri="{FF2B5EF4-FFF2-40B4-BE49-F238E27FC236}">
                <a16:creationId xmlns:a16="http://schemas.microsoft.com/office/drawing/2014/main" id="{E5A19394-414D-40C0-B35B-C98A88DAB39C}"/>
              </a:ext>
            </a:extLst>
          </p:cNvPr>
          <p:cNvPicPr>
            <a:picLocks noChangeAspect="1"/>
          </p:cNvPicPr>
          <p:nvPr/>
        </p:nvPicPr>
        <p:blipFill>
          <a:blip r:embed="rId8"/>
          <a:stretch>
            <a:fillRect/>
          </a:stretch>
        </p:blipFill>
        <p:spPr>
          <a:xfrm>
            <a:off x="2083042" y="8143772"/>
            <a:ext cx="1345958" cy="939781"/>
          </a:xfrm>
          <a:prstGeom prst="rect">
            <a:avLst/>
          </a:prstGeom>
        </p:spPr>
      </p:pic>
      <p:pic>
        <p:nvPicPr>
          <p:cNvPr id="19" name="Picture 18">
            <a:extLst>
              <a:ext uri="{FF2B5EF4-FFF2-40B4-BE49-F238E27FC236}">
                <a16:creationId xmlns:a16="http://schemas.microsoft.com/office/drawing/2014/main" id="{33B15F60-5D44-4C91-AD5A-3E218D736B8E}"/>
              </a:ext>
            </a:extLst>
          </p:cNvPr>
          <p:cNvPicPr>
            <a:picLocks noChangeAspect="1"/>
          </p:cNvPicPr>
          <p:nvPr/>
        </p:nvPicPr>
        <p:blipFill>
          <a:blip r:embed="rId9"/>
          <a:stretch>
            <a:fillRect/>
          </a:stretch>
        </p:blipFill>
        <p:spPr>
          <a:xfrm rot="16200000">
            <a:off x="582686" y="7915063"/>
            <a:ext cx="1078056" cy="1409223"/>
          </a:xfrm>
          <a:prstGeom prst="rect">
            <a:avLst/>
          </a:prstGeom>
        </p:spPr>
      </p:pic>
    </p:spTree>
    <p:extLst>
      <p:ext uri="{BB962C8B-B14F-4D97-AF65-F5344CB8AC3E}">
        <p14:creationId xmlns:p14="http://schemas.microsoft.com/office/powerpoint/2010/main" val="560093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0957C3D4-C9D5-4605-A807-F83340D78C49}"/>
              </a:ext>
            </a:extLst>
          </p:cNvPr>
          <p:cNvSpPr txBox="1">
            <a:spLocks/>
          </p:cNvSpPr>
          <p:nvPr/>
        </p:nvSpPr>
        <p:spPr>
          <a:xfrm>
            <a:off x="1" y="1"/>
            <a:ext cx="6858000" cy="539552"/>
          </a:xfrm>
          <a:prstGeom prst="rect">
            <a:avLst/>
          </a:prstGeom>
          <a:solidFill>
            <a:schemeClr val="bg1">
              <a:lumMod val="95000"/>
            </a:schemeClr>
          </a:solidFill>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Intent, Implementation and Impact in KS4 Technology</a:t>
            </a:r>
            <a:endParaRPr lang="ru-RU" sz="2400" b="1"/>
          </a:p>
        </p:txBody>
      </p:sp>
      <p:sp>
        <p:nvSpPr>
          <p:cNvPr id="5" name="Rectangle 4">
            <a:extLst>
              <a:ext uri="{FF2B5EF4-FFF2-40B4-BE49-F238E27FC236}">
                <a16:creationId xmlns:a16="http://schemas.microsoft.com/office/drawing/2014/main" id="{02E5A150-2611-4590-A428-7640DD970211}"/>
              </a:ext>
            </a:extLst>
          </p:cNvPr>
          <p:cNvSpPr/>
          <p:nvPr/>
        </p:nvSpPr>
        <p:spPr>
          <a:xfrm>
            <a:off x="308413" y="872297"/>
            <a:ext cx="6241174" cy="1323439"/>
          </a:xfrm>
          <a:prstGeom prst="rect">
            <a:avLst/>
          </a:prstGeom>
          <a:solidFill>
            <a:schemeClr val="bg1">
              <a:lumMod val="85000"/>
            </a:schemeClr>
          </a:solidFill>
        </p:spPr>
        <p:txBody>
          <a:bodyPr wrap="square">
            <a:spAutoFit/>
          </a:bodyPr>
          <a:lstStyle/>
          <a:p>
            <a:pPr algn="ctr"/>
            <a:r>
              <a:rPr lang="en-GB" sz="1600" b="1" i="1"/>
              <a:t>Our Mission Statement:</a:t>
            </a:r>
          </a:p>
          <a:p>
            <a:pPr algn="just"/>
            <a:r>
              <a:rPr lang="en-GB" sz="1600" i="1"/>
              <a:t>‘We aim to use an iterative and explorative design cycle to empower students to become creative and critical thinkers. To find solutions to everyday problems that meet users’ needs and make the world a better environment for all in an inclusive way.’</a:t>
            </a:r>
            <a:endParaRPr lang="en-GB" sz="1600"/>
          </a:p>
        </p:txBody>
      </p:sp>
      <p:sp>
        <p:nvSpPr>
          <p:cNvPr id="6" name="TextBox 5">
            <a:extLst>
              <a:ext uri="{FF2B5EF4-FFF2-40B4-BE49-F238E27FC236}">
                <a16:creationId xmlns:a16="http://schemas.microsoft.com/office/drawing/2014/main" id="{EAEA8BBE-F4AE-4A5B-82BB-35C866E00344}"/>
              </a:ext>
            </a:extLst>
          </p:cNvPr>
          <p:cNvSpPr txBox="1"/>
          <p:nvPr/>
        </p:nvSpPr>
        <p:spPr>
          <a:xfrm>
            <a:off x="618756" y="2483768"/>
            <a:ext cx="5620488" cy="6247864"/>
          </a:xfrm>
          <a:prstGeom prst="rect">
            <a:avLst/>
          </a:prstGeom>
          <a:solidFill>
            <a:schemeClr val="bg1">
              <a:lumMod val="95000"/>
            </a:schemeClr>
          </a:solidFill>
        </p:spPr>
        <p:txBody>
          <a:bodyPr wrap="square" rtlCol="0">
            <a:spAutoFit/>
          </a:bodyPr>
          <a:lstStyle/>
          <a:p>
            <a:r>
              <a:rPr lang="en-GB" sz="1600" b="1" i="1" dirty="0"/>
              <a:t>What this means in your lessons:</a:t>
            </a:r>
          </a:p>
          <a:p>
            <a:endParaRPr lang="en-GB" sz="1600" i="1" dirty="0"/>
          </a:p>
          <a:p>
            <a:pPr marL="285750" indent="-285750">
              <a:buFont typeface="Wingdings" pitchFamily="2" charset="2"/>
              <a:buChar char="Ø"/>
            </a:pPr>
            <a:r>
              <a:rPr lang="en-GB" sz="1600" b="1" i="1" dirty="0"/>
              <a:t>An iterative and explorative design cycle</a:t>
            </a:r>
          </a:p>
          <a:p>
            <a:r>
              <a:rPr lang="en-GB" sz="1600" dirty="0"/>
              <a:t>We want you to try to always be improving your ideas and looking for new solutions.</a:t>
            </a:r>
          </a:p>
          <a:p>
            <a:endParaRPr lang="en-GB" sz="1600" dirty="0"/>
          </a:p>
          <a:p>
            <a:pPr marL="285750" indent="-285750">
              <a:buFont typeface="Wingdings" pitchFamily="2" charset="2"/>
              <a:buChar char="Ø"/>
            </a:pPr>
            <a:r>
              <a:rPr lang="en-GB" sz="1600" b="1" i="1" dirty="0"/>
              <a:t>Creative and critical thinkers</a:t>
            </a:r>
          </a:p>
          <a:p>
            <a:r>
              <a:rPr lang="en-GB" sz="1600" dirty="0"/>
              <a:t>We want you to think outside the box and challenge the ordinary designs you see every day.</a:t>
            </a:r>
          </a:p>
          <a:p>
            <a:endParaRPr lang="en-GB" sz="1600" dirty="0"/>
          </a:p>
          <a:p>
            <a:pPr marL="285750" indent="-285750">
              <a:buFont typeface="Wingdings" pitchFamily="2" charset="2"/>
              <a:buChar char="Ø"/>
            </a:pPr>
            <a:r>
              <a:rPr lang="en-GB" sz="1600" b="1" i="1" dirty="0"/>
              <a:t>Solutions to everyday problems </a:t>
            </a:r>
          </a:p>
          <a:p>
            <a:r>
              <a:rPr lang="en-GB" sz="1600" dirty="0"/>
              <a:t>We want you to be the people who solve the challenges the world is facing through your new thoughts and exciting ideas.</a:t>
            </a:r>
          </a:p>
          <a:p>
            <a:endParaRPr lang="en-GB" sz="1600" dirty="0"/>
          </a:p>
          <a:p>
            <a:pPr marL="285750" indent="-285750">
              <a:buFont typeface="Wingdings" pitchFamily="2" charset="2"/>
              <a:buChar char="Ø"/>
            </a:pPr>
            <a:r>
              <a:rPr lang="en-GB" sz="1600" b="1" i="1" dirty="0"/>
              <a:t>Meet users’ needs </a:t>
            </a:r>
          </a:p>
          <a:p>
            <a:r>
              <a:rPr lang="en-GB" sz="1600" dirty="0"/>
              <a:t>We want you to think about what your users need every step of the way so your design is ‘human centred.’</a:t>
            </a:r>
          </a:p>
          <a:p>
            <a:endParaRPr lang="en-GB" sz="1600" dirty="0"/>
          </a:p>
          <a:p>
            <a:pPr marL="285750" indent="-285750">
              <a:buFont typeface="Wingdings" pitchFamily="2" charset="2"/>
              <a:buChar char="Ø"/>
            </a:pPr>
            <a:r>
              <a:rPr lang="en-GB" sz="1600" b="1" i="1" dirty="0"/>
              <a:t>Make the world a better environment </a:t>
            </a:r>
          </a:p>
          <a:p>
            <a:r>
              <a:rPr lang="en-GB" sz="1600" dirty="0"/>
              <a:t>We want you to help protect and improve the world for future generations to come.</a:t>
            </a:r>
          </a:p>
          <a:p>
            <a:endParaRPr lang="en-GB" sz="1600" dirty="0"/>
          </a:p>
          <a:p>
            <a:pPr marL="285750" indent="-285750">
              <a:buFont typeface="Wingdings" pitchFamily="2" charset="2"/>
              <a:buChar char="Ø"/>
            </a:pPr>
            <a:r>
              <a:rPr lang="en-GB" sz="1600" b="1" i="1" dirty="0"/>
              <a:t>In an inclusive way</a:t>
            </a:r>
            <a:endParaRPr lang="en-GB" sz="1600" b="1" dirty="0"/>
          </a:p>
          <a:p>
            <a:r>
              <a:rPr lang="en-GB" sz="1600" dirty="0"/>
              <a:t>We want you to design with an awareness of the challenges and barriers your customers may have.</a:t>
            </a:r>
          </a:p>
        </p:txBody>
      </p:sp>
    </p:spTree>
    <p:extLst>
      <p:ext uri="{BB962C8B-B14F-4D97-AF65-F5344CB8AC3E}">
        <p14:creationId xmlns:p14="http://schemas.microsoft.com/office/powerpoint/2010/main" val="6031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76BA2C02-906A-441D-8772-9275522B0D84}"/>
              </a:ext>
            </a:extLst>
          </p:cNvPr>
          <p:cNvSpPr txBox="1"/>
          <p:nvPr/>
        </p:nvSpPr>
        <p:spPr>
          <a:xfrm>
            <a:off x="1" y="717603"/>
            <a:ext cx="3995025" cy="522931"/>
          </a:xfrm>
          <a:prstGeom prst="rect">
            <a:avLst/>
          </a:prstGeom>
          <a:solidFill>
            <a:schemeClr val="accent6">
              <a:lumMod val="60000"/>
              <a:lumOff val="4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32" name="TextBox 31">
            <a:extLst>
              <a:ext uri="{FF2B5EF4-FFF2-40B4-BE49-F238E27FC236}">
                <a16:creationId xmlns:a16="http://schemas.microsoft.com/office/drawing/2014/main" id="{0911EEA8-E6CA-40E6-B544-5569D83D50E2}"/>
              </a:ext>
            </a:extLst>
          </p:cNvPr>
          <p:cNvSpPr txBox="1"/>
          <p:nvPr/>
        </p:nvSpPr>
        <p:spPr>
          <a:xfrm>
            <a:off x="-1" y="13826"/>
            <a:ext cx="6858001" cy="522931"/>
          </a:xfrm>
          <a:prstGeom prst="rect">
            <a:avLst/>
          </a:prstGeom>
          <a:solidFill>
            <a:schemeClr val="accent6">
              <a:lumMod val="60000"/>
              <a:lumOff val="4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603997"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KS4 Design Technology</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3946358"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a:t>Materials and their working properties:  Plastics</a:t>
            </a:r>
            <a:endParaRPr lang="en-GB" sz="1800" b="1" dirty="0"/>
          </a:p>
        </p:txBody>
      </p:sp>
      <p:sp>
        <p:nvSpPr>
          <p:cNvPr id="16" name="Rectangle 15">
            <a:extLst>
              <a:ext uri="{FF2B5EF4-FFF2-40B4-BE49-F238E27FC236}">
                <a16:creationId xmlns:a16="http://schemas.microsoft.com/office/drawing/2014/main" id="{B25120E8-42E5-49BC-92D7-084FC0C78E8F}"/>
              </a:ext>
            </a:extLst>
          </p:cNvPr>
          <p:cNvSpPr/>
          <p:nvPr/>
        </p:nvSpPr>
        <p:spPr>
          <a:xfrm>
            <a:off x="246082" y="7234745"/>
            <a:ext cx="2784297" cy="1200329"/>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GB" sz="1200" dirty="0">
                <a:latin typeface="+mj-lt"/>
                <a:ea typeface="Tahoma" panose="020B0604030504040204" pitchFamily="34" charset="0"/>
                <a:cs typeface="Tahoma" panose="020B0604030504040204" pitchFamily="34" charset="0"/>
              </a:rPr>
              <a:t>Metals are mined from the earth and then go through an extraction process.</a:t>
            </a:r>
          </a:p>
          <a:p>
            <a:r>
              <a:rPr lang="en-GB" sz="1200" dirty="0">
                <a:latin typeface="+mj-lt"/>
                <a:ea typeface="Tahoma" panose="020B0604030504040204" pitchFamily="34" charset="0"/>
                <a:cs typeface="Tahoma" panose="020B0604030504040204" pitchFamily="34" charset="0"/>
              </a:rPr>
              <a:t>Extraction happens by putting the ore in a blast furnace. </a:t>
            </a:r>
          </a:p>
          <a:p>
            <a:r>
              <a:rPr lang="en-GB" sz="1200" dirty="0">
                <a:latin typeface="+mj-lt"/>
                <a:ea typeface="Tahoma" panose="020B0604030504040204" pitchFamily="34" charset="0"/>
                <a:cs typeface="Tahoma" panose="020B0604030504040204" pitchFamily="34" charset="0"/>
              </a:rPr>
              <a:t>The metal is then separated from the waste material.</a:t>
            </a:r>
          </a:p>
        </p:txBody>
      </p:sp>
      <p:sp>
        <p:nvSpPr>
          <p:cNvPr id="17" name="TextBox 16">
            <a:extLst>
              <a:ext uri="{FF2B5EF4-FFF2-40B4-BE49-F238E27FC236}">
                <a16:creationId xmlns:a16="http://schemas.microsoft.com/office/drawing/2014/main" id="{9C59DEFC-253B-4BD7-AA6A-8D2459C1E95B}"/>
              </a:ext>
            </a:extLst>
          </p:cNvPr>
          <p:cNvSpPr txBox="1"/>
          <p:nvPr/>
        </p:nvSpPr>
        <p:spPr>
          <a:xfrm>
            <a:off x="167503" y="6872395"/>
            <a:ext cx="2862877" cy="276999"/>
          </a:xfrm>
          <a:prstGeom prst="rect">
            <a:avLst/>
          </a:prstGeom>
          <a:noFill/>
        </p:spPr>
        <p:txBody>
          <a:bodyPr wrap="square" rtlCol="0">
            <a:spAutoFit/>
          </a:bodyPr>
          <a:lstStyle/>
          <a:p>
            <a:r>
              <a:rPr lang="en-GB" sz="1200" b="1" dirty="0">
                <a:latin typeface="+mj-lt"/>
                <a:ea typeface="Tahoma" panose="020B0604030504040204" pitchFamily="34" charset="0"/>
                <a:cs typeface="Tahoma" panose="020B0604030504040204" pitchFamily="34" charset="0"/>
              </a:rPr>
              <a:t>Primary Processing of Metals and Alloys</a:t>
            </a:r>
          </a:p>
        </p:txBody>
      </p:sp>
      <p:sp>
        <p:nvSpPr>
          <p:cNvPr id="18" name="TextBox 17">
            <a:extLst>
              <a:ext uri="{FF2B5EF4-FFF2-40B4-BE49-F238E27FC236}">
                <a16:creationId xmlns:a16="http://schemas.microsoft.com/office/drawing/2014/main" id="{756D4242-9720-4BB0-A30E-C0D7CCEAEFD0}"/>
              </a:ext>
            </a:extLst>
          </p:cNvPr>
          <p:cNvSpPr txBox="1"/>
          <p:nvPr/>
        </p:nvSpPr>
        <p:spPr>
          <a:xfrm>
            <a:off x="246082" y="1411350"/>
            <a:ext cx="5887857" cy="276999"/>
          </a:xfrm>
          <a:prstGeom prst="rect">
            <a:avLst/>
          </a:prstGeom>
          <a:noFill/>
        </p:spPr>
        <p:txBody>
          <a:bodyPr wrap="square" rtlCol="0">
            <a:spAutoFit/>
          </a:bodyPr>
          <a:lstStyle/>
          <a:p>
            <a:r>
              <a:rPr lang="en-GB" sz="1200" dirty="0">
                <a:latin typeface="+mj-lt"/>
                <a:ea typeface="Tahoma" panose="020B0604030504040204" pitchFamily="34" charset="0"/>
                <a:cs typeface="Tahoma" panose="020B0604030504040204" pitchFamily="34" charset="0"/>
              </a:rPr>
              <a:t>Plastics come from crude oil. </a:t>
            </a:r>
            <a:r>
              <a:rPr lang="en-GB" sz="1200" b="1" dirty="0">
                <a:latin typeface="+mj-lt"/>
                <a:ea typeface="Tahoma" panose="020B0604030504040204" pitchFamily="34" charset="0"/>
                <a:cs typeface="Tahoma" panose="020B0604030504040204" pitchFamily="34" charset="0"/>
              </a:rPr>
              <a:t>Stock forms </a:t>
            </a:r>
            <a:r>
              <a:rPr lang="en-GB" sz="1200" dirty="0">
                <a:latin typeface="+mj-lt"/>
                <a:ea typeface="Tahoma" panose="020B0604030504040204" pitchFamily="34" charset="0"/>
                <a:cs typeface="Tahoma" panose="020B0604030504040204" pitchFamily="34" charset="0"/>
              </a:rPr>
              <a:t>are sheets, powders, granules and rods</a:t>
            </a:r>
            <a:endParaRPr lang="en-GB" sz="1200" b="1" dirty="0">
              <a:latin typeface="+mj-lt"/>
              <a:ea typeface="Tahoma" panose="020B0604030504040204" pitchFamily="34" charset="0"/>
              <a:cs typeface="Tahoma" panose="020B0604030504040204" pitchFamily="34" charset="0"/>
            </a:endParaRPr>
          </a:p>
        </p:txBody>
      </p:sp>
      <p:graphicFrame>
        <p:nvGraphicFramePr>
          <p:cNvPr id="20" name="Table 19">
            <a:extLst>
              <a:ext uri="{FF2B5EF4-FFF2-40B4-BE49-F238E27FC236}">
                <a16:creationId xmlns:a16="http://schemas.microsoft.com/office/drawing/2014/main" id="{7FD3AEBC-922E-4766-A166-91B6386CD815}"/>
              </a:ext>
            </a:extLst>
          </p:cNvPr>
          <p:cNvGraphicFramePr>
            <a:graphicFrameLocks noGrp="1"/>
          </p:cNvGraphicFramePr>
          <p:nvPr>
            <p:extLst>
              <p:ext uri="{D42A27DB-BD31-4B8C-83A1-F6EECF244321}">
                <p14:modId xmlns:p14="http://schemas.microsoft.com/office/powerpoint/2010/main" val="1341458651"/>
              </p:ext>
            </p:extLst>
          </p:nvPr>
        </p:nvGraphicFramePr>
        <p:xfrm>
          <a:off x="246082" y="1830017"/>
          <a:ext cx="6357917" cy="2466983"/>
        </p:xfrm>
        <a:graphic>
          <a:graphicData uri="http://schemas.openxmlformats.org/drawingml/2006/table">
            <a:tbl>
              <a:tblPr firstRow="1" bandRow="1">
                <a:tableStyleId>{5940675A-B579-460E-94D1-54222C63F5DA}</a:tableStyleId>
              </a:tblPr>
              <a:tblGrid>
                <a:gridCol w="1261395">
                  <a:extLst>
                    <a:ext uri="{9D8B030D-6E8A-4147-A177-3AD203B41FA5}">
                      <a16:colId xmlns:a16="http://schemas.microsoft.com/office/drawing/2014/main" val="2868898196"/>
                    </a:ext>
                  </a:extLst>
                </a:gridCol>
                <a:gridCol w="3466128">
                  <a:extLst>
                    <a:ext uri="{9D8B030D-6E8A-4147-A177-3AD203B41FA5}">
                      <a16:colId xmlns:a16="http://schemas.microsoft.com/office/drawing/2014/main" val="3187111543"/>
                    </a:ext>
                  </a:extLst>
                </a:gridCol>
                <a:gridCol w="1630394">
                  <a:extLst>
                    <a:ext uri="{9D8B030D-6E8A-4147-A177-3AD203B41FA5}">
                      <a16:colId xmlns:a16="http://schemas.microsoft.com/office/drawing/2014/main" val="3776042511"/>
                    </a:ext>
                  </a:extLst>
                </a:gridCol>
              </a:tblGrid>
              <a:tr h="235742">
                <a:tc gridSpan="3">
                  <a:txBody>
                    <a:bodyPr/>
                    <a:lstStyle/>
                    <a:p>
                      <a:pPr algn="ctr"/>
                      <a:r>
                        <a:rPr lang="en-GB" sz="1200" b="1" dirty="0">
                          <a:latin typeface="+mj-lt"/>
                          <a:ea typeface="Tahoma" panose="020B0604030504040204" pitchFamily="34" charset="0"/>
                          <a:cs typeface="Tahoma" panose="020B0604030504040204" pitchFamily="34" charset="0"/>
                        </a:rPr>
                        <a:t>Thermoplastics </a:t>
                      </a:r>
                      <a:r>
                        <a:rPr lang="en-GB" sz="1200" b="0" dirty="0">
                          <a:latin typeface="+mj-lt"/>
                          <a:ea typeface="Tahoma" panose="020B0604030504040204" pitchFamily="34" charset="0"/>
                          <a:cs typeface="Tahoma" panose="020B0604030504040204" pitchFamily="34" charset="0"/>
                        </a:rPr>
                        <a:t>can be reheated and reshaped</a:t>
                      </a:r>
                      <a:r>
                        <a:rPr lang="en-GB" sz="1200" b="0" baseline="0" dirty="0">
                          <a:latin typeface="+mj-lt"/>
                          <a:ea typeface="Tahoma" panose="020B0604030504040204" pitchFamily="34" charset="0"/>
                          <a:cs typeface="Tahoma" panose="020B0604030504040204" pitchFamily="34" charset="0"/>
                        </a:rPr>
                        <a:t> an infinite amount of times</a:t>
                      </a:r>
                      <a:endParaRPr lang="en-GB" sz="1200" b="0" dirty="0">
                        <a:latin typeface="+mj-lt"/>
                        <a:ea typeface="Tahoma" panose="020B0604030504040204" pitchFamily="34" charset="0"/>
                        <a:cs typeface="Tahoma" panose="020B0604030504040204" pitchFamily="34" charset="0"/>
                      </a:endParaRPr>
                    </a:p>
                  </a:txBody>
                  <a:tcPr marL="128016" marR="128016" marT="64008" marB="64008" anchor="ctr">
                    <a:solidFill>
                      <a:schemeClr val="bg1">
                        <a:lumMod val="85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235742">
                <a:tc>
                  <a:txBody>
                    <a:bodyPr/>
                    <a:lstStyle/>
                    <a:p>
                      <a:pPr algn="ctr"/>
                      <a:r>
                        <a:rPr lang="en-GB" sz="1200" b="1" dirty="0">
                          <a:latin typeface="+mj-lt"/>
                          <a:ea typeface="Tahoma" panose="020B0604030504040204" pitchFamily="34" charset="0"/>
                          <a:cs typeface="Tahoma" panose="020B0604030504040204" pitchFamily="34" charset="0"/>
                        </a:rPr>
                        <a:t>Material</a:t>
                      </a:r>
                    </a:p>
                  </a:txBody>
                  <a:tcPr marL="128016" marR="128016" marT="64008" marB="64008" anchor="ct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Key info</a:t>
                      </a:r>
                    </a:p>
                  </a:txBody>
                  <a:tcPr marL="128016" marR="128016" marT="64008" marB="64008" anchor="ct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Examples</a:t>
                      </a:r>
                    </a:p>
                  </a:txBody>
                  <a:tcPr marL="128016" marR="128016" marT="64008" marB="64008" anchor="ctr">
                    <a:solidFill>
                      <a:schemeClr val="bg1">
                        <a:lumMod val="85000"/>
                      </a:schemeClr>
                    </a:solidFill>
                  </a:tcPr>
                </a:tc>
                <a:extLst>
                  <a:ext uri="{0D108BD9-81ED-4DB2-BD59-A6C34878D82A}">
                    <a16:rowId xmlns:a16="http://schemas.microsoft.com/office/drawing/2014/main" val="2505222152"/>
                  </a:ext>
                </a:extLst>
              </a:tr>
              <a:tr h="363863">
                <a:tc>
                  <a:txBody>
                    <a:bodyPr/>
                    <a:lstStyle/>
                    <a:p>
                      <a:pPr algn="ctr"/>
                      <a:r>
                        <a:rPr lang="en-GB" sz="1200" b="1" dirty="0">
                          <a:latin typeface="+mj-lt"/>
                          <a:ea typeface="Tahoma" panose="020B0604030504040204" pitchFamily="34" charset="0"/>
                          <a:cs typeface="Tahoma" panose="020B0604030504040204" pitchFamily="34" charset="0"/>
                        </a:rPr>
                        <a:t>PET</a:t>
                      </a:r>
                    </a:p>
                  </a:txBody>
                  <a:tcPr marL="128016" marR="128016" marT="64008" marB="64008" anchor="ctr"/>
                </a:tc>
                <a:tc>
                  <a:txBody>
                    <a:bodyPr/>
                    <a:lstStyle/>
                    <a:p>
                      <a:pPr algn="ctr"/>
                      <a:r>
                        <a:rPr lang="en-GB" sz="1200" dirty="0">
                          <a:latin typeface="+mj-lt"/>
                          <a:ea typeface="Tahoma" panose="020B0604030504040204" pitchFamily="34" charset="0"/>
                          <a:cs typeface="Tahoma" panose="020B0604030504040204" pitchFamily="34" charset="0"/>
                        </a:rPr>
                        <a:t>Easily </a:t>
                      </a:r>
                      <a:r>
                        <a:rPr lang="en-GB" sz="1200" b="1" dirty="0">
                          <a:latin typeface="+mj-lt"/>
                          <a:ea typeface="Tahoma" panose="020B0604030504040204" pitchFamily="34" charset="0"/>
                          <a:cs typeface="Tahoma" panose="020B0604030504040204" pitchFamily="34" charset="0"/>
                        </a:rPr>
                        <a:t>blow moulded,</a:t>
                      </a:r>
                      <a:r>
                        <a:rPr lang="en-GB" sz="1200" b="1" baseline="0" dirty="0">
                          <a:latin typeface="+mj-lt"/>
                          <a:ea typeface="Tahoma" panose="020B0604030504040204" pitchFamily="34" charset="0"/>
                          <a:cs typeface="Tahoma" panose="020B0604030504040204" pitchFamily="34" charset="0"/>
                        </a:rPr>
                        <a:t> </a:t>
                      </a:r>
                      <a:r>
                        <a:rPr lang="en-GB" sz="1200" b="0" baseline="0" dirty="0">
                          <a:latin typeface="+mj-lt"/>
                          <a:ea typeface="Tahoma" panose="020B0604030504040204" pitchFamily="34" charset="0"/>
                          <a:cs typeface="Tahoma" panose="020B0604030504040204" pitchFamily="34" charset="0"/>
                        </a:rPr>
                        <a:t>food safe and easily recycled </a:t>
                      </a:r>
                      <a:endParaRPr lang="en-GB" sz="1200" dirty="0">
                        <a:latin typeface="+mj-lt"/>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mj-lt"/>
                          <a:ea typeface="Tahoma" panose="020B0604030504040204" pitchFamily="34" charset="0"/>
                          <a:cs typeface="Tahoma" panose="020B0604030504040204" pitchFamily="34" charset="0"/>
                        </a:rPr>
                        <a:t>Bottles, packaging, </a:t>
                      </a:r>
                      <a:r>
                        <a:rPr lang="en-GB" sz="1200" b="0" dirty="0" err="1">
                          <a:latin typeface="+mj-lt"/>
                          <a:ea typeface="Tahoma" panose="020B0604030504040204" pitchFamily="34" charset="0"/>
                          <a:cs typeface="Tahoma" panose="020B0604030504040204" pitchFamily="34" charset="0"/>
                        </a:rPr>
                        <a:t>etc</a:t>
                      </a:r>
                      <a:endParaRPr lang="en-GB" sz="1200" b="0" dirty="0">
                        <a:latin typeface="+mj-lt"/>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363863">
                <a:tc>
                  <a:txBody>
                    <a:bodyPr/>
                    <a:lstStyle/>
                    <a:p>
                      <a:pPr algn="ctr"/>
                      <a:r>
                        <a:rPr lang="en-GB" sz="1200" b="1" dirty="0">
                          <a:latin typeface="+mj-lt"/>
                          <a:ea typeface="Tahoma" panose="020B0604030504040204" pitchFamily="34" charset="0"/>
                          <a:cs typeface="Tahoma" panose="020B0604030504040204" pitchFamily="34" charset="0"/>
                        </a:rPr>
                        <a:t>PVC</a:t>
                      </a:r>
                    </a:p>
                  </a:txBody>
                  <a:tcPr marL="128016" marR="128016" marT="64008" marB="64008" anchor="ctr"/>
                </a:tc>
                <a:tc>
                  <a:txBody>
                    <a:bodyPr/>
                    <a:lstStyle/>
                    <a:p>
                      <a:pPr algn="ctr"/>
                      <a:r>
                        <a:rPr lang="en-GB" sz="1200" dirty="0">
                          <a:latin typeface="+mj-lt"/>
                          <a:ea typeface="Tahoma" panose="020B0604030504040204" pitchFamily="34" charset="0"/>
                          <a:cs typeface="Tahoma" panose="020B0604030504040204" pitchFamily="34" charset="0"/>
                        </a:rPr>
                        <a:t>Flexible, tough, easily </a:t>
                      </a:r>
                      <a:r>
                        <a:rPr lang="en-GB" sz="1200" b="1" dirty="0">
                          <a:latin typeface="+mj-lt"/>
                          <a:ea typeface="Tahoma" panose="020B0604030504040204" pitchFamily="34" charset="0"/>
                          <a:cs typeface="Tahoma" panose="020B0604030504040204" pitchFamily="34" charset="0"/>
                        </a:rPr>
                        <a:t>extruded </a:t>
                      </a:r>
                      <a:endParaRPr lang="en-GB" sz="1200" dirty="0">
                        <a:latin typeface="+mj-lt"/>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mj-lt"/>
                          <a:ea typeface="Tahoma" panose="020B0604030504040204" pitchFamily="34" charset="0"/>
                          <a:cs typeface="Tahoma" panose="020B0604030504040204" pitchFamily="34" charset="0"/>
                        </a:rPr>
                        <a:t>Pipes,</a:t>
                      </a:r>
                      <a:r>
                        <a:rPr lang="en-GB" sz="1200" baseline="0" dirty="0">
                          <a:latin typeface="+mj-lt"/>
                          <a:ea typeface="Tahoma" panose="020B0604030504040204" pitchFamily="34" charset="0"/>
                          <a:cs typeface="Tahoma" panose="020B0604030504040204" pitchFamily="34" charset="0"/>
                        </a:rPr>
                        <a:t> tape, hard hats</a:t>
                      </a:r>
                      <a:endParaRPr lang="en-GB" sz="1200" dirty="0">
                        <a:latin typeface="+mj-lt"/>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363863">
                <a:tc>
                  <a:txBody>
                    <a:bodyPr/>
                    <a:lstStyle/>
                    <a:p>
                      <a:pPr algn="ctr"/>
                      <a:r>
                        <a:rPr lang="en-GB" sz="1200" b="1" dirty="0">
                          <a:latin typeface="+mj-lt"/>
                          <a:ea typeface="Tahoma" panose="020B0604030504040204" pitchFamily="34" charset="0"/>
                          <a:cs typeface="Tahoma" panose="020B0604030504040204" pitchFamily="34" charset="0"/>
                        </a:rPr>
                        <a:t>HIPS</a:t>
                      </a:r>
                    </a:p>
                  </a:txBody>
                  <a:tcPr marL="128016" marR="128016" marT="64008" marB="64008" anchor="ctr"/>
                </a:tc>
                <a:tc>
                  <a:txBody>
                    <a:bodyPr/>
                    <a:lstStyle/>
                    <a:p>
                      <a:pPr algn="ctr"/>
                      <a:r>
                        <a:rPr lang="en-GB" sz="1200" dirty="0">
                          <a:latin typeface="+mj-lt"/>
                          <a:ea typeface="Tahoma" panose="020B0604030504040204" pitchFamily="34" charset="0"/>
                          <a:cs typeface="Tahoma" panose="020B0604030504040204" pitchFamily="34" charset="0"/>
                        </a:rPr>
                        <a:t>Flexible, lightweight, food safe and easily </a:t>
                      </a:r>
                      <a:r>
                        <a:rPr lang="en-GB" sz="1200" b="1" dirty="0">
                          <a:latin typeface="+mj-lt"/>
                          <a:ea typeface="Tahoma" panose="020B0604030504040204" pitchFamily="34" charset="0"/>
                          <a:cs typeface="Tahoma" panose="020B0604030504040204" pitchFamily="34" charset="0"/>
                        </a:rPr>
                        <a:t>vacuum formed</a:t>
                      </a:r>
                      <a:endParaRPr lang="en-GB" sz="1200" dirty="0">
                        <a:latin typeface="+mj-lt"/>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mj-lt"/>
                          <a:ea typeface="Tahoma" panose="020B0604030504040204" pitchFamily="34" charset="0"/>
                          <a:cs typeface="Tahoma" panose="020B0604030504040204" pitchFamily="34" charset="0"/>
                        </a:rPr>
                        <a:t>Containers and yoghurt pots</a:t>
                      </a:r>
                    </a:p>
                  </a:txBody>
                  <a:tcPr marL="128016" marR="128016" marT="64008" marB="64008" anchor="ctr"/>
                </a:tc>
                <a:extLst>
                  <a:ext uri="{0D108BD9-81ED-4DB2-BD59-A6C34878D82A}">
                    <a16:rowId xmlns:a16="http://schemas.microsoft.com/office/drawing/2014/main" val="1935869641"/>
                  </a:ext>
                </a:extLst>
              </a:tr>
              <a:tr h="363863">
                <a:tc>
                  <a:txBody>
                    <a:bodyPr/>
                    <a:lstStyle/>
                    <a:p>
                      <a:pPr algn="ctr"/>
                      <a:r>
                        <a:rPr lang="en-GB" sz="1200" b="1" dirty="0">
                          <a:latin typeface="+mj-lt"/>
                          <a:ea typeface="Tahoma" panose="020B0604030504040204" pitchFamily="34" charset="0"/>
                          <a:cs typeface="Tahoma" panose="020B0604030504040204" pitchFamily="34" charset="0"/>
                        </a:rPr>
                        <a:t>Acrylic</a:t>
                      </a:r>
                    </a:p>
                  </a:txBody>
                  <a:tcPr marL="128016" marR="128016" marT="64008" marB="64008" anchor="ctr"/>
                </a:tc>
                <a:tc>
                  <a:txBody>
                    <a:bodyPr/>
                    <a:lstStyle/>
                    <a:p>
                      <a:pPr algn="ctr"/>
                      <a:r>
                        <a:rPr lang="en-GB" sz="1200" dirty="0">
                          <a:latin typeface="+mj-lt"/>
                          <a:ea typeface="Tahoma" panose="020B0604030504040204" pitchFamily="34" charset="0"/>
                          <a:cs typeface="Tahoma" panose="020B0604030504040204" pitchFamily="34" charset="0"/>
                        </a:rPr>
                        <a:t>Tough, brittle,</a:t>
                      </a:r>
                      <a:r>
                        <a:rPr lang="en-GB" sz="1200" baseline="0" dirty="0">
                          <a:latin typeface="+mj-lt"/>
                          <a:ea typeface="Tahoma" panose="020B0604030504040204" pitchFamily="34" charset="0"/>
                          <a:cs typeface="Tahoma" panose="020B0604030504040204" pitchFamily="34" charset="0"/>
                        </a:rPr>
                        <a:t> easily scratched </a:t>
                      </a:r>
                      <a:endParaRPr lang="en-GB" sz="1200" dirty="0">
                        <a:latin typeface="+mj-lt"/>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mj-lt"/>
                          <a:ea typeface="Tahoma" panose="020B0604030504040204" pitchFamily="34" charset="0"/>
                          <a:cs typeface="Tahoma" panose="020B0604030504040204" pitchFamily="34" charset="0"/>
                        </a:rPr>
                        <a:t>Car lights,</a:t>
                      </a:r>
                      <a:r>
                        <a:rPr lang="en-GB" sz="1200" baseline="0" dirty="0">
                          <a:latin typeface="+mj-lt"/>
                          <a:ea typeface="Tahoma" panose="020B0604030504040204" pitchFamily="34" charset="0"/>
                          <a:cs typeface="Tahoma" panose="020B0604030504040204" pitchFamily="34" charset="0"/>
                        </a:rPr>
                        <a:t> baths, displays/ signs</a:t>
                      </a:r>
                      <a:endParaRPr lang="en-GB" sz="1200" dirty="0">
                        <a:latin typeface="+mj-lt"/>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26370121"/>
                  </a:ext>
                </a:extLst>
              </a:tr>
            </a:tbl>
          </a:graphicData>
        </a:graphic>
      </p:graphicFrame>
      <p:graphicFrame>
        <p:nvGraphicFramePr>
          <p:cNvPr id="21" name="Table 20">
            <a:extLst>
              <a:ext uri="{FF2B5EF4-FFF2-40B4-BE49-F238E27FC236}">
                <a16:creationId xmlns:a16="http://schemas.microsoft.com/office/drawing/2014/main" id="{81D83E02-3343-4A3A-9090-46E7DAC7E1B0}"/>
              </a:ext>
            </a:extLst>
          </p:cNvPr>
          <p:cNvGraphicFramePr>
            <a:graphicFrameLocks noGrp="1"/>
          </p:cNvGraphicFramePr>
          <p:nvPr>
            <p:extLst>
              <p:ext uri="{D42A27DB-BD31-4B8C-83A1-F6EECF244321}">
                <p14:modId xmlns:p14="http://schemas.microsoft.com/office/powerpoint/2010/main" val="4047710983"/>
              </p:ext>
            </p:extLst>
          </p:nvPr>
        </p:nvGraphicFramePr>
        <p:xfrm>
          <a:off x="246082" y="4624578"/>
          <a:ext cx="6357916" cy="1920240"/>
        </p:xfrm>
        <a:graphic>
          <a:graphicData uri="http://schemas.openxmlformats.org/drawingml/2006/table">
            <a:tbl>
              <a:tblPr firstRow="1" bandRow="1">
                <a:tableStyleId>{5940675A-B579-460E-94D1-54222C63F5DA}</a:tableStyleId>
              </a:tblPr>
              <a:tblGrid>
                <a:gridCol w="1387863">
                  <a:extLst>
                    <a:ext uri="{9D8B030D-6E8A-4147-A177-3AD203B41FA5}">
                      <a16:colId xmlns:a16="http://schemas.microsoft.com/office/drawing/2014/main" val="2868898196"/>
                    </a:ext>
                  </a:extLst>
                </a:gridCol>
                <a:gridCol w="3188336">
                  <a:extLst>
                    <a:ext uri="{9D8B030D-6E8A-4147-A177-3AD203B41FA5}">
                      <a16:colId xmlns:a16="http://schemas.microsoft.com/office/drawing/2014/main" val="3187111543"/>
                    </a:ext>
                  </a:extLst>
                </a:gridCol>
                <a:gridCol w="1781717">
                  <a:extLst>
                    <a:ext uri="{9D8B030D-6E8A-4147-A177-3AD203B41FA5}">
                      <a16:colId xmlns:a16="http://schemas.microsoft.com/office/drawing/2014/main" val="3776042511"/>
                    </a:ext>
                  </a:extLst>
                </a:gridCol>
              </a:tblGrid>
              <a:tr h="202851">
                <a:tc gridSpan="3">
                  <a:txBody>
                    <a:bodyPr/>
                    <a:lstStyle/>
                    <a:p>
                      <a:pPr algn="ctr"/>
                      <a:r>
                        <a:rPr lang="en-GB" sz="1200" b="1" dirty="0">
                          <a:latin typeface="+mj-lt"/>
                          <a:ea typeface="Tahoma" panose="020B0604030504040204" pitchFamily="34" charset="0"/>
                          <a:cs typeface="Tahoma" panose="020B0604030504040204" pitchFamily="34" charset="0"/>
                        </a:rPr>
                        <a:t>Thermosets </a:t>
                      </a:r>
                      <a:r>
                        <a:rPr lang="en-GB" sz="1200" b="0" dirty="0">
                          <a:latin typeface="+mj-lt"/>
                          <a:ea typeface="Tahoma" panose="020B0604030504040204" pitchFamily="34" charset="0"/>
                          <a:cs typeface="Tahoma" panose="020B0604030504040204" pitchFamily="34" charset="0"/>
                        </a:rPr>
                        <a:t>once heated and set </a:t>
                      </a:r>
                      <a:r>
                        <a:rPr lang="en-GB" sz="1200" b="1" dirty="0">
                          <a:latin typeface="+mj-lt"/>
                          <a:ea typeface="Tahoma" panose="020B0604030504040204" pitchFamily="34" charset="0"/>
                          <a:cs typeface="Tahoma" panose="020B0604030504040204" pitchFamily="34" charset="0"/>
                        </a:rPr>
                        <a:t>cannot</a:t>
                      </a:r>
                      <a:r>
                        <a:rPr lang="en-GB" sz="1200" b="1" baseline="0" dirty="0">
                          <a:latin typeface="+mj-lt"/>
                          <a:ea typeface="Tahoma" panose="020B0604030504040204" pitchFamily="34" charset="0"/>
                          <a:cs typeface="Tahoma" panose="020B0604030504040204" pitchFamily="34" charset="0"/>
                        </a:rPr>
                        <a:t> </a:t>
                      </a:r>
                      <a:r>
                        <a:rPr lang="en-GB" sz="1200" b="0" baseline="0" dirty="0">
                          <a:latin typeface="+mj-lt"/>
                          <a:ea typeface="Tahoma" panose="020B0604030504040204" pitchFamily="34" charset="0"/>
                          <a:cs typeface="Tahoma" panose="020B0604030504040204" pitchFamily="34" charset="0"/>
                        </a:rPr>
                        <a:t>be reshaped</a:t>
                      </a:r>
                      <a:endParaRPr lang="en-GB" sz="1200" b="0" dirty="0">
                        <a:latin typeface="+mj-lt"/>
                        <a:ea typeface="Tahoma" panose="020B0604030504040204" pitchFamily="34" charset="0"/>
                        <a:cs typeface="Tahoma" panose="020B0604030504040204" pitchFamily="34" charset="0"/>
                      </a:endParaRPr>
                    </a:p>
                  </a:txBody>
                  <a:tcPr marL="128016" marR="128016" marT="64008" marB="64008" anchor="ctr">
                    <a:solidFill>
                      <a:schemeClr val="bg1">
                        <a:lumMod val="85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202851">
                <a:tc>
                  <a:txBody>
                    <a:bodyPr/>
                    <a:lstStyle/>
                    <a:p>
                      <a:pPr algn="ctr"/>
                      <a:r>
                        <a:rPr lang="en-GB" sz="1200" b="1" dirty="0">
                          <a:latin typeface="+mj-lt"/>
                          <a:ea typeface="Tahoma" panose="020B0604030504040204" pitchFamily="34" charset="0"/>
                          <a:cs typeface="Tahoma" panose="020B0604030504040204" pitchFamily="34" charset="0"/>
                        </a:rPr>
                        <a:t>Material</a:t>
                      </a:r>
                    </a:p>
                  </a:txBody>
                  <a:tcPr marL="128016" marR="128016" marT="64008" marB="64008" anchor="ct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Key info</a:t>
                      </a:r>
                    </a:p>
                  </a:txBody>
                  <a:tcPr marL="128016" marR="128016" marT="64008" marB="64008" anchor="ct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Examples</a:t>
                      </a:r>
                    </a:p>
                  </a:txBody>
                  <a:tcPr marL="128016" marR="128016" marT="64008" marB="64008" anchor="ctr">
                    <a:solidFill>
                      <a:schemeClr val="bg1">
                        <a:lumMod val="85000"/>
                      </a:schemeClr>
                    </a:solidFill>
                  </a:tcPr>
                </a:tc>
                <a:extLst>
                  <a:ext uri="{0D108BD9-81ED-4DB2-BD59-A6C34878D82A}">
                    <a16:rowId xmlns:a16="http://schemas.microsoft.com/office/drawing/2014/main" val="2505222152"/>
                  </a:ext>
                </a:extLst>
              </a:tr>
              <a:tr h="291006">
                <a:tc>
                  <a:txBody>
                    <a:bodyPr/>
                    <a:lstStyle/>
                    <a:p>
                      <a:pPr algn="ctr"/>
                      <a:r>
                        <a:rPr lang="en-GB" sz="1200" b="1" dirty="0">
                          <a:latin typeface="+mj-lt"/>
                          <a:ea typeface="Tahoma" panose="020B0604030504040204" pitchFamily="34" charset="0"/>
                          <a:cs typeface="Tahoma" panose="020B0604030504040204" pitchFamily="34" charset="0"/>
                        </a:rPr>
                        <a:t>Melamine Formaldehyde</a:t>
                      </a:r>
                    </a:p>
                  </a:txBody>
                  <a:tcPr marL="128016" marR="128016" marT="64008" marB="64008" anchor="ctr"/>
                </a:tc>
                <a:tc>
                  <a:txBody>
                    <a:bodyPr/>
                    <a:lstStyle/>
                    <a:p>
                      <a:pPr algn="ctr"/>
                      <a:r>
                        <a:rPr lang="en-GB" sz="1200" b="0" dirty="0">
                          <a:latin typeface="+mj-lt"/>
                          <a:ea typeface="Tahoma" panose="020B0604030504040204" pitchFamily="34" charset="0"/>
                          <a:cs typeface="Tahoma" panose="020B0604030504040204" pitchFamily="34" charset="0"/>
                        </a:rPr>
                        <a:t>Food safe, hygienic, hard and brittle</a:t>
                      </a:r>
                    </a:p>
                  </a:txBody>
                  <a:tcPr marL="128016" marR="128016" marT="64008" marB="64008" anchor="ctr"/>
                </a:tc>
                <a:tc>
                  <a:txBody>
                    <a:bodyPr/>
                    <a:lstStyle/>
                    <a:p>
                      <a:pPr algn="ctr"/>
                      <a:r>
                        <a:rPr lang="en-GB" sz="1200" b="0" dirty="0">
                          <a:latin typeface="+mj-lt"/>
                          <a:ea typeface="Tahoma" panose="020B0604030504040204" pitchFamily="34" charset="0"/>
                          <a:cs typeface="Tahoma" panose="020B0604030504040204" pitchFamily="34" charset="0"/>
                        </a:rPr>
                        <a:t>Kitchenware</a:t>
                      </a:r>
                      <a:r>
                        <a:rPr lang="en-GB" sz="1200" b="0" baseline="0" dirty="0">
                          <a:latin typeface="+mj-lt"/>
                          <a:ea typeface="Tahoma" panose="020B0604030504040204" pitchFamily="34" charset="0"/>
                          <a:cs typeface="Tahoma" panose="020B0604030504040204" pitchFamily="34" charset="0"/>
                        </a:rPr>
                        <a:t> and work surfaces</a:t>
                      </a:r>
                      <a:endParaRPr lang="en-GB" sz="1200" b="0" dirty="0">
                        <a:latin typeface="+mj-lt"/>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307649">
                <a:tc>
                  <a:txBody>
                    <a:bodyPr/>
                    <a:lstStyle/>
                    <a:p>
                      <a:pPr algn="ctr"/>
                      <a:r>
                        <a:rPr lang="en-GB" sz="1200" b="1" dirty="0">
                          <a:latin typeface="+mj-lt"/>
                          <a:ea typeface="Tahoma" panose="020B0604030504040204" pitchFamily="34" charset="0"/>
                          <a:cs typeface="Tahoma" panose="020B0604030504040204" pitchFamily="34" charset="0"/>
                        </a:rPr>
                        <a:t>Urea</a:t>
                      </a:r>
                      <a:r>
                        <a:rPr lang="en-GB" sz="1200" b="1" baseline="0" dirty="0">
                          <a:latin typeface="+mj-lt"/>
                          <a:ea typeface="Tahoma" panose="020B0604030504040204" pitchFamily="34" charset="0"/>
                          <a:cs typeface="Tahoma" panose="020B0604030504040204" pitchFamily="34" charset="0"/>
                        </a:rPr>
                        <a:t> </a:t>
                      </a:r>
                      <a:r>
                        <a:rPr lang="en-GB" sz="1200" b="1" baseline="0" dirty="0" err="1">
                          <a:latin typeface="+mj-lt"/>
                          <a:ea typeface="Tahoma" panose="020B0604030504040204" pitchFamily="34" charset="0"/>
                          <a:cs typeface="Tahoma" panose="020B0604030504040204" pitchFamily="34" charset="0"/>
                        </a:rPr>
                        <a:t>Formalehyde</a:t>
                      </a:r>
                      <a:endParaRPr lang="en-GB" sz="1200" b="1" dirty="0">
                        <a:latin typeface="+mj-lt"/>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mj-lt"/>
                          <a:ea typeface="Tahoma" panose="020B0604030504040204" pitchFamily="34" charset="0"/>
                          <a:cs typeface="Tahoma" panose="020B0604030504040204" pitchFamily="34" charset="0"/>
                        </a:rPr>
                        <a:t>Good insulator,</a:t>
                      </a:r>
                      <a:r>
                        <a:rPr lang="en-GB" sz="1200" baseline="0" dirty="0">
                          <a:latin typeface="+mj-lt"/>
                          <a:ea typeface="Tahoma" panose="020B0604030504040204" pitchFamily="34" charset="0"/>
                          <a:cs typeface="Tahoma" panose="020B0604030504040204" pitchFamily="34" charset="0"/>
                        </a:rPr>
                        <a:t> hard and brittle</a:t>
                      </a:r>
                      <a:endParaRPr lang="en-GB" sz="1200" dirty="0">
                        <a:latin typeface="+mj-lt"/>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mj-lt"/>
                          <a:ea typeface="Tahoma" panose="020B0604030504040204" pitchFamily="34" charset="0"/>
                          <a:cs typeface="Tahoma" panose="020B0604030504040204" pitchFamily="34" charset="0"/>
                        </a:rPr>
                        <a:t>Electrical casings,</a:t>
                      </a:r>
                      <a:r>
                        <a:rPr lang="en-GB" sz="1200" baseline="0" dirty="0">
                          <a:latin typeface="+mj-lt"/>
                          <a:ea typeface="Tahoma" panose="020B0604030504040204" pitchFamily="34" charset="0"/>
                          <a:cs typeface="Tahoma" panose="020B0604030504040204" pitchFamily="34" charset="0"/>
                        </a:rPr>
                        <a:t> buttons and handles</a:t>
                      </a:r>
                      <a:endParaRPr lang="en-GB" sz="1200" dirty="0">
                        <a:latin typeface="+mj-lt"/>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234785">
                <a:tc>
                  <a:txBody>
                    <a:bodyPr/>
                    <a:lstStyle/>
                    <a:p>
                      <a:pPr algn="ctr"/>
                      <a:r>
                        <a:rPr lang="en-GB" sz="1200" b="1" dirty="0">
                          <a:latin typeface="+mj-lt"/>
                          <a:ea typeface="Tahoma" panose="020B0604030504040204" pitchFamily="34" charset="0"/>
                          <a:cs typeface="Tahoma" panose="020B0604030504040204" pitchFamily="34" charset="0"/>
                        </a:rPr>
                        <a:t>Polyester Resin</a:t>
                      </a:r>
                    </a:p>
                  </a:txBody>
                  <a:tcPr marL="128016" marR="128016" marT="64008" marB="64008" anchor="ctr"/>
                </a:tc>
                <a:tc>
                  <a:txBody>
                    <a:bodyPr/>
                    <a:lstStyle/>
                    <a:p>
                      <a:pPr algn="ctr"/>
                      <a:r>
                        <a:rPr lang="en-GB" sz="1200" dirty="0">
                          <a:latin typeface="+mj-lt"/>
                          <a:ea typeface="Tahoma" panose="020B0604030504040204" pitchFamily="34" charset="0"/>
                          <a:cs typeface="Tahoma" panose="020B0604030504040204" pitchFamily="34" charset="0"/>
                        </a:rPr>
                        <a:t>Strong, heat resistant, can be transparent</a:t>
                      </a:r>
                    </a:p>
                  </a:txBody>
                  <a:tcPr marL="128016" marR="128016" marT="64008" marB="64008" anchor="ctr"/>
                </a:tc>
                <a:tc>
                  <a:txBody>
                    <a:bodyPr/>
                    <a:lstStyle/>
                    <a:p>
                      <a:pPr algn="ctr"/>
                      <a:r>
                        <a:rPr lang="en-GB" sz="1200" dirty="0">
                          <a:latin typeface="+mj-lt"/>
                          <a:ea typeface="Tahoma" panose="020B0604030504040204" pitchFamily="34" charset="0"/>
                          <a:cs typeface="Tahoma" panose="020B0604030504040204" pitchFamily="34" charset="0"/>
                        </a:rPr>
                        <a:t>Coatings,</a:t>
                      </a:r>
                      <a:r>
                        <a:rPr lang="en-GB" sz="1200" baseline="0" dirty="0">
                          <a:latin typeface="+mj-lt"/>
                          <a:ea typeface="Tahoma" panose="020B0604030504040204" pitchFamily="34" charset="0"/>
                          <a:cs typeface="Tahoma" panose="020B0604030504040204" pitchFamily="34" charset="0"/>
                        </a:rPr>
                        <a:t> casings</a:t>
                      </a:r>
                      <a:endParaRPr lang="en-GB" sz="1200" dirty="0">
                        <a:latin typeface="+mj-lt"/>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bl>
          </a:graphicData>
        </a:graphic>
      </p:graphicFrame>
      <p:sp>
        <p:nvSpPr>
          <p:cNvPr id="22" name="TextBox 21">
            <a:extLst>
              <a:ext uri="{FF2B5EF4-FFF2-40B4-BE49-F238E27FC236}">
                <a16:creationId xmlns:a16="http://schemas.microsoft.com/office/drawing/2014/main" id="{C8C16FB9-BD09-43D6-A7E7-D8DCA4DB1CF0}"/>
              </a:ext>
            </a:extLst>
          </p:cNvPr>
          <p:cNvSpPr txBox="1"/>
          <p:nvPr/>
        </p:nvSpPr>
        <p:spPr>
          <a:xfrm>
            <a:off x="3339315" y="6872396"/>
            <a:ext cx="2069671" cy="276999"/>
          </a:xfrm>
          <a:prstGeom prst="rect">
            <a:avLst/>
          </a:prstGeom>
          <a:noFill/>
        </p:spPr>
        <p:txBody>
          <a:bodyPr wrap="square" rtlCol="0">
            <a:spAutoFit/>
          </a:bodyPr>
          <a:lstStyle/>
          <a:p>
            <a:r>
              <a:rPr lang="en-GB" sz="1200" b="1" dirty="0">
                <a:latin typeface="+mj-lt"/>
                <a:ea typeface="Tahoma" panose="020B0604030504040204" pitchFamily="34" charset="0"/>
                <a:cs typeface="Tahoma" panose="020B0604030504040204" pitchFamily="34" charset="0"/>
              </a:rPr>
              <a:t>Primary Processing of Plastics</a:t>
            </a:r>
          </a:p>
        </p:txBody>
      </p:sp>
      <p:sp>
        <p:nvSpPr>
          <p:cNvPr id="23" name="Rectangle 22">
            <a:extLst>
              <a:ext uri="{FF2B5EF4-FFF2-40B4-BE49-F238E27FC236}">
                <a16:creationId xmlns:a16="http://schemas.microsoft.com/office/drawing/2014/main" id="{6E8FD6BE-B499-4499-A096-346013A5C862}"/>
              </a:ext>
            </a:extLst>
          </p:cNvPr>
          <p:cNvSpPr/>
          <p:nvPr/>
        </p:nvSpPr>
        <p:spPr>
          <a:xfrm>
            <a:off x="3425040" y="7234745"/>
            <a:ext cx="3178958" cy="1200329"/>
          </a:xfrm>
          <a:prstGeom prst="rect">
            <a:avLst/>
          </a:prstGeom>
          <a:ln w="28575">
            <a:solidFill>
              <a:schemeClr val="bg1">
                <a:lumMod val="85000"/>
              </a:schemeClr>
            </a:solidFill>
          </a:ln>
        </p:spPr>
        <p:txBody>
          <a:bodyPr wrap="square">
            <a:spAutoFit/>
          </a:bodyPr>
          <a:lstStyle/>
          <a:p>
            <a:r>
              <a:rPr lang="en-GB" sz="1200" dirty="0">
                <a:latin typeface="+mj-lt"/>
                <a:ea typeface="Tahoma" panose="020B0604030504040204" pitchFamily="34" charset="0"/>
                <a:cs typeface="Tahoma" panose="020B0604030504040204" pitchFamily="34" charset="0"/>
              </a:rPr>
              <a:t>Crude oil is extracted from the earth and then processed into different types of fuels, etc. This is called </a:t>
            </a:r>
            <a:r>
              <a:rPr lang="en-GB" sz="1200" b="1" dirty="0">
                <a:latin typeface="+mj-lt"/>
                <a:ea typeface="Tahoma" panose="020B0604030504040204" pitchFamily="34" charset="0"/>
                <a:cs typeface="Tahoma" panose="020B0604030504040204" pitchFamily="34" charset="0"/>
              </a:rPr>
              <a:t>Fractional Distillation.</a:t>
            </a:r>
          </a:p>
          <a:p>
            <a:endParaRPr lang="en-GB" sz="1200" dirty="0">
              <a:latin typeface="+mj-lt"/>
              <a:ea typeface="Tahoma" panose="020B0604030504040204" pitchFamily="34" charset="0"/>
              <a:cs typeface="Tahoma" panose="020B0604030504040204" pitchFamily="34" charset="0"/>
            </a:endParaRPr>
          </a:p>
          <a:p>
            <a:r>
              <a:rPr lang="en-GB" sz="1200" dirty="0">
                <a:latin typeface="+mj-lt"/>
                <a:ea typeface="Tahoma" panose="020B0604030504040204" pitchFamily="34" charset="0"/>
                <a:cs typeface="Tahoma" panose="020B0604030504040204" pitchFamily="34" charset="0"/>
              </a:rPr>
              <a:t>A process called </a:t>
            </a:r>
            <a:r>
              <a:rPr lang="en-GB" sz="1200" b="1" dirty="0">
                <a:latin typeface="+mj-lt"/>
                <a:ea typeface="Tahoma" panose="020B0604030504040204" pitchFamily="34" charset="0"/>
                <a:cs typeface="Tahoma" panose="020B0604030504040204" pitchFamily="34" charset="0"/>
              </a:rPr>
              <a:t>Cracking</a:t>
            </a:r>
            <a:r>
              <a:rPr lang="en-GB" sz="1200" dirty="0">
                <a:latin typeface="+mj-lt"/>
                <a:ea typeface="Tahoma" panose="020B0604030504040204" pitchFamily="34" charset="0"/>
                <a:cs typeface="Tahoma" panose="020B0604030504040204" pitchFamily="34" charset="0"/>
              </a:rPr>
              <a:t> then converts the large hydrocarbon molecules into plastics.</a:t>
            </a:r>
          </a:p>
        </p:txBody>
      </p:sp>
    </p:spTree>
    <p:extLst>
      <p:ext uri="{BB962C8B-B14F-4D97-AF65-F5344CB8AC3E}">
        <p14:creationId xmlns:p14="http://schemas.microsoft.com/office/powerpoint/2010/main" val="2267786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93036A18-4926-4831-9614-C359F8F618A1}"/>
              </a:ext>
            </a:extLst>
          </p:cNvPr>
          <p:cNvSpPr txBox="1"/>
          <p:nvPr/>
        </p:nvSpPr>
        <p:spPr>
          <a:xfrm>
            <a:off x="1" y="717603"/>
            <a:ext cx="3769894" cy="522931"/>
          </a:xfrm>
          <a:prstGeom prst="rect">
            <a:avLst/>
          </a:prstGeom>
          <a:solidFill>
            <a:srgbClr val="EA70E4"/>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3" name="TextBox 42">
            <a:extLst>
              <a:ext uri="{FF2B5EF4-FFF2-40B4-BE49-F238E27FC236}">
                <a16:creationId xmlns:a16="http://schemas.microsoft.com/office/drawing/2014/main" id="{D155E54F-0491-4B23-8520-42C69784638A}"/>
              </a:ext>
            </a:extLst>
          </p:cNvPr>
          <p:cNvSpPr txBox="1"/>
          <p:nvPr/>
        </p:nvSpPr>
        <p:spPr>
          <a:xfrm>
            <a:off x="-1" y="13826"/>
            <a:ext cx="6858001" cy="522931"/>
          </a:xfrm>
          <a:prstGeom prst="rect">
            <a:avLst/>
          </a:prstGeom>
          <a:solidFill>
            <a:srgbClr val="EA70E4"/>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KS4 Design Technology</a:t>
            </a:r>
            <a:endParaRPr lang="ru-RU" sz="2400" b="1"/>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3625516"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a:t>Ecological issues in the design and manufacture of products</a:t>
            </a:r>
            <a:endParaRPr lang="en-GB" sz="1800" b="1" dirty="0"/>
          </a:p>
        </p:txBody>
      </p:sp>
      <p:graphicFrame>
        <p:nvGraphicFramePr>
          <p:cNvPr id="6" name="Table 5">
            <a:extLst>
              <a:ext uri="{FF2B5EF4-FFF2-40B4-BE49-F238E27FC236}">
                <a16:creationId xmlns:a16="http://schemas.microsoft.com/office/drawing/2014/main" id="{91CA9545-0CBF-4633-A3C2-20BD01D81CA0}"/>
              </a:ext>
            </a:extLst>
          </p:cNvPr>
          <p:cNvGraphicFramePr>
            <a:graphicFrameLocks noGrp="1"/>
          </p:cNvGraphicFramePr>
          <p:nvPr>
            <p:extLst>
              <p:ext uri="{D42A27DB-BD31-4B8C-83A1-F6EECF244321}">
                <p14:modId xmlns:p14="http://schemas.microsoft.com/office/powerpoint/2010/main" val="3678840804"/>
              </p:ext>
            </p:extLst>
          </p:nvPr>
        </p:nvGraphicFramePr>
        <p:xfrm>
          <a:off x="5517232" y="654512"/>
          <a:ext cx="1205880" cy="3625876"/>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286985">
                <a:tc>
                  <a:txBody>
                    <a:bodyPr/>
                    <a:lstStyle/>
                    <a:p>
                      <a:pPr algn="ctr"/>
                      <a:r>
                        <a:rPr lang="en-GB" b="1"/>
                        <a:t>Key words</a:t>
                      </a:r>
                    </a:p>
                  </a:txBody>
                  <a:tcPr>
                    <a:solidFill>
                      <a:schemeClr val="bg1">
                        <a:lumMod val="95000"/>
                      </a:schemeClr>
                    </a:solidFill>
                  </a:tcPr>
                </a:tc>
                <a:extLst>
                  <a:ext uri="{0D108BD9-81ED-4DB2-BD59-A6C34878D82A}">
                    <a16:rowId xmlns:a16="http://schemas.microsoft.com/office/drawing/2014/main" val="548001888"/>
                  </a:ext>
                </a:extLst>
              </a:tr>
              <a:tr h="3260116">
                <a:tc>
                  <a:txBody>
                    <a:bodyPr/>
                    <a:lstStyle/>
                    <a:p>
                      <a:r>
                        <a:rPr lang="en-GB" sz="1600" dirty="0"/>
                        <a:t>Ecological</a:t>
                      </a:r>
                    </a:p>
                    <a:p>
                      <a:r>
                        <a:rPr lang="en-GB" sz="1600" dirty="0"/>
                        <a:t>Renewable</a:t>
                      </a:r>
                    </a:p>
                    <a:p>
                      <a:r>
                        <a:rPr lang="en-GB" sz="1600" dirty="0"/>
                        <a:t>Sustainable</a:t>
                      </a:r>
                    </a:p>
                    <a:p>
                      <a:r>
                        <a:rPr lang="en-GB" sz="1400" dirty="0"/>
                        <a:t>Deforestation</a:t>
                      </a:r>
                    </a:p>
                    <a:p>
                      <a:r>
                        <a:rPr lang="en-GB" sz="1400" dirty="0"/>
                        <a:t>6Rs</a:t>
                      </a:r>
                    </a:p>
                    <a:p>
                      <a:r>
                        <a:rPr lang="en-GB" sz="1400" dirty="0"/>
                        <a:t>Product Airmiles</a:t>
                      </a:r>
                    </a:p>
                    <a:p>
                      <a:r>
                        <a:rPr lang="en-GB" sz="1400" dirty="0"/>
                        <a:t>Carbon Footprint</a:t>
                      </a:r>
                    </a:p>
                    <a:p>
                      <a:r>
                        <a:rPr lang="en-GB" sz="1400" dirty="0"/>
                        <a:t>Disposal</a:t>
                      </a:r>
                    </a:p>
                    <a:p>
                      <a:r>
                        <a:rPr lang="en-GB" sz="1400" dirty="0"/>
                        <a:t>Pollution</a:t>
                      </a:r>
                    </a:p>
                    <a:p>
                      <a:r>
                        <a:rPr lang="en-GB" sz="1400" dirty="0"/>
                        <a:t>Finite</a:t>
                      </a:r>
                    </a:p>
                    <a:p>
                      <a:r>
                        <a:rPr lang="en-GB" sz="1400" dirty="0"/>
                        <a:t>Obsolescence</a:t>
                      </a:r>
                    </a:p>
                    <a:p>
                      <a:endParaRPr lang="en-GB" sz="1400" dirty="0"/>
                    </a:p>
                  </a:txBody>
                  <a:tcPr/>
                </a:tc>
                <a:extLst>
                  <a:ext uri="{0D108BD9-81ED-4DB2-BD59-A6C34878D82A}">
                    <a16:rowId xmlns:a16="http://schemas.microsoft.com/office/drawing/2014/main" val="2693566867"/>
                  </a:ext>
                </a:extLst>
              </a:tr>
            </a:tbl>
          </a:graphicData>
        </a:graphic>
      </p:graphicFrame>
      <p:graphicFrame>
        <p:nvGraphicFramePr>
          <p:cNvPr id="9" name="Table 8">
            <a:extLst>
              <a:ext uri="{FF2B5EF4-FFF2-40B4-BE49-F238E27FC236}">
                <a16:creationId xmlns:a16="http://schemas.microsoft.com/office/drawing/2014/main" id="{5131282C-B2C2-46E6-A717-2B987DA7631A}"/>
              </a:ext>
            </a:extLst>
          </p:cNvPr>
          <p:cNvGraphicFramePr>
            <a:graphicFrameLocks noGrp="1"/>
          </p:cNvGraphicFramePr>
          <p:nvPr>
            <p:extLst>
              <p:ext uri="{D42A27DB-BD31-4B8C-83A1-F6EECF244321}">
                <p14:modId xmlns:p14="http://schemas.microsoft.com/office/powerpoint/2010/main" val="813429919"/>
              </p:ext>
            </p:extLst>
          </p:nvPr>
        </p:nvGraphicFramePr>
        <p:xfrm>
          <a:off x="5517232" y="5410241"/>
          <a:ext cx="1205880" cy="3547101"/>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575266">
                <a:tc>
                  <a:txBody>
                    <a:bodyPr/>
                    <a:lstStyle/>
                    <a:p>
                      <a:pPr algn="ctr"/>
                      <a:r>
                        <a:rPr lang="en-GB" sz="1600" b="1"/>
                        <a:t>Curriculum Links</a:t>
                      </a:r>
                    </a:p>
                  </a:txBody>
                  <a:tcPr>
                    <a:solidFill>
                      <a:schemeClr val="bg1">
                        <a:lumMod val="95000"/>
                      </a:schemeClr>
                    </a:solidFill>
                  </a:tcPr>
                </a:tc>
                <a:extLst>
                  <a:ext uri="{0D108BD9-81ED-4DB2-BD59-A6C34878D82A}">
                    <a16:rowId xmlns:a16="http://schemas.microsoft.com/office/drawing/2014/main" val="548001888"/>
                  </a:ext>
                </a:extLst>
              </a:tr>
              <a:tr h="2967981">
                <a:tc>
                  <a:txBody>
                    <a:bodyPr/>
                    <a:lstStyle/>
                    <a:p>
                      <a:r>
                        <a:rPr lang="en-GB" sz="1400" dirty="0"/>
                        <a:t>Geography :  Landfill, airmiles, carbon footprint</a:t>
                      </a:r>
                    </a:p>
                  </a:txBody>
                  <a:tcPr/>
                </a:tc>
                <a:extLst>
                  <a:ext uri="{0D108BD9-81ED-4DB2-BD59-A6C34878D82A}">
                    <a16:rowId xmlns:a16="http://schemas.microsoft.com/office/drawing/2014/main" val="2693566867"/>
                  </a:ext>
                </a:extLst>
              </a:tr>
            </a:tbl>
          </a:graphicData>
        </a:graphic>
      </p:graphicFrame>
      <p:graphicFrame>
        <p:nvGraphicFramePr>
          <p:cNvPr id="10" name="Table 9">
            <a:extLst>
              <a:ext uri="{FF2B5EF4-FFF2-40B4-BE49-F238E27FC236}">
                <a16:creationId xmlns:a16="http://schemas.microsoft.com/office/drawing/2014/main" id="{F3BDA8AD-3F55-4CA7-AA8C-9B32BBBD6A24}"/>
              </a:ext>
            </a:extLst>
          </p:cNvPr>
          <p:cNvGraphicFramePr>
            <a:graphicFrameLocks noGrp="1"/>
          </p:cNvGraphicFramePr>
          <p:nvPr>
            <p:extLst>
              <p:ext uri="{D42A27DB-BD31-4B8C-83A1-F6EECF244321}">
                <p14:modId xmlns:p14="http://schemas.microsoft.com/office/powerpoint/2010/main" val="2914446069"/>
              </p:ext>
            </p:extLst>
          </p:nvPr>
        </p:nvGraphicFramePr>
        <p:xfrm>
          <a:off x="198244" y="1406078"/>
          <a:ext cx="5160621" cy="3754094"/>
        </p:xfrm>
        <a:graphic>
          <a:graphicData uri="http://schemas.openxmlformats.org/drawingml/2006/table">
            <a:tbl>
              <a:tblPr firstRow="1" bandRow="1">
                <a:tableStyleId>{5940675A-B579-460E-94D1-54222C63F5DA}</a:tableStyleId>
              </a:tblPr>
              <a:tblGrid>
                <a:gridCol w="932597">
                  <a:extLst>
                    <a:ext uri="{9D8B030D-6E8A-4147-A177-3AD203B41FA5}">
                      <a16:colId xmlns:a16="http://schemas.microsoft.com/office/drawing/2014/main" val="4053896986"/>
                    </a:ext>
                  </a:extLst>
                </a:gridCol>
                <a:gridCol w="4228024">
                  <a:extLst>
                    <a:ext uri="{9D8B030D-6E8A-4147-A177-3AD203B41FA5}">
                      <a16:colId xmlns:a16="http://schemas.microsoft.com/office/drawing/2014/main" val="2687723683"/>
                    </a:ext>
                  </a:extLst>
                </a:gridCol>
              </a:tblGrid>
              <a:tr h="319272">
                <a:tc>
                  <a:txBody>
                    <a:bodyPr/>
                    <a:lstStyle/>
                    <a:p>
                      <a:pPr algn="ctr"/>
                      <a:r>
                        <a:rPr lang="en-GB" sz="1200" b="1" dirty="0">
                          <a:latin typeface="+mj-lt"/>
                          <a:ea typeface="Tahoma" panose="020B0604030504040204" pitchFamily="34" charset="0"/>
                          <a:cs typeface="Tahoma" panose="020B0604030504040204" pitchFamily="34" charset="0"/>
                        </a:rPr>
                        <a:t>The 6Rs</a:t>
                      </a:r>
                    </a:p>
                  </a:txBody>
                  <a:tcPr marL="74470" marR="74470" marT="37235" marB="37235" anchor="ctr">
                    <a:solidFill>
                      <a:srgbClr val="D3B5E9"/>
                    </a:solidFill>
                  </a:tcPr>
                </a:tc>
                <a:tc>
                  <a:txBody>
                    <a:bodyPr/>
                    <a:lstStyle/>
                    <a:p>
                      <a:pPr algn="ctr"/>
                      <a:r>
                        <a:rPr lang="en-GB" sz="1200" b="1" dirty="0">
                          <a:latin typeface="+mj-lt"/>
                          <a:ea typeface="Tahoma" panose="020B0604030504040204" pitchFamily="34" charset="0"/>
                          <a:cs typeface="Tahoma" panose="020B0604030504040204" pitchFamily="34" charset="0"/>
                        </a:rPr>
                        <a:t>Meaning</a:t>
                      </a:r>
                    </a:p>
                  </a:txBody>
                  <a:tcPr marL="74470" marR="74470" marT="37235" marB="37235" anchor="ctr">
                    <a:solidFill>
                      <a:srgbClr val="D3B5E9"/>
                    </a:solidFill>
                  </a:tcPr>
                </a:tc>
                <a:extLst>
                  <a:ext uri="{0D108BD9-81ED-4DB2-BD59-A6C34878D82A}">
                    <a16:rowId xmlns:a16="http://schemas.microsoft.com/office/drawing/2014/main" val="917795933"/>
                  </a:ext>
                </a:extLst>
              </a:tr>
              <a:tr h="393623">
                <a:tc>
                  <a:txBody>
                    <a:bodyPr/>
                    <a:lstStyle/>
                    <a:p>
                      <a:pPr algn="ctr"/>
                      <a:r>
                        <a:rPr lang="en-GB" sz="1200" dirty="0">
                          <a:latin typeface="+mj-lt"/>
                          <a:ea typeface="Tahoma" panose="020B0604030504040204" pitchFamily="34" charset="0"/>
                          <a:cs typeface="Tahoma" panose="020B0604030504040204" pitchFamily="34" charset="0"/>
                        </a:rPr>
                        <a:t>Reuse</a:t>
                      </a:r>
                    </a:p>
                  </a:txBody>
                  <a:tcPr marL="74470" marR="74470" marT="37235" marB="37235" anchor="ctr"/>
                </a:tc>
                <a:tc>
                  <a:txBody>
                    <a:bodyPr/>
                    <a:lstStyle/>
                    <a:p>
                      <a:pPr algn="ctr"/>
                      <a:r>
                        <a:rPr lang="en-GB" sz="1200" dirty="0">
                          <a:latin typeface="+mj-lt"/>
                          <a:ea typeface="Tahoma" panose="020B0604030504040204" pitchFamily="34" charset="0"/>
                          <a:cs typeface="Tahoma" panose="020B0604030504040204" pitchFamily="34" charset="0"/>
                        </a:rPr>
                        <a:t>To use</a:t>
                      </a:r>
                      <a:r>
                        <a:rPr lang="en-GB" sz="1200" baseline="0" dirty="0">
                          <a:latin typeface="+mj-lt"/>
                          <a:ea typeface="Tahoma" panose="020B0604030504040204" pitchFamily="34" charset="0"/>
                          <a:cs typeface="Tahoma" panose="020B0604030504040204" pitchFamily="34" charset="0"/>
                        </a:rPr>
                        <a:t> a product again either for the same purpose or a different one</a:t>
                      </a:r>
                      <a:endParaRPr lang="en-GB" sz="1200" dirty="0">
                        <a:latin typeface="+mj-lt"/>
                        <a:ea typeface="Tahoma" panose="020B0604030504040204" pitchFamily="34" charset="0"/>
                        <a:cs typeface="Tahoma" panose="020B0604030504040204" pitchFamily="34" charset="0"/>
                      </a:endParaRPr>
                    </a:p>
                  </a:txBody>
                  <a:tcPr marL="74470" marR="74470" marT="37235" marB="37235" anchor="ctr"/>
                </a:tc>
                <a:extLst>
                  <a:ext uri="{0D108BD9-81ED-4DB2-BD59-A6C34878D82A}">
                    <a16:rowId xmlns:a16="http://schemas.microsoft.com/office/drawing/2014/main" val="2185962943"/>
                  </a:ext>
                </a:extLst>
              </a:tr>
              <a:tr h="393623">
                <a:tc>
                  <a:txBody>
                    <a:bodyPr/>
                    <a:lstStyle/>
                    <a:p>
                      <a:pPr algn="ctr"/>
                      <a:r>
                        <a:rPr lang="en-GB" sz="1200" dirty="0">
                          <a:latin typeface="+mj-lt"/>
                          <a:ea typeface="Tahoma" panose="020B0604030504040204" pitchFamily="34" charset="0"/>
                          <a:cs typeface="Tahoma" panose="020B0604030504040204" pitchFamily="34" charset="0"/>
                        </a:rPr>
                        <a:t>Reduce</a:t>
                      </a:r>
                    </a:p>
                  </a:txBody>
                  <a:tcPr marL="74470" marR="74470" marT="37235" marB="37235" anchor="ctr"/>
                </a:tc>
                <a:tc>
                  <a:txBody>
                    <a:bodyPr/>
                    <a:lstStyle/>
                    <a:p>
                      <a:pPr algn="ctr"/>
                      <a:r>
                        <a:rPr lang="en-GB" sz="1200" dirty="0">
                          <a:latin typeface="+mj-lt"/>
                          <a:ea typeface="Tahoma" panose="020B0604030504040204" pitchFamily="34" charset="0"/>
                          <a:cs typeface="Tahoma" panose="020B0604030504040204" pitchFamily="34" charset="0"/>
                        </a:rPr>
                        <a:t>To have less of material/packaging/pollution when</a:t>
                      </a:r>
                      <a:r>
                        <a:rPr lang="en-GB" sz="1200" baseline="0" dirty="0">
                          <a:latin typeface="+mj-lt"/>
                          <a:ea typeface="Tahoma" panose="020B0604030504040204" pitchFamily="34" charset="0"/>
                          <a:cs typeface="Tahoma" panose="020B0604030504040204" pitchFamily="34" charset="0"/>
                        </a:rPr>
                        <a:t> making products by making them more efficient </a:t>
                      </a:r>
                      <a:endParaRPr lang="en-GB" sz="1200" dirty="0">
                        <a:latin typeface="+mj-lt"/>
                        <a:ea typeface="Tahoma" panose="020B0604030504040204" pitchFamily="34" charset="0"/>
                        <a:cs typeface="Tahoma" panose="020B0604030504040204" pitchFamily="34" charset="0"/>
                      </a:endParaRPr>
                    </a:p>
                  </a:txBody>
                  <a:tcPr marL="74470" marR="74470" marT="37235" marB="37235" anchor="ctr"/>
                </a:tc>
                <a:extLst>
                  <a:ext uri="{0D108BD9-81ED-4DB2-BD59-A6C34878D82A}">
                    <a16:rowId xmlns:a16="http://schemas.microsoft.com/office/drawing/2014/main" val="3524216170"/>
                  </a:ext>
                </a:extLst>
              </a:tr>
              <a:tr h="319272">
                <a:tc>
                  <a:txBody>
                    <a:bodyPr/>
                    <a:lstStyle/>
                    <a:p>
                      <a:pPr algn="ctr"/>
                      <a:r>
                        <a:rPr lang="en-GB" sz="1200" dirty="0">
                          <a:latin typeface="+mj-lt"/>
                          <a:ea typeface="Tahoma" panose="020B0604030504040204" pitchFamily="34" charset="0"/>
                          <a:cs typeface="Tahoma" panose="020B0604030504040204" pitchFamily="34" charset="0"/>
                        </a:rPr>
                        <a:t>Recycle</a:t>
                      </a:r>
                    </a:p>
                  </a:txBody>
                  <a:tcPr marL="74470" marR="74470" marT="37235" marB="37235" anchor="ctr"/>
                </a:tc>
                <a:tc>
                  <a:txBody>
                    <a:bodyPr/>
                    <a:lstStyle/>
                    <a:p>
                      <a:pPr algn="ctr"/>
                      <a:r>
                        <a:rPr lang="en-GB" sz="1200" dirty="0">
                          <a:latin typeface="+mj-lt"/>
                          <a:ea typeface="Tahoma" panose="020B0604030504040204" pitchFamily="34" charset="0"/>
                          <a:cs typeface="Tahoma" panose="020B0604030504040204" pitchFamily="34" charset="0"/>
                        </a:rPr>
                        <a:t>Breaking down and forming</a:t>
                      </a:r>
                      <a:r>
                        <a:rPr lang="en-GB" sz="1200" baseline="0" dirty="0">
                          <a:latin typeface="+mj-lt"/>
                          <a:ea typeface="Tahoma" panose="020B0604030504040204" pitchFamily="34" charset="0"/>
                          <a:cs typeface="Tahoma" panose="020B0604030504040204" pitchFamily="34" charset="0"/>
                        </a:rPr>
                        <a:t> the material into another product</a:t>
                      </a:r>
                      <a:endParaRPr lang="en-GB" sz="1200" dirty="0">
                        <a:latin typeface="+mj-lt"/>
                        <a:ea typeface="Tahoma" panose="020B0604030504040204" pitchFamily="34" charset="0"/>
                        <a:cs typeface="Tahoma" panose="020B0604030504040204" pitchFamily="34" charset="0"/>
                      </a:endParaRPr>
                    </a:p>
                  </a:txBody>
                  <a:tcPr marL="74470" marR="74470" marT="37235" marB="37235" anchor="ctr"/>
                </a:tc>
                <a:extLst>
                  <a:ext uri="{0D108BD9-81ED-4DB2-BD59-A6C34878D82A}">
                    <a16:rowId xmlns:a16="http://schemas.microsoft.com/office/drawing/2014/main" val="3931819278"/>
                  </a:ext>
                </a:extLst>
              </a:tr>
              <a:tr h="393623">
                <a:tc>
                  <a:txBody>
                    <a:bodyPr/>
                    <a:lstStyle/>
                    <a:p>
                      <a:pPr algn="ctr"/>
                      <a:r>
                        <a:rPr lang="en-GB" sz="1200" dirty="0">
                          <a:latin typeface="+mj-lt"/>
                          <a:ea typeface="Tahoma" panose="020B0604030504040204" pitchFamily="34" charset="0"/>
                          <a:cs typeface="Tahoma" panose="020B0604030504040204" pitchFamily="34" charset="0"/>
                        </a:rPr>
                        <a:t>Refuse</a:t>
                      </a:r>
                    </a:p>
                  </a:txBody>
                  <a:tcPr marL="74470" marR="74470" marT="37235" marB="37235" anchor="ctr"/>
                </a:tc>
                <a:tc>
                  <a:txBody>
                    <a:bodyPr/>
                    <a:lstStyle/>
                    <a:p>
                      <a:pPr algn="ctr"/>
                      <a:r>
                        <a:rPr lang="en-GB" sz="1200" dirty="0">
                          <a:latin typeface="+mj-lt"/>
                          <a:ea typeface="Tahoma" panose="020B0604030504040204" pitchFamily="34" charset="0"/>
                          <a:cs typeface="Tahoma" panose="020B0604030504040204" pitchFamily="34" charset="0"/>
                        </a:rPr>
                        <a:t>Customers not buying or supporting products that</a:t>
                      </a:r>
                      <a:r>
                        <a:rPr lang="en-GB" sz="1200" baseline="0" dirty="0">
                          <a:latin typeface="+mj-lt"/>
                          <a:ea typeface="Tahoma" panose="020B0604030504040204" pitchFamily="34" charset="0"/>
                          <a:cs typeface="Tahoma" panose="020B0604030504040204" pitchFamily="34" charset="0"/>
                        </a:rPr>
                        <a:t> make an environmental impact</a:t>
                      </a:r>
                      <a:endParaRPr lang="en-GB" sz="1200" dirty="0">
                        <a:latin typeface="+mj-lt"/>
                        <a:ea typeface="Tahoma" panose="020B0604030504040204" pitchFamily="34" charset="0"/>
                        <a:cs typeface="Tahoma" panose="020B0604030504040204" pitchFamily="34" charset="0"/>
                      </a:endParaRPr>
                    </a:p>
                  </a:txBody>
                  <a:tcPr marL="74470" marR="74470" marT="37235" marB="37235" anchor="ctr"/>
                </a:tc>
                <a:extLst>
                  <a:ext uri="{0D108BD9-81ED-4DB2-BD59-A6C34878D82A}">
                    <a16:rowId xmlns:a16="http://schemas.microsoft.com/office/drawing/2014/main" val="2964601702"/>
                  </a:ext>
                </a:extLst>
              </a:tr>
              <a:tr h="393623">
                <a:tc>
                  <a:txBody>
                    <a:bodyPr/>
                    <a:lstStyle/>
                    <a:p>
                      <a:pPr algn="ctr"/>
                      <a:r>
                        <a:rPr lang="en-GB" sz="1200" dirty="0">
                          <a:latin typeface="+mj-lt"/>
                          <a:ea typeface="Tahoma" panose="020B0604030504040204" pitchFamily="34" charset="0"/>
                          <a:cs typeface="Tahoma" panose="020B0604030504040204" pitchFamily="34" charset="0"/>
                        </a:rPr>
                        <a:t>Rethink</a:t>
                      </a:r>
                    </a:p>
                  </a:txBody>
                  <a:tcPr marL="74470" marR="74470" marT="37235" marB="37235" anchor="ctr"/>
                </a:tc>
                <a:tc>
                  <a:txBody>
                    <a:bodyPr/>
                    <a:lstStyle/>
                    <a:p>
                      <a:pPr algn="ctr"/>
                      <a:r>
                        <a:rPr lang="en-GB" sz="1200" dirty="0">
                          <a:latin typeface="+mj-lt"/>
                          <a:ea typeface="Tahoma" panose="020B0604030504040204" pitchFamily="34" charset="0"/>
                          <a:cs typeface="Tahoma" panose="020B0604030504040204" pitchFamily="34" charset="0"/>
                        </a:rPr>
                        <a:t>Designers and</a:t>
                      </a:r>
                      <a:r>
                        <a:rPr lang="en-GB" sz="1200" baseline="0" dirty="0">
                          <a:latin typeface="+mj-lt"/>
                          <a:ea typeface="Tahoma" panose="020B0604030504040204" pitchFamily="34" charset="0"/>
                          <a:cs typeface="Tahoma" panose="020B0604030504040204" pitchFamily="34" charset="0"/>
                        </a:rPr>
                        <a:t> customer rethinking their decisions when making and buying products. </a:t>
                      </a:r>
                      <a:endParaRPr lang="en-GB" sz="1200" dirty="0">
                        <a:latin typeface="+mj-lt"/>
                        <a:ea typeface="Tahoma" panose="020B0604030504040204" pitchFamily="34" charset="0"/>
                        <a:cs typeface="Tahoma" panose="020B0604030504040204" pitchFamily="34" charset="0"/>
                      </a:endParaRPr>
                    </a:p>
                  </a:txBody>
                  <a:tcPr marL="74470" marR="74470" marT="37235" marB="37235" anchor="ctr"/>
                </a:tc>
                <a:extLst>
                  <a:ext uri="{0D108BD9-81ED-4DB2-BD59-A6C34878D82A}">
                    <a16:rowId xmlns:a16="http://schemas.microsoft.com/office/drawing/2014/main" val="4181728753"/>
                  </a:ext>
                </a:extLst>
              </a:tr>
              <a:tr h="1117052">
                <a:tc>
                  <a:txBody>
                    <a:bodyPr/>
                    <a:lstStyle/>
                    <a:p>
                      <a:pPr algn="ctr"/>
                      <a:r>
                        <a:rPr lang="en-GB" sz="1200" dirty="0">
                          <a:latin typeface="+mj-lt"/>
                          <a:ea typeface="Tahoma" panose="020B0604030504040204" pitchFamily="34" charset="0"/>
                          <a:cs typeface="Tahoma" panose="020B0604030504040204" pitchFamily="34" charset="0"/>
                        </a:rPr>
                        <a:t>Repair</a:t>
                      </a:r>
                    </a:p>
                  </a:txBody>
                  <a:tcPr marL="74470" marR="74470" marT="37235" marB="37235" anchor="ctr"/>
                </a:tc>
                <a:tc>
                  <a:txBody>
                    <a:bodyPr/>
                    <a:lstStyle/>
                    <a:p>
                      <a:pPr algn="ctr"/>
                      <a:r>
                        <a:rPr lang="en-GB" sz="1200" dirty="0">
                          <a:latin typeface="+mj-lt"/>
                          <a:ea typeface="Tahoma" panose="020B0604030504040204" pitchFamily="34" charset="0"/>
                          <a:cs typeface="Tahoma" panose="020B0604030504040204" pitchFamily="34" charset="0"/>
                        </a:rPr>
                        <a:t>Fixin</a:t>
                      </a:r>
                      <a:r>
                        <a:rPr lang="en-GB" sz="1200" baseline="0" dirty="0">
                          <a:latin typeface="+mj-lt"/>
                          <a:ea typeface="Tahoma" panose="020B0604030504040204" pitchFamily="34" charset="0"/>
                          <a:cs typeface="Tahoma" panose="020B0604030504040204" pitchFamily="34" charset="0"/>
                        </a:rPr>
                        <a:t>g a product rather than throwing it away. Extending its life rather than using more resources to make another</a:t>
                      </a:r>
                    </a:p>
                    <a:p>
                      <a:pPr algn="ctr"/>
                      <a:endParaRPr lang="en-GB" sz="1200" baseline="0" dirty="0">
                        <a:latin typeface="+mj-lt"/>
                        <a:ea typeface="Tahoma" panose="020B0604030504040204" pitchFamily="34" charset="0"/>
                        <a:cs typeface="Tahoma" panose="020B0604030504040204" pitchFamily="34" charset="0"/>
                      </a:endParaRPr>
                    </a:p>
                    <a:p>
                      <a:pPr algn="ctr"/>
                      <a:r>
                        <a:rPr lang="en-GB" sz="1200" baseline="0" dirty="0">
                          <a:latin typeface="+mj-lt"/>
                          <a:ea typeface="Tahoma" panose="020B0604030504040204" pitchFamily="34" charset="0"/>
                          <a:cs typeface="Tahoma" panose="020B0604030504040204" pitchFamily="34" charset="0"/>
                        </a:rPr>
                        <a:t>Often products are </a:t>
                      </a:r>
                      <a:r>
                        <a:rPr lang="en-GB" sz="1200" b="1" baseline="0" dirty="0">
                          <a:latin typeface="+mj-lt"/>
                          <a:ea typeface="Tahoma" panose="020B0604030504040204" pitchFamily="34" charset="0"/>
                          <a:cs typeface="Tahoma" panose="020B0604030504040204" pitchFamily="34" charset="0"/>
                        </a:rPr>
                        <a:t>Designed for Maintenance </a:t>
                      </a:r>
                      <a:r>
                        <a:rPr lang="en-GB" sz="1200" b="0" baseline="0" dirty="0">
                          <a:latin typeface="+mj-lt"/>
                          <a:ea typeface="Tahoma" panose="020B0604030504040204" pitchFamily="34" charset="0"/>
                          <a:cs typeface="Tahoma" panose="020B0604030504040204" pitchFamily="34" charset="0"/>
                        </a:rPr>
                        <a:t>so can easily be repaired. E.g. Using screws so even non-specialists can take a product apart, or using components that can easily be replaced like fuses or batteries</a:t>
                      </a:r>
                      <a:endParaRPr lang="en-GB" sz="1200" dirty="0">
                        <a:latin typeface="+mj-lt"/>
                        <a:ea typeface="Tahoma" panose="020B0604030504040204" pitchFamily="34" charset="0"/>
                        <a:cs typeface="Tahoma" panose="020B0604030504040204" pitchFamily="34" charset="0"/>
                      </a:endParaRPr>
                    </a:p>
                  </a:txBody>
                  <a:tcPr marL="74470" marR="74470" marT="37235" marB="37235" anchor="ctr"/>
                </a:tc>
                <a:extLst>
                  <a:ext uri="{0D108BD9-81ED-4DB2-BD59-A6C34878D82A}">
                    <a16:rowId xmlns:a16="http://schemas.microsoft.com/office/drawing/2014/main" val="3657162031"/>
                  </a:ext>
                </a:extLst>
              </a:tr>
            </a:tbl>
          </a:graphicData>
        </a:graphic>
      </p:graphicFrame>
      <p:grpSp>
        <p:nvGrpSpPr>
          <p:cNvPr id="12" name="Group 11">
            <a:extLst>
              <a:ext uri="{FF2B5EF4-FFF2-40B4-BE49-F238E27FC236}">
                <a16:creationId xmlns:a16="http://schemas.microsoft.com/office/drawing/2014/main" id="{7E8E23AE-1D02-4AD8-96CD-A9A35659DCA1}"/>
              </a:ext>
            </a:extLst>
          </p:cNvPr>
          <p:cNvGrpSpPr/>
          <p:nvPr/>
        </p:nvGrpSpPr>
        <p:grpSpPr>
          <a:xfrm>
            <a:off x="198244" y="5322397"/>
            <a:ext cx="4979836" cy="3547101"/>
            <a:chOff x="180905" y="4791891"/>
            <a:chExt cx="5807883" cy="4027995"/>
          </a:xfrm>
        </p:grpSpPr>
        <p:pic>
          <p:nvPicPr>
            <p:cNvPr id="13" name="Picture 12">
              <a:extLst>
                <a:ext uri="{FF2B5EF4-FFF2-40B4-BE49-F238E27FC236}">
                  <a16:creationId xmlns:a16="http://schemas.microsoft.com/office/drawing/2014/main" id="{7956F5AC-A00B-4133-92F2-A214BB35F51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38231" y1="20616" x2="38231" y2="20616"/>
                          <a14:foregroundMark x1="38073" y1="15877" x2="38073" y2="15877"/>
                        </a14:backgroundRemoval>
                      </a14:imgEffect>
                    </a14:imgLayer>
                  </a14:imgProps>
                </a:ext>
                <a:ext uri="{28A0092B-C50C-407E-A947-70E740481C1C}">
                  <a14:useLocalDpi xmlns:a14="http://schemas.microsoft.com/office/drawing/2010/main" val="0"/>
                </a:ext>
              </a:extLst>
            </a:blip>
            <a:srcRect l="20354" t="9891" r="22175" b="7496"/>
            <a:stretch/>
          </p:blipFill>
          <p:spPr>
            <a:xfrm>
              <a:off x="180905" y="5548594"/>
              <a:ext cx="3061901" cy="2934324"/>
            </a:xfrm>
            <a:prstGeom prst="rect">
              <a:avLst/>
            </a:prstGeom>
          </p:spPr>
        </p:pic>
        <p:sp>
          <p:nvSpPr>
            <p:cNvPr id="14" name="Rectangle 13">
              <a:extLst>
                <a:ext uri="{FF2B5EF4-FFF2-40B4-BE49-F238E27FC236}">
                  <a16:creationId xmlns:a16="http://schemas.microsoft.com/office/drawing/2014/main" id="{0A08031F-FF57-4090-A622-F0E2F27D5531}"/>
                </a:ext>
              </a:extLst>
            </p:cNvPr>
            <p:cNvSpPr/>
            <p:nvPr/>
          </p:nvSpPr>
          <p:spPr>
            <a:xfrm>
              <a:off x="180905" y="4791891"/>
              <a:ext cx="5807883" cy="402799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F169FD7-AB39-454A-BB9F-3511967436A9}"/>
                </a:ext>
              </a:extLst>
            </p:cNvPr>
            <p:cNvSpPr txBox="1"/>
            <p:nvPr/>
          </p:nvSpPr>
          <p:spPr>
            <a:xfrm>
              <a:off x="552878" y="4891644"/>
              <a:ext cx="2317953" cy="309180"/>
            </a:xfrm>
            <a:prstGeom prst="rect">
              <a:avLst/>
            </a:prstGeom>
            <a:noFill/>
          </p:spPr>
          <p:txBody>
            <a:bodyPr wrap="square" rtlCol="0">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Life Cycle Assessment</a:t>
              </a:r>
            </a:p>
          </p:txBody>
        </p:sp>
        <p:sp>
          <p:nvSpPr>
            <p:cNvPr id="16" name="Rectangle 15">
              <a:extLst>
                <a:ext uri="{FF2B5EF4-FFF2-40B4-BE49-F238E27FC236}">
                  <a16:creationId xmlns:a16="http://schemas.microsoft.com/office/drawing/2014/main" id="{A672F173-5C40-4EC9-8CA5-59411BED8729}"/>
                </a:ext>
              </a:extLst>
            </p:cNvPr>
            <p:cNvSpPr/>
            <p:nvPr/>
          </p:nvSpPr>
          <p:spPr>
            <a:xfrm>
              <a:off x="3190269" y="4908313"/>
              <a:ext cx="2716944" cy="3879484"/>
            </a:xfrm>
            <a:prstGeom prst="rect">
              <a:avLst/>
            </a:prstGeom>
          </p:spPr>
          <p:txBody>
            <a:bodyPr wrap="square">
              <a:spAutoFit/>
            </a:bodyPr>
            <a:lstStyle/>
            <a:p>
              <a:r>
                <a:rPr lang="en-GB" sz="1200" dirty="0">
                  <a:latin typeface="+mj-lt"/>
                  <a:ea typeface="Tahoma" panose="020B0604030504040204" pitchFamily="34" charset="0"/>
                  <a:cs typeface="Tahoma" panose="020B0604030504040204" pitchFamily="34" charset="0"/>
                </a:rPr>
                <a:t>This is when a designer looks at the environmental impact a product makes over its life time and how it could be reduced. Including:</a:t>
              </a:r>
            </a:p>
            <a:p>
              <a:endParaRPr lang="en-GB" sz="1200" dirty="0">
                <a:latin typeface="+mj-lt"/>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Impact of materials</a:t>
              </a:r>
            </a:p>
            <a:p>
              <a:pPr marL="285750" indent="-285750">
                <a:buFont typeface="Arial" panose="020B0604020202020204" pitchFamily="34" charset="0"/>
                <a:buChar char="•"/>
              </a:pPr>
              <a:endParaRPr lang="en-GB" sz="1200" dirty="0">
                <a:latin typeface="+mj-lt"/>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Impact of processes</a:t>
              </a:r>
            </a:p>
            <a:p>
              <a:pPr marL="285750" indent="-285750">
                <a:buFont typeface="Arial" panose="020B0604020202020204" pitchFamily="34" charset="0"/>
                <a:buChar char="•"/>
              </a:pPr>
              <a:endParaRPr lang="en-GB" sz="1200" dirty="0">
                <a:latin typeface="+mj-lt"/>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Product Miles (how far a product has to travel to get from factory to consumer)</a:t>
              </a:r>
            </a:p>
            <a:p>
              <a:pPr marL="285750" indent="-285750">
                <a:buFont typeface="Arial" panose="020B0604020202020204" pitchFamily="34" charset="0"/>
                <a:buChar char="•"/>
              </a:pPr>
              <a:endParaRPr lang="en-GB" sz="1200" dirty="0">
                <a:latin typeface="+mj-lt"/>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Impact while in use</a:t>
              </a:r>
            </a:p>
            <a:p>
              <a:pPr marL="285750" indent="-285750">
                <a:buFont typeface="Arial" panose="020B0604020202020204" pitchFamily="34" charset="0"/>
                <a:buChar char="•"/>
              </a:pPr>
              <a:endParaRPr lang="en-GB" sz="1200" dirty="0">
                <a:latin typeface="+mj-lt"/>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Impact when disposed of (6Rs) </a:t>
              </a:r>
            </a:p>
          </p:txBody>
        </p:sp>
      </p:grpSp>
    </p:spTree>
    <p:extLst>
      <p:ext uri="{BB962C8B-B14F-4D97-AF65-F5344CB8AC3E}">
        <p14:creationId xmlns:p14="http://schemas.microsoft.com/office/powerpoint/2010/main" val="668859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973B0FA9-C870-45CD-A5EC-5BC641D50FC3}"/>
              </a:ext>
            </a:extLst>
          </p:cNvPr>
          <p:cNvSpPr txBox="1"/>
          <p:nvPr/>
        </p:nvSpPr>
        <p:spPr>
          <a:xfrm>
            <a:off x="1" y="717603"/>
            <a:ext cx="3108744" cy="522931"/>
          </a:xfrm>
          <a:prstGeom prst="rect">
            <a:avLst/>
          </a:prstGeom>
          <a:solidFill>
            <a:srgbClr val="EA70E4"/>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C54862ED-53F8-4B40-960C-FA03AB0E501B}"/>
              </a:ext>
            </a:extLst>
          </p:cNvPr>
          <p:cNvSpPr txBox="1"/>
          <p:nvPr/>
        </p:nvSpPr>
        <p:spPr>
          <a:xfrm>
            <a:off x="-1" y="13826"/>
            <a:ext cx="6858001" cy="522931"/>
          </a:xfrm>
          <a:prstGeom prst="rect">
            <a:avLst/>
          </a:prstGeom>
          <a:solidFill>
            <a:srgbClr val="EA70E4"/>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635521"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KS4 Design Technology</a:t>
            </a:r>
            <a:endParaRPr lang="ru-RU" sz="2400" b="1"/>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3090912"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a:t>Ecological issues in the design and manufacture of products</a:t>
            </a:r>
            <a:endParaRPr lang="en-GB" sz="1800" b="1" dirty="0"/>
          </a:p>
        </p:txBody>
      </p:sp>
      <p:graphicFrame>
        <p:nvGraphicFramePr>
          <p:cNvPr id="8" name="Table 7">
            <a:extLst>
              <a:ext uri="{FF2B5EF4-FFF2-40B4-BE49-F238E27FC236}">
                <a16:creationId xmlns:a16="http://schemas.microsoft.com/office/drawing/2014/main" id="{82D260EF-58BB-4418-BF96-3DA730C12A29}"/>
              </a:ext>
            </a:extLst>
          </p:cNvPr>
          <p:cNvGraphicFramePr>
            <a:graphicFrameLocks noGrp="1"/>
          </p:cNvGraphicFramePr>
          <p:nvPr>
            <p:extLst>
              <p:ext uri="{D42A27DB-BD31-4B8C-83A1-F6EECF244321}">
                <p14:modId xmlns:p14="http://schemas.microsoft.com/office/powerpoint/2010/main" val="3285038688"/>
              </p:ext>
            </p:extLst>
          </p:nvPr>
        </p:nvGraphicFramePr>
        <p:xfrm>
          <a:off x="277635" y="1406078"/>
          <a:ext cx="6357887" cy="3733416"/>
        </p:xfrm>
        <a:graphic>
          <a:graphicData uri="http://schemas.openxmlformats.org/drawingml/2006/table">
            <a:tbl>
              <a:tblPr firstRow="1" bandRow="1">
                <a:tableStyleId>{5940675A-B579-460E-94D1-54222C63F5DA}</a:tableStyleId>
              </a:tblPr>
              <a:tblGrid>
                <a:gridCol w="6357887">
                  <a:extLst>
                    <a:ext uri="{9D8B030D-6E8A-4147-A177-3AD203B41FA5}">
                      <a16:colId xmlns:a16="http://schemas.microsoft.com/office/drawing/2014/main" val="1686071732"/>
                    </a:ext>
                  </a:extLst>
                </a:gridCol>
              </a:tblGrid>
              <a:tr h="296452">
                <a:tc>
                  <a:txBody>
                    <a:bodyPr/>
                    <a:lstStyle/>
                    <a:p>
                      <a:pPr algn="ctr"/>
                      <a:r>
                        <a:rPr lang="en-GB" dirty="0"/>
                        <a:t>Key knowledge</a:t>
                      </a:r>
                    </a:p>
                  </a:txBody>
                  <a:tcPr>
                    <a:solidFill>
                      <a:schemeClr val="bg1">
                        <a:lumMod val="95000"/>
                      </a:schemeClr>
                    </a:solidFill>
                  </a:tcPr>
                </a:tc>
                <a:extLst>
                  <a:ext uri="{0D108BD9-81ED-4DB2-BD59-A6C34878D82A}">
                    <a16:rowId xmlns:a16="http://schemas.microsoft.com/office/drawing/2014/main" val="548001888"/>
                  </a:ext>
                </a:extLst>
              </a:tr>
              <a:tr h="3367656">
                <a:tc>
                  <a:txBody>
                    <a:bodyPr/>
                    <a:lstStyle/>
                    <a:p>
                      <a:endParaRPr lang="en-GB" dirty="0"/>
                    </a:p>
                  </a:txBody>
                  <a:tcPr/>
                </a:tc>
                <a:extLst>
                  <a:ext uri="{0D108BD9-81ED-4DB2-BD59-A6C34878D82A}">
                    <a16:rowId xmlns:a16="http://schemas.microsoft.com/office/drawing/2014/main" val="2693566867"/>
                  </a:ext>
                </a:extLst>
              </a:tr>
            </a:tbl>
          </a:graphicData>
        </a:graphic>
      </p:graphicFrame>
      <p:graphicFrame>
        <p:nvGraphicFramePr>
          <p:cNvPr id="11" name="Table 10">
            <a:extLst>
              <a:ext uri="{FF2B5EF4-FFF2-40B4-BE49-F238E27FC236}">
                <a16:creationId xmlns:a16="http://schemas.microsoft.com/office/drawing/2014/main" id="{0C013DDF-6033-4655-AC33-634770BDA2F9}"/>
              </a:ext>
            </a:extLst>
          </p:cNvPr>
          <p:cNvGraphicFramePr>
            <a:graphicFrameLocks noGrp="1"/>
          </p:cNvGraphicFramePr>
          <p:nvPr>
            <p:extLst>
              <p:ext uri="{D42A27DB-BD31-4B8C-83A1-F6EECF244321}">
                <p14:modId xmlns:p14="http://schemas.microsoft.com/office/powerpoint/2010/main" val="279634159"/>
              </p:ext>
            </p:extLst>
          </p:nvPr>
        </p:nvGraphicFramePr>
        <p:xfrm>
          <a:off x="277636" y="5280824"/>
          <a:ext cx="6357886" cy="2304634"/>
        </p:xfrm>
        <a:graphic>
          <a:graphicData uri="http://schemas.openxmlformats.org/drawingml/2006/table">
            <a:tbl>
              <a:tblPr firstRow="1" bandRow="1">
                <a:tableStyleId>{5940675A-B579-460E-94D1-54222C63F5DA}</a:tableStyleId>
              </a:tblPr>
              <a:tblGrid>
                <a:gridCol w="3244896">
                  <a:extLst>
                    <a:ext uri="{9D8B030D-6E8A-4147-A177-3AD203B41FA5}">
                      <a16:colId xmlns:a16="http://schemas.microsoft.com/office/drawing/2014/main" val="4053896986"/>
                    </a:ext>
                  </a:extLst>
                </a:gridCol>
                <a:gridCol w="3112990">
                  <a:extLst>
                    <a:ext uri="{9D8B030D-6E8A-4147-A177-3AD203B41FA5}">
                      <a16:colId xmlns:a16="http://schemas.microsoft.com/office/drawing/2014/main" val="2687723683"/>
                    </a:ext>
                  </a:extLst>
                </a:gridCol>
              </a:tblGrid>
              <a:tr h="475834">
                <a:tc gridSpan="2">
                  <a:txBody>
                    <a:bodyPr/>
                    <a:lstStyle/>
                    <a:p>
                      <a:pPr algn="ctr"/>
                      <a:r>
                        <a:rPr lang="en-GB" sz="1200" b="1" dirty="0">
                          <a:latin typeface="+mj-lt"/>
                          <a:ea typeface="Tahoma" panose="020B0604030504040204" pitchFamily="34" charset="0"/>
                          <a:cs typeface="Tahoma" panose="020B0604030504040204" pitchFamily="34" charset="0"/>
                        </a:rPr>
                        <a:t>Sustainability</a:t>
                      </a:r>
                      <a:r>
                        <a:rPr lang="en-GB" sz="1200" b="1" baseline="0" dirty="0">
                          <a:latin typeface="+mj-lt"/>
                          <a:ea typeface="Tahoma" panose="020B0604030504040204" pitchFamily="34" charset="0"/>
                          <a:cs typeface="Tahoma" panose="020B0604030504040204" pitchFamily="34" charset="0"/>
                        </a:rPr>
                        <a:t> </a:t>
                      </a:r>
                      <a:r>
                        <a:rPr lang="en-GB" sz="1200" b="0" baseline="0" dirty="0">
                          <a:latin typeface="+mj-lt"/>
                          <a:ea typeface="Tahoma" panose="020B0604030504040204" pitchFamily="34" charset="0"/>
                          <a:cs typeface="Tahoma" panose="020B0604030504040204" pitchFamily="34" charset="0"/>
                        </a:rPr>
                        <a:t>is maintaining our planet and its resources and making a minimal negative impact</a:t>
                      </a:r>
                      <a:endParaRPr lang="en-GB" sz="1200" b="1" dirty="0">
                        <a:latin typeface="+mj-lt"/>
                        <a:ea typeface="Tahoma" panose="020B0604030504040204" pitchFamily="34" charset="0"/>
                        <a:cs typeface="Tahoma" panose="020B0604030504040204" pitchFamily="34" charset="0"/>
                      </a:endParaRPr>
                    </a:p>
                  </a:txBody>
                  <a:tcPr anchor="ctr">
                    <a:solidFill>
                      <a:srgbClr val="F3EBF9"/>
                    </a:solidFill>
                  </a:tcPr>
                </a:tc>
                <a:tc hMerge="1">
                  <a:txBody>
                    <a:bodyPr/>
                    <a:lstStyle/>
                    <a:p>
                      <a:pPr algn="ctr"/>
                      <a:endParaRPr lang="en-GB" sz="1200" b="1" dirty="0"/>
                    </a:p>
                  </a:txBody>
                  <a:tcPr anchor="ctr">
                    <a:solidFill>
                      <a:srgbClr val="D3B5E9"/>
                    </a:solidFill>
                  </a:tcPr>
                </a:tc>
                <a:extLst>
                  <a:ext uri="{0D108BD9-81ED-4DB2-BD59-A6C34878D82A}">
                    <a16:rowId xmlns:a16="http://schemas.microsoft.com/office/drawing/2014/main" val="917795933"/>
                  </a:ext>
                </a:extLst>
              </a:tr>
              <a:tr h="387814">
                <a:tc>
                  <a:txBody>
                    <a:bodyPr/>
                    <a:lstStyle/>
                    <a:p>
                      <a:pPr algn="ctr"/>
                      <a:r>
                        <a:rPr lang="en-GB" sz="1200" b="1" dirty="0">
                          <a:latin typeface="+mj-lt"/>
                          <a:ea typeface="Tahoma" panose="020B0604030504040204" pitchFamily="34" charset="0"/>
                          <a:cs typeface="Tahoma" panose="020B0604030504040204" pitchFamily="34" charset="0"/>
                        </a:rPr>
                        <a:t>Finite Resources </a:t>
                      </a:r>
                      <a:br>
                        <a:rPr lang="en-GB" sz="1200" b="1" dirty="0">
                          <a:latin typeface="+mj-lt"/>
                          <a:ea typeface="Tahoma" panose="020B0604030504040204" pitchFamily="34" charset="0"/>
                          <a:cs typeface="Tahoma" panose="020B0604030504040204" pitchFamily="34" charset="0"/>
                        </a:rPr>
                      </a:br>
                      <a:r>
                        <a:rPr lang="en-GB" sz="1200" b="0" i="1" dirty="0">
                          <a:latin typeface="+mj-lt"/>
                          <a:ea typeface="Tahoma" panose="020B0604030504040204" pitchFamily="34" charset="0"/>
                          <a:cs typeface="Tahoma" panose="020B0604030504040204" pitchFamily="34" charset="0"/>
                        </a:rPr>
                        <a:t>Will run out of eventually</a:t>
                      </a:r>
                      <a:endParaRPr lang="en-GB" sz="1200" b="1" dirty="0">
                        <a:latin typeface="+mj-lt"/>
                        <a:ea typeface="Tahoma" panose="020B0604030504040204" pitchFamily="34" charset="0"/>
                        <a:cs typeface="Tahoma" panose="020B0604030504040204" pitchFamily="34" charset="0"/>
                      </a:endParaRPr>
                    </a:p>
                  </a:txBody>
                  <a:tcPr anchor="ctr">
                    <a:solidFill>
                      <a:srgbClr val="F3EBF9"/>
                    </a:solidFill>
                  </a:tcPr>
                </a:tc>
                <a:tc>
                  <a:txBody>
                    <a:bodyPr/>
                    <a:lstStyle/>
                    <a:p>
                      <a:pPr algn="ctr"/>
                      <a:r>
                        <a:rPr lang="en-GB" sz="1200" b="1" dirty="0">
                          <a:latin typeface="+mj-lt"/>
                          <a:ea typeface="Tahoma" panose="020B0604030504040204" pitchFamily="34" charset="0"/>
                          <a:cs typeface="Tahoma" panose="020B0604030504040204" pitchFamily="34" charset="0"/>
                        </a:rPr>
                        <a:t>Infinite Resources </a:t>
                      </a:r>
                      <a:br>
                        <a:rPr lang="en-GB" sz="1200" b="1" dirty="0">
                          <a:latin typeface="+mj-lt"/>
                          <a:ea typeface="Tahoma" panose="020B0604030504040204" pitchFamily="34" charset="0"/>
                          <a:cs typeface="Tahoma" panose="020B0604030504040204" pitchFamily="34" charset="0"/>
                        </a:rPr>
                      </a:br>
                      <a:r>
                        <a:rPr lang="en-GB" sz="1200" b="0" i="1" dirty="0">
                          <a:latin typeface="+mj-lt"/>
                          <a:ea typeface="Tahoma" panose="020B0604030504040204" pitchFamily="34" charset="0"/>
                          <a:cs typeface="Tahoma" panose="020B0604030504040204" pitchFamily="34" charset="0"/>
                        </a:rPr>
                        <a:t>Can be re-grown and renewed. Will not run out </a:t>
                      </a:r>
                      <a:endParaRPr lang="en-GB" sz="1200" b="1" dirty="0">
                        <a:latin typeface="+mj-lt"/>
                        <a:ea typeface="Tahoma" panose="020B0604030504040204" pitchFamily="34" charset="0"/>
                        <a:cs typeface="Tahoma" panose="020B0604030504040204" pitchFamily="34" charset="0"/>
                      </a:endParaRPr>
                    </a:p>
                  </a:txBody>
                  <a:tcPr anchor="ctr">
                    <a:solidFill>
                      <a:srgbClr val="F3EBF9"/>
                    </a:solidFill>
                  </a:tcPr>
                </a:tc>
                <a:extLst>
                  <a:ext uri="{0D108BD9-81ED-4DB2-BD59-A6C34878D82A}">
                    <a16:rowId xmlns:a16="http://schemas.microsoft.com/office/drawing/2014/main" val="2185962943"/>
                  </a:ext>
                </a:extLst>
              </a:tr>
              <a:tr h="267736">
                <a:tc>
                  <a:txBody>
                    <a:bodyPr/>
                    <a:lstStyle/>
                    <a:p>
                      <a:pPr algn="ctr"/>
                      <a:r>
                        <a:rPr lang="en-GB" sz="1200" dirty="0">
                          <a:latin typeface="+mj-lt"/>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mj-lt"/>
                          <a:ea typeface="Tahoma" panose="020B0604030504040204" pitchFamily="34" charset="0"/>
                          <a:cs typeface="Tahoma" panose="020B0604030504040204" pitchFamily="34" charset="0"/>
                        </a:rPr>
                        <a:t>Paper</a:t>
                      </a:r>
                    </a:p>
                  </a:txBody>
                  <a:tcPr anchor="ctr"/>
                </a:tc>
                <a:extLst>
                  <a:ext uri="{0D108BD9-81ED-4DB2-BD59-A6C34878D82A}">
                    <a16:rowId xmlns:a16="http://schemas.microsoft.com/office/drawing/2014/main" val="3524216170"/>
                  </a:ext>
                </a:extLst>
              </a:tr>
              <a:tr h="267736">
                <a:tc>
                  <a:txBody>
                    <a:bodyPr/>
                    <a:lstStyle/>
                    <a:p>
                      <a:pPr algn="ctr"/>
                      <a:r>
                        <a:rPr lang="en-GB" sz="1200" dirty="0">
                          <a:latin typeface="+mj-lt"/>
                          <a:ea typeface="Tahoma" panose="020B0604030504040204" pitchFamily="34" charset="0"/>
                          <a:cs typeface="Tahoma" panose="020B0604030504040204" pitchFamily="34" charset="0"/>
                        </a:rPr>
                        <a:t>Metals</a:t>
                      </a:r>
                    </a:p>
                  </a:txBody>
                  <a:tcPr anchor="ctr"/>
                </a:tc>
                <a:tc>
                  <a:txBody>
                    <a:bodyPr/>
                    <a:lstStyle/>
                    <a:p>
                      <a:pPr algn="ctr"/>
                      <a:r>
                        <a:rPr lang="en-GB" sz="1200" dirty="0">
                          <a:latin typeface="+mj-lt"/>
                          <a:ea typeface="Tahoma" panose="020B0604030504040204" pitchFamily="34" charset="0"/>
                          <a:cs typeface="Tahoma" panose="020B0604030504040204" pitchFamily="34" charset="0"/>
                        </a:rPr>
                        <a:t>Boards</a:t>
                      </a:r>
                    </a:p>
                  </a:txBody>
                  <a:tcPr anchor="ctr"/>
                </a:tc>
                <a:extLst>
                  <a:ext uri="{0D108BD9-81ED-4DB2-BD59-A6C34878D82A}">
                    <a16:rowId xmlns:a16="http://schemas.microsoft.com/office/drawing/2014/main" val="3931819278"/>
                  </a:ext>
                </a:extLst>
              </a:tr>
              <a:tr h="267736">
                <a:tc>
                  <a:txBody>
                    <a:bodyPr/>
                    <a:lstStyle/>
                    <a:p>
                      <a:pPr algn="ctr"/>
                      <a:r>
                        <a:rPr lang="en-GB" sz="1200" dirty="0">
                          <a:latin typeface="+mj-lt"/>
                          <a:ea typeface="Tahoma" panose="020B0604030504040204" pitchFamily="34" charset="0"/>
                          <a:cs typeface="Tahoma" panose="020B0604030504040204" pitchFamily="34" charset="0"/>
                        </a:rPr>
                        <a:t>Polymers</a:t>
                      </a:r>
                      <a:r>
                        <a:rPr lang="en-GB" sz="1200" baseline="0" dirty="0">
                          <a:latin typeface="+mj-lt"/>
                          <a:ea typeface="Tahoma" panose="020B0604030504040204" pitchFamily="34" charset="0"/>
                          <a:cs typeface="Tahoma" panose="020B0604030504040204" pitchFamily="34" charset="0"/>
                        </a:rPr>
                        <a:t> (Textiles)</a:t>
                      </a:r>
                      <a:endParaRPr lang="en-GB" sz="1200" dirty="0">
                        <a:latin typeface="+mj-lt"/>
                        <a:ea typeface="Tahoma" panose="020B0604030504040204" pitchFamily="34" charset="0"/>
                        <a:cs typeface="Tahoma" panose="020B0604030504040204" pitchFamily="34" charset="0"/>
                      </a:endParaRPr>
                    </a:p>
                  </a:txBody>
                  <a:tcPr anchor="ctr"/>
                </a:tc>
                <a:tc>
                  <a:txBody>
                    <a:bodyPr/>
                    <a:lstStyle/>
                    <a:p>
                      <a:pPr algn="ctr"/>
                      <a:r>
                        <a:rPr lang="en-GB" sz="1200" dirty="0">
                          <a:latin typeface="+mj-lt"/>
                          <a:ea typeface="Tahoma" panose="020B0604030504040204" pitchFamily="34" charset="0"/>
                          <a:cs typeface="Tahoma" panose="020B0604030504040204" pitchFamily="34" charset="0"/>
                        </a:rPr>
                        <a:t>Natural Timbers</a:t>
                      </a:r>
                    </a:p>
                  </a:txBody>
                  <a:tcPr anchor="ctr"/>
                </a:tc>
                <a:extLst>
                  <a:ext uri="{0D108BD9-81ED-4DB2-BD59-A6C34878D82A}">
                    <a16:rowId xmlns:a16="http://schemas.microsoft.com/office/drawing/2014/main" val="2964601702"/>
                  </a:ext>
                </a:extLst>
              </a:tr>
              <a:tr h="267736">
                <a:tc>
                  <a:txBody>
                    <a:bodyPr/>
                    <a:lstStyle/>
                    <a:p>
                      <a:pPr algn="ctr"/>
                      <a:endParaRPr lang="en-GB" sz="1200" dirty="0">
                        <a:latin typeface="+mj-lt"/>
                        <a:ea typeface="Tahoma" panose="020B0604030504040204" pitchFamily="34" charset="0"/>
                        <a:cs typeface="Tahoma" panose="020B0604030504040204" pitchFamily="34" charset="0"/>
                      </a:endParaRPr>
                    </a:p>
                  </a:txBody>
                  <a:tcPr anchor="ctr"/>
                </a:tc>
                <a:tc>
                  <a:txBody>
                    <a:bodyPr/>
                    <a:lstStyle/>
                    <a:p>
                      <a:pPr algn="ctr"/>
                      <a:r>
                        <a:rPr lang="en-GB" sz="1200" dirty="0">
                          <a:latin typeface="+mj-lt"/>
                          <a:ea typeface="Tahoma" panose="020B0604030504040204" pitchFamily="34" charset="0"/>
                          <a:cs typeface="Tahoma" panose="020B0604030504040204" pitchFamily="34" charset="0"/>
                        </a:rPr>
                        <a:t>Cotton</a:t>
                      </a:r>
                    </a:p>
                  </a:txBody>
                  <a:tcPr anchor="ctr"/>
                </a:tc>
                <a:extLst>
                  <a:ext uri="{0D108BD9-81ED-4DB2-BD59-A6C34878D82A}">
                    <a16:rowId xmlns:a16="http://schemas.microsoft.com/office/drawing/2014/main" val="4181728753"/>
                  </a:ext>
                </a:extLst>
              </a:tr>
              <a:tr h="267736">
                <a:tc>
                  <a:txBody>
                    <a:bodyPr/>
                    <a:lstStyle/>
                    <a:p>
                      <a:pPr algn="ctr"/>
                      <a:endParaRPr lang="en-GB" sz="1200" dirty="0">
                        <a:latin typeface="+mj-lt"/>
                        <a:ea typeface="Tahoma" panose="020B0604030504040204" pitchFamily="34" charset="0"/>
                        <a:cs typeface="Tahoma" panose="020B0604030504040204" pitchFamily="34" charset="0"/>
                      </a:endParaRPr>
                    </a:p>
                  </a:txBody>
                  <a:tcPr anchor="ctr"/>
                </a:tc>
                <a:tc>
                  <a:txBody>
                    <a:bodyPr/>
                    <a:lstStyle/>
                    <a:p>
                      <a:pPr algn="ctr"/>
                      <a:r>
                        <a:rPr lang="en-GB" sz="1200" dirty="0">
                          <a:latin typeface="+mj-lt"/>
                          <a:ea typeface="Tahoma" panose="020B0604030504040204" pitchFamily="34" charset="0"/>
                          <a:cs typeface="Tahoma" panose="020B0604030504040204" pitchFamily="34" charset="0"/>
                        </a:rPr>
                        <a:t>Leather</a:t>
                      </a:r>
                    </a:p>
                  </a:txBody>
                  <a:tcPr anchor="ctr"/>
                </a:tc>
                <a:extLst>
                  <a:ext uri="{0D108BD9-81ED-4DB2-BD59-A6C34878D82A}">
                    <a16:rowId xmlns:a16="http://schemas.microsoft.com/office/drawing/2014/main" val="3657162031"/>
                  </a:ext>
                </a:extLst>
              </a:tr>
            </a:tbl>
          </a:graphicData>
        </a:graphic>
      </p:graphicFrame>
      <p:sp>
        <p:nvSpPr>
          <p:cNvPr id="17" name="TextBox 16">
            <a:extLst>
              <a:ext uri="{FF2B5EF4-FFF2-40B4-BE49-F238E27FC236}">
                <a16:creationId xmlns:a16="http://schemas.microsoft.com/office/drawing/2014/main" id="{C0CD4591-9752-45AE-9733-39D2FD527A7D}"/>
              </a:ext>
            </a:extLst>
          </p:cNvPr>
          <p:cNvSpPr txBox="1"/>
          <p:nvPr/>
        </p:nvSpPr>
        <p:spPr>
          <a:xfrm>
            <a:off x="132390" y="4022681"/>
            <a:ext cx="2152650" cy="1015663"/>
          </a:xfrm>
          <a:prstGeom prst="rect">
            <a:avLst/>
          </a:prstGeom>
          <a:noFill/>
        </p:spPr>
        <p:txBody>
          <a:bodyPr wrap="square" rtlCol="0">
            <a:spAutoFit/>
          </a:bodyPr>
          <a:lstStyle/>
          <a:p>
            <a:pPr algn="ctr"/>
            <a:r>
              <a:rPr lang="en-GB" sz="1200" dirty="0"/>
              <a:t>Reducing </a:t>
            </a:r>
            <a:r>
              <a:rPr lang="en-GB" sz="1200" b="1" dirty="0"/>
              <a:t>Pollution</a:t>
            </a:r>
            <a:r>
              <a:rPr lang="en-GB" sz="1200" dirty="0"/>
              <a:t> by using less plastics, efficient manufacture, less waste and using </a:t>
            </a:r>
            <a:r>
              <a:rPr lang="en-GB" sz="1200" b="1" dirty="0"/>
              <a:t>renewable energy</a:t>
            </a:r>
            <a:r>
              <a:rPr lang="en-GB" sz="1200" dirty="0"/>
              <a:t> </a:t>
            </a:r>
            <a:br>
              <a:rPr lang="en-GB" sz="1200" dirty="0"/>
            </a:br>
            <a:r>
              <a:rPr lang="en-GB" sz="1200" dirty="0"/>
              <a:t>(like solar and wind)</a:t>
            </a:r>
          </a:p>
        </p:txBody>
      </p:sp>
      <p:grpSp>
        <p:nvGrpSpPr>
          <p:cNvPr id="18" name="Group 17">
            <a:extLst>
              <a:ext uri="{FF2B5EF4-FFF2-40B4-BE49-F238E27FC236}">
                <a16:creationId xmlns:a16="http://schemas.microsoft.com/office/drawing/2014/main" id="{201EA55A-6829-4EEE-98FF-60703B38DBFF}"/>
              </a:ext>
            </a:extLst>
          </p:cNvPr>
          <p:cNvGrpSpPr/>
          <p:nvPr/>
        </p:nvGrpSpPr>
        <p:grpSpPr>
          <a:xfrm>
            <a:off x="222477" y="1944541"/>
            <a:ext cx="6413045" cy="2908692"/>
            <a:chOff x="6591300" y="673130"/>
            <a:chExt cx="7453364" cy="4161000"/>
          </a:xfrm>
        </p:grpSpPr>
        <p:sp>
          <p:nvSpPr>
            <p:cNvPr id="19" name="TextBox 18">
              <a:extLst>
                <a:ext uri="{FF2B5EF4-FFF2-40B4-BE49-F238E27FC236}">
                  <a16:creationId xmlns:a16="http://schemas.microsoft.com/office/drawing/2014/main" id="{E5D9E786-851E-4762-8637-B63EF346BA8E}"/>
                </a:ext>
              </a:extLst>
            </p:cNvPr>
            <p:cNvSpPr txBox="1"/>
            <p:nvPr/>
          </p:nvSpPr>
          <p:spPr>
            <a:xfrm>
              <a:off x="9006306" y="2116131"/>
              <a:ext cx="2796339" cy="1671642"/>
            </a:xfrm>
            <a:prstGeom prst="ellipse">
              <a:avLst/>
            </a:prstGeom>
            <a:solidFill>
              <a:srgbClr val="F3EBF9"/>
            </a:solidFill>
            <a:ln w="38100">
              <a:solidFill>
                <a:srgbClr val="7030A0"/>
              </a:solidFill>
            </a:ln>
          </p:spPr>
          <p:txBody>
            <a:bodyPr wrap="square" rtlCol="0">
              <a:spAutoFit/>
            </a:bodyPr>
            <a:lstStyle/>
            <a:p>
              <a:pPr algn="ctr"/>
              <a:r>
                <a:rPr lang="en-GB" sz="1200" dirty="0">
                  <a:latin typeface="+mj-lt"/>
                  <a:ea typeface="Tahoma" panose="020B0604030504040204" pitchFamily="34" charset="0"/>
                  <a:cs typeface="Tahoma" panose="020B0604030504040204" pitchFamily="34" charset="0"/>
                </a:rPr>
                <a:t>What can we do to reduce environmental impact of products and their manufacture?</a:t>
              </a:r>
            </a:p>
          </p:txBody>
        </p:sp>
        <p:sp>
          <p:nvSpPr>
            <p:cNvPr id="20" name="TextBox 19">
              <a:extLst>
                <a:ext uri="{FF2B5EF4-FFF2-40B4-BE49-F238E27FC236}">
                  <a16:creationId xmlns:a16="http://schemas.microsoft.com/office/drawing/2014/main" id="{0DA1333A-08B9-4A80-BAD4-3BE8AEFC8F2B}"/>
                </a:ext>
              </a:extLst>
            </p:cNvPr>
            <p:cNvSpPr txBox="1"/>
            <p:nvPr/>
          </p:nvSpPr>
          <p:spPr>
            <a:xfrm>
              <a:off x="9473006" y="673130"/>
              <a:ext cx="2209800" cy="461665"/>
            </a:xfrm>
            <a:prstGeom prst="rect">
              <a:avLst/>
            </a:prstGeom>
            <a:noFill/>
          </p:spPr>
          <p:txBody>
            <a:bodyPr wrap="square" rtlCol="0">
              <a:spAutoFit/>
            </a:bodyPr>
            <a:lstStyle/>
            <a:p>
              <a:pPr algn="ctr"/>
              <a:r>
                <a:rPr lang="en-GB" sz="1200" dirty="0"/>
                <a:t>Repairing products rather than throwing them away</a:t>
              </a:r>
            </a:p>
          </p:txBody>
        </p:sp>
        <p:sp>
          <p:nvSpPr>
            <p:cNvPr id="21" name="TextBox 20">
              <a:extLst>
                <a:ext uri="{FF2B5EF4-FFF2-40B4-BE49-F238E27FC236}">
                  <a16:creationId xmlns:a16="http://schemas.microsoft.com/office/drawing/2014/main" id="{5BEFB5BA-2C29-45F7-A7ED-3E3FA8DE1CD9}"/>
                </a:ext>
              </a:extLst>
            </p:cNvPr>
            <p:cNvSpPr txBox="1"/>
            <p:nvPr/>
          </p:nvSpPr>
          <p:spPr>
            <a:xfrm>
              <a:off x="11735604" y="3842403"/>
              <a:ext cx="1638300" cy="461665"/>
            </a:xfrm>
            <a:prstGeom prst="rect">
              <a:avLst/>
            </a:prstGeom>
            <a:noFill/>
          </p:spPr>
          <p:txBody>
            <a:bodyPr wrap="square" rtlCol="0">
              <a:spAutoFit/>
            </a:bodyPr>
            <a:lstStyle/>
            <a:p>
              <a:pPr algn="ctr"/>
              <a:r>
                <a:rPr lang="en-GB" sz="1200" dirty="0"/>
                <a:t>Recycling products and materials</a:t>
              </a:r>
            </a:p>
          </p:txBody>
        </p:sp>
        <p:sp>
          <p:nvSpPr>
            <p:cNvPr id="22" name="TextBox 21">
              <a:extLst>
                <a:ext uri="{FF2B5EF4-FFF2-40B4-BE49-F238E27FC236}">
                  <a16:creationId xmlns:a16="http://schemas.microsoft.com/office/drawing/2014/main" id="{CCC2CA41-B5A0-43D2-96D6-18651BEB8A26}"/>
                </a:ext>
              </a:extLst>
            </p:cNvPr>
            <p:cNvSpPr txBox="1"/>
            <p:nvPr/>
          </p:nvSpPr>
          <p:spPr>
            <a:xfrm>
              <a:off x="6591300" y="1314450"/>
              <a:ext cx="2095500" cy="924602"/>
            </a:xfrm>
            <a:prstGeom prst="rect">
              <a:avLst/>
            </a:prstGeom>
            <a:noFill/>
          </p:spPr>
          <p:txBody>
            <a:bodyPr wrap="square" rtlCol="0">
              <a:spAutoFit/>
            </a:bodyPr>
            <a:lstStyle/>
            <a:p>
              <a:pPr algn="ctr"/>
              <a:r>
                <a:rPr lang="en-GB" sz="1200" dirty="0"/>
                <a:t>Reducing </a:t>
              </a:r>
              <a:r>
                <a:rPr lang="en-GB" sz="1200" b="1" dirty="0"/>
                <a:t>Product Miles</a:t>
              </a:r>
              <a:r>
                <a:rPr lang="en-GB" sz="1200" dirty="0"/>
                <a:t> by making the product in the country it is sold in</a:t>
              </a:r>
            </a:p>
          </p:txBody>
        </p:sp>
        <p:sp>
          <p:nvSpPr>
            <p:cNvPr id="23" name="TextBox 22">
              <a:extLst>
                <a:ext uri="{FF2B5EF4-FFF2-40B4-BE49-F238E27FC236}">
                  <a16:creationId xmlns:a16="http://schemas.microsoft.com/office/drawing/2014/main" id="{041178F9-DB40-42F0-9C52-3305D190BABC}"/>
                </a:ext>
              </a:extLst>
            </p:cNvPr>
            <p:cNvSpPr txBox="1"/>
            <p:nvPr/>
          </p:nvSpPr>
          <p:spPr>
            <a:xfrm>
              <a:off x="9881046" y="4372465"/>
              <a:ext cx="1428750" cy="461665"/>
            </a:xfrm>
            <a:prstGeom prst="rect">
              <a:avLst/>
            </a:prstGeom>
            <a:noFill/>
          </p:spPr>
          <p:txBody>
            <a:bodyPr wrap="square" rtlCol="0">
              <a:spAutoFit/>
            </a:bodyPr>
            <a:lstStyle/>
            <a:p>
              <a:pPr algn="ctr"/>
              <a:r>
                <a:rPr lang="en-GB" sz="1200" dirty="0"/>
                <a:t>Using less finite resources</a:t>
              </a:r>
            </a:p>
          </p:txBody>
        </p:sp>
        <p:sp>
          <p:nvSpPr>
            <p:cNvPr id="24" name="TextBox 23">
              <a:extLst>
                <a:ext uri="{FF2B5EF4-FFF2-40B4-BE49-F238E27FC236}">
                  <a16:creationId xmlns:a16="http://schemas.microsoft.com/office/drawing/2014/main" id="{21ECC592-92EE-4219-B904-EADDB02FD81C}"/>
                </a:ext>
              </a:extLst>
            </p:cNvPr>
            <p:cNvSpPr txBox="1"/>
            <p:nvPr/>
          </p:nvSpPr>
          <p:spPr>
            <a:xfrm>
              <a:off x="12730213" y="1774425"/>
              <a:ext cx="1314451" cy="924602"/>
            </a:xfrm>
            <a:prstGeom prst="rect">
              <a:avLst/>
            </a:prstGeom>
            <a:noFill/>
          </p:spPr>
          <p:txBody>
            <a:bodyPr wrap="square" rtlCol="0">
              <a:spAutoFit/>
            </a:bodyPr>
            <a:lstStyle/>
            <a:p>
              <a:pPr algn="ctr"/>
              <a:r>
                <a:rPr lang="en-GB" sz="1200" dirty="0"/>
                <a:t>Planting more trees to reduce </a:t>
              </a:r>
              <a:r>
                <a:rPr lang="en-GB" sz="1200" b="1" dirty="0"/>
                <a:t>deforestation</a:t>
              </a:r>
              <a:endParaRPr lang="en-GB" sz="1200" dirty="0"/>
            </a:p>
          </p:txBody>
        </p:sp>
        <p:cxnSp>
          <p:nvCxnSpPr>
            <p:cNvPr id="25" name="Straight Connector 24">
              <a:extLst>
                <a:ext uri="{FF2B5EF4-FFF2-40B4-BE49-F238E27FC236}">
                  <a16:creationId xmlns:a16="http://schemas.microsoft.com/office/drawing/2014/main" id="{4346BA1A-051A-4D92-9E6F-14B1785EBC09}"/>
                </a:ext>
              </a:extLst>
            </p:cNvPr>
            <p:cNvCxnSpPr>
              <a:cxnSpLocks/>
              <a:endCxn id="24" idx="1"/>
            </p:cNvCxnSpPr>
            <p:nvPr/>
          </p:nvCxnSpPr>
          <p:spPr>
            <a:xfrm flipV="1">
              <a:off x="11661007" y="2236727"/>
              <a:ext cx="1069206" cy="24980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C7E7033-5BC5-4AE5-BFBE-3B7BA9325B74}"/>
                </a:ext>
              </a:extLst>
            </p:cNvPr>
            <p:cNvCxnSpPr/>
            <p:nvPr/>
          </p:nvCxnSpPr>
          <p:spPr>
            <a:xfrm flipV="1">
              <a:off x="9886950" y="1238250"/>
              <a:ext cx="38100" cy="9525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2B402A5-2078-42FF-8509-CF57E1956C11}"/>
                </a:ext>
              </a:extLst>
            </p:cNvPr>
            <p:cNvCxnSpPr>
              <a:cxnSpLocks/>
              <a:stCxn id="19" idx="1"/>
            </p:cNvCxnSpPr>
            <p:nvPr/>
          </p:nvCxnSpPr>
          <p:spPr>
            <a:xfrm flipH="1" flipV="1">
              <a:off x="8572500" y="1913953"/>
              <a:ext cx="843321" cy="44698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27BFC98-8D12-4108-BAB2-11D12EB09410}"/>
                </a:ext>
              </a:extLst>
            </p:cNvPr>
            <p:cNvCxnSpPr>
              <a:cxnSpLocks/>
              <a:stCxn id="19" idx="3"/>
            </p:cNvCxnSpPr>
            <p:nvPr/>
          </p:nvCxnSpPr>
          <p:spPr>
            <a:xfrm flipH="1">
              <a:off x="8791342" y="3542966"/>
              <a:ext cx="624479" cy="44698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6F0ADEA-9D97-4E75-B964-05F1BBB70C3A}"/>
                </a:ext>
              </a:extLst>
            </p:cNvPr>
            <p:cNvCxnSpPr>
              <a:cxnSpLocks/>
            </p:cNvCxnSpPr>
            <p:nvPr/>
          </p:nvCxnSpPr>
          <p:spPr>
            <a:xfrm>
              <a:off x="10294974" y="3842402"/>
              <a:ext cx="74353" cy="58941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A06937F-4044-4F20-BB4E-437301DC7D85}"/>
                </a:ext>
              </a:extLst>
            </p:cNvPr>
            <p:cNvCxnSpPr/>
            <p:nvPr/>
          </p:nvCxnSpPr>
          <p:spPr>
            <a:xfrm>
              <a:off x="11688067" y="3335724"/>
              <a:ext cx="228600" cy="36194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aphicFrame>
        <p:nvGraphicFramePr>
          <p:cNvPr id="31" name="Table 30">
            <a:extLst>
              <a:ext uri="{FF2B5EF4-FFF2-40B4-BE49-F238E27FC236}">
                <a16:creationId xmlns:a16="http://schemas.microsoft.com/office/drawing/2014/main" id="{F64781DC-0513-4B17-BBA6-EAEE6BAF6E3F}"/>
              </a:ext>
            </a:extLst>
          </p:cNvPr>
          <p:cNvGraphicFramePr>
            <a:graphicFrameLocks noGrp="1"/>
          </p:cNvGraphicFramePr>
          <p:nvPr>
            <p:extLst>
              <p:ext uri="{D42A27DB-BD31-4B8C-83A1-F6EECF244321}">
                <p14:modId xmlns:p14="http://schemas.microsoft.com/office/powerpoint/2010/main" val="3455117997"/>
              </p:ext>
            </p:extLst>
          </p:nvPr>
        </p:nvGraphicFramePr>
        <p:xfrm>
          <a:off x="277636" y="7818433"/>
          <a:ext cx="6357886" cy="1005840"/>
        </p:xfrm>
        <a:graphic>
          <a:graphicData uri="http://schemas.openxmlformats.org/drawingml/2006/table">
            <a:tbl>
              <a:tblPr firstRow="1" bandRow="1">
                <a:tableStyleId>{5940675A-B579-460E-94D1-54222C63F5DA}</a:tableStyleId>
              </a:tblPr>
              <a:tblGrid>
                <a:gridCol w="1748419">
                  <a:extLst>
                    <a:ext uri="{9D8B030D-6E8A-4147-A177-3AD203B41FA5}">
                      <a16:colId xmlns:a16="http://schemas.microsoft.com/office/drawing/2014/main" val="3447142776"/>
                    </a:ext>
                  </a:extLst>
                </a:gridCol>
                <a:gridCol w="4609467">
                  <a:extLst>
                    <a:ext uri="{9D8B030D-6E8A-4147-A177-3AD203B41FA5}">
                      <a16:colId xmlns:a16="http://schemas.microsoft.com/office/drawing/2014/main" val="1518561632"/>
                    </a:ext>
                  </a:extLst>
                </a:gridCol>
              </a:tblGrid>
              <a:tr h="370840">
                <a:tc>
                  <a:txBody>
                    <a:bodyPr/>
                    <a:lstStyle/>
                    <a:p>
                      <a:pPr algn="ctr"/>
                      <a:r>
                        <a:rPr lang="en-GB" sz="1200" b="1" dirty="0"/>
                        <a:t>Planned Obsolescence</a:t>
                      </a:r>
                    </a:p>
                  </a:txBody>
                  <a:tcPr anchor="ctr">
                    <a:solidFill>
                      <a:srgbClr val="F3EBF9"/>
                    </a:solidFill>
                  </a:tcPr>
                </a:tc>
                <a:tc>
                  <a:txBody>
                    <a:bodyPr/>
                    <a:lstStyle/>
                    <a:p>
                      <a:pPr algn="ctr"/>
                      <a:r>
                        <a:rPr lang="en-GB" sz="1200" dirty="0"/>
                        <a:t>This is where products</a:t>
                      </a:r>
                      <a:r>
                        <a:rPr lang="en-GB" sz="1200" baseline="0" dirty="0"/>
                        <a:t> “die” after a certain amount of time. E.g. Disposable cups, Phones, Lightbulbs, Printer Ink, </a:t>
                      </a:r>
                      <a:r>
                        <a:rPr lang="en-GB" sz="1200" baseline="0" dirty="0" err="1"/>
                        <a:t>etc</a:t>
                      </a:r>
                      <a:endParaRPr lang="en-GB" sz="1200" baseline="0" dirty="0"/>
                    </a:p>
                    <a:p>
                      <a:pPr algn="ctr"/>
                      <a:r>
                        <a:rPr lang="en-GB" sz="1200" baseline="0" dirty="0"/>
                        <a:t>This can have a big environmental impact as customers are throwing away lots of products, and resources are being used to create new ones.</a:t>
                      </a:r>
                      <a:endParaRPr lang="en-GB" sz="1200" dirty="0"/>
                    </a:p>
                  </a:txBody>
                  <a:tcPr anchor="ctr"/>
                </a:tc>
                <a:extLst>
                  <a:ext uri="{0D108BD9-81ED-4DB2-BD59-A6C34878D82A}">
                    <a16:rowId xmlns:a16="http://schemas.microsoft.com/office/drawing/2014/main" val="2473602527"/>
                  </a:ext>
                </a:extLst>
              </a:tr>
            </a:tbl>
          </a:graphicData>
        </a:graphic>
      </p:graphicFrame>
    </p:spTree>
    <p:extLst>
      <p:ext uri="{BB962C8B-B14F-4D97-AF65-F5344CB8AC3E}">
        <p14:creationId xmlns:p14="http://schemas.microsoft.com/office/powerpoint/2010/main" val="2543961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751F467-55B3-47B8-A4D1-6AFB922A6F75}"/>
              </a:ext>
            </a:extLst>
          </p:cNvPr>
          <p:cNvSpPr txBox="1"/>
          <p:nvPr/>
        </p:nvSpPr>
        <p:spPr>
          <a:xfrm>
            <a:off x="1" y="717603"/>
            <a:ext cx="2204863" cy="522931"/>
          </a:xfrm>
          <a:prstGeom prst="rect">
            <a:avLst/>
          </a:prstGeom>
          <a:solidFill>
            <a:srgbClr val="92D05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66F52C09-D953-41A2-B726-DB24A0B2FAB6}"/>
              </a:ext>
            </a:extLst>
          </p:cNvPr>
          <p:cNvSpPr txBox="1"/>
          <p:nvPr/>
        </p:nvSpPr>
        <p:spPr>
          <a:xfrm>
            <a:off x="-1" y="13826"/>
            <a:ext cx="6858001" cy="522931"/>
          </a:xfrm>
          <a:prstGeom prst="rect">
            <a:avLst/>
          </a:prstGeom>
          <a:solidFill>
            <a:srgbClr val="92D05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KS4 Design Technology</a:t>
            </a:r>
            <a:endParaRPr lang="ru-RU" sz="2400" b="1"/>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2204864"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t>Scales of Production</a:t>
            </a:r>
          </a:p>
        </p:txBody>
      </p:sp>
      <p:graphicFrame>
        <p:nvGraphicFramePr>
          <p:cNvPr id="12" name="Table 11">
            <a:extLst>
              <a:ext uri="{FF2B5EF4-FFF2-40B4-BE49-F238E27FC236}">
                <a16:creationId xmlns:a16="http://schemas.microsoft.com/office/drawing/2014/main" id="{8D7D8815-7469-4A37-99D7-83A45CF2DF2F}"/>
              </a:ext>
            </a:extLst>
          </p:cNvPr>
          <p:cNvGraphicFramePr>
            <a:graphicFrameLocks noGrp="1"/>
          </p:cNvGraphicFramePr>
          <p:nvPr>
            <p:extLst>
              <p:ext uri="{D42A27DB-BD31-4B8C-83A1-F6EECF244321}">
                <p14:modId xmlns:p14="http://schemas.microsoft.com/office/powerpoint/2010/main" val="1917001454"/>
              </p:ext>
            </p:extLst>
          </p:nvPr>
        </p:nvGraphicFramePr>
        <p:xfrm>
          <a:off x="177434" y="1242592"/>
          <a:ext cx="6503132" cy="5084064"/>
        </p:xfrm>
        <a:graphic>
          <a:graphicData uri="http://schemas.openxmlformats.org/drawingml/2006/table">
            <a:tbl>
              <a:tblPr firstRow="1" bandRow="1">
                <a:tableStyleId>{5940675A-B579-460E-94D1-54222C63F5DA}</a:tableStyleId>
              </a:tblPr>
              <a:tblGrid>
                <a:gridCol w="889366">
                  <a:extLst>
                    <a:ext uri="{9D8B030D-6E8A-4147-A177-3AD203B41FA5}">
                      <a16:colId xmlns:a16="http://schemas.microsoft.com/office/drawing/2014/main" val="650560872"/>
                    </a:ext>
                  </a:extLst>
                </a:gridCol>
                <a:gridCol w="1256507">
                  <a:extLst>
                    <a:ext uri="{9D8B030D-6E8A-4147-A177-3AD203B41FA5}">
                      <a16:colId xmlns:a16="http://schemas.microsoft.com/office/drawing/2014/main" val="1137440549"/>
                    </a:ext>
                  </a:extLst>
                </a:gridCol>
                <a:gridCol w="3147416">
                  <a:extLst>
                    <a:ext uri="{9D8B030D-6E8A-4147-A177-3AD203B41FA5}">
                      <a16:colId xmlns:a16="http://schemas.microsoft.com/office/drawing/2014/main" val="1068028841"/>
                    </a:ext>
                  </a:extLst>
                </a:gridCol>
                <a:gridCol w="1209843">
                  <a:extLst>
                    <a:ext uri="{9D8B030D-6E8A-4147-A177-3AD203B41FA5}">
                      <a16:colId xmlns:a16="http://schemas.microsoft.com/office/drawing/2014/main" val="2710481227"/>
                    </a:ext>
                  </a:extLst>
                </a:gridCol>
              </a:tblGrid>
              <a:tr h="385063">
                <a:tc>
                  <a:txBody>
                    <a:bodyPr/>
                    <a:lstStyle/>
                    <a:p>
                      <a:pPr algn="l"/>
                      <a:r>
                        <a:rPr lang="en-GB" sz="1200" b="1" dirty="0"/>
                        <a:t>Name/ Type</a:t>
                      </a:r>
                    </a:p>
                  </a:txBody>
                  <a:tcPr marL="128016" marR="128016" marT="64008" marB="64008" anchor="ctr">
                    <a:solidFill>
                      <a:schemeClr val="bg1">
                        <a:lumMod val="85000"/>
                      </a:schemeClr>
                    </a:solidFill>
                  </a:tcPr>
                </a:tc>
                <a:tc>
                  <a:txBody>
                    <a:bodyPr/>
                    <a:lstStyle/>
                    <a:p>
                      <a:pPr algn="l"/>
                      <a:r>
                        <a:rPr lang="en-GB" sz="1200" b="1" dirty="0"/>
                        <a:t>How many it makes</a:t>
                      </a:r>
                    </a:p>
                  </a:txBody>
                  <a:tcPr marL="128016" marR="128016" marT="64008" marB="64008" anchor="ctr">
                    <a:solidFill>
                      <a:schemeClr val="bg1">
                        <a:lumMod val="85000"/>
                      </a:schemeClr>
                    </a:solidFill>
                  </a:tcPr>
                </a:tc>
                <a:tc>
                  <a:txBody>
                    <a:bodyPr/>
                    <a:lstStyle/>
                    <a:p>
                      <a:pPr algn="l"/>
                      <a:r>
                        <a:rPr lang="en-GB" sz="1200" b="1" dirty="0"/>
                        <a:t>Ke</a:t>
                      </a:r>
                      <a:r>
                        <a:rPr lang="en-GB" sz="1200" b="1" baseline="0" dirty="0"/>
                        <a:t>y Info</a:t>
                      </a:r>
                      <a:endParaRPr lang="en-GB" sz="1200" b="1" dirty="0"/>
                    </a:p>
                  </a:txBody>
                  <a:tcPr marL="128016" marR="128016" marT="64008" marB="64008" anchor="ctr">
                    <a:solidFill>
                      <a:schemeClr val="bg1">
                        <a:lumMod val="85000"/>
                      </a:schemeClr>
                    </a:solidFill>
                  </a:tcPr>
                </a:tc>
                <a:tc>
                  <a:txBody>
                    <a:bodyPr/>
                    <a:lstStyle/>
                    <a:p>
                      <a:pPr algn="l"/>
                      <a:r>
                        <a:rPr lang="en-GB" sz="1200" b="1" dirty="0"/>
                        <a:t>Examples of Products</a:t>
                      </a:r>
                    </a:p>
                  </a:txBody>
                  <a:tcPr marL="128016" marR="128016" marT="64008" marB="64008" anchor="ctr">
                    <a:solidFill>
                      <a:schemeClr val="bg1">
                        <a:lumMod val="85000"/>
                      </a:schemeClr>
                    </a:solidFill>
                  </a:tcPr>
                </a:tc>
                <a:extLst>
                  <a:ext uri="{0D108BD9-81ED-4DB2-BD59-A6C34878D82A}">
                    <a16:rowId xmlns:a16="http://schemas.microsoft.com/office/drawing/2014/main" val="2992580308"/>
                  </a:ext>
                </a:extLst>
              </a:tr>
              <a:tr h="1146047">
                <a:tc>
                  <a:txBody>
                    <a:bodyPr/>
                    <a:lstStyle/>
                    <a:p>
                      <a:pPr algn="l"/>
                      <a:r>
                        <a:rPr lang="en-GB" sz="1200" dirty="0"/>
                        <a:t>One-off</a:t>
                      </a:r>
                      <a:r>
                        <a:rPr lang="en-GB" sz="1200" baseline="0" dirty="0"/>
                        <a:t> </a:t>
                      </a:r>
                      <a:r>
                        <a:rPr lang="en-GB" sz="1000" baseline="0" dirty="0"/>
                        <a:t>Production </a:t>
                      </a:r>
                      <a:endParaRPr lang="en-GB" sz="1000" dirty="0"/>
                    </a:p>
                  </a:txBody>
                  <a:tcPr marL="128016" marR="128016" marT="64008" marB="64008" anchor="ctr">
                    <a:solidFill>
                      <a:schemeClr val="bg1">
                        <a:lumMod val="85000"/>
                      </a:schemeClr>
                    </a:solidFill>
                  </a:tcPr>
                </a:tc>
                <a:tc>
                  <a:txBody>
                    <a:bodyPr/>
                    <a:lstStyle/>
                    <a:p>
                      <a:pPr algn="l"/>
                      <a:r>
                        <a:rPr lang="en-GB" sz="1200" dirty="0"/>
                        <a:t>1</a:t>
                      </a:r>
                    </a:p>
                  </a:txBody>
                  <a:tcPr marL="128016" marR="128016" marT="64008" marB="64008" anchor="ctr"/>
                </a:tc>
                <a:tc>
                  <a:txBody>
                    <a:bodyPr/>
                    <a:lstStyle/>
                    <a:p>
                      <a:pPr marL="285750" indent="-285750" algn="l">
                        <a:buFont typeface="Arial" panose="020B0604020202020204" pitchFamily="34" charset="0"/>
                        <a:buChar char="•"/>
                      </a:pPr>
                      <a:r>
                        <a:rPr lang="en-GB" sz="1200" dirty="0"/>
                        <a:t>Also known as Bespoke or Prototype</a:t>
                      </a:r>
                      <a:r>
                        <a:rPr lang="en-GB" sz="1200" baseline="0" dirty="0"/>
                        <a:t> manufacture</a:t>
                      </a:r>
                    </a:p>
                    <a:p>
                      <a:pPr marL="285750" indent="-285750" algn="l">
                        <a:buFont typeface="Arial" panose="020B0604020202020204" pitchFamily="34" charset="0"/>
                        <a:buChar char="•"/>
                      </a:pPr>
                      <a:r>
                        <a:rPr lang="en-GB" sz="1200" baseline="0" dirty="0"/>
                        <a:t>Custom-made products</a:t>
                      </a:r>
                    </a:p>
                    <a:p>
                      <a:pPr marL="285750" indent="-285750" algn="l">
                        <a:buFont typeface="Arial" panose="020B0604020202020204" pitchFamily="34" charset="0"/>
                        <a:buChar char="•"/>
                      </a:pPr>
                      <a:r>
                        <a:rPr lang="en-GB" sz="1200" baseline="0" dirty="0"/>
                        <a:t>Specialist workers/ skills</a:t>
                      </a:r>
                    </a:p>
                    <a:p>
                      <a:pPr marL="285750" indent="-285750" algn="l">
                        <a:buFont typeface="Arial" panose="020B0604020202020204" pitchFamily="34" charset="0"/>
                        <a:buChar char="•"/>
                      </a:pPr>
                      <a:r>
                        <a:rPr lang="en-GB" sz="1200" baseline="0" dirty="0"/>
                        <a:t>Specialist machines and materials</a:t>
                      </a:r>
                    </a:p>
                    <a:p>
                      <a:pPr marL="285750" indent="-285750" algn="l">
                        <a:buFont typeface="Arial" panose="020B0604020202020204" pitchFamily="34" charset="0"/>
                        <a:buChar char="•"/>
                      </a:pPr>
                      <a:r>
                        <a:rPr lang="en-GB" sz="1200" baseline="0" dirty="0"/>
                        <a:t>High Quality but expensive</a:t>
                      </a:r>
                    </a:p>
                  </a:txBody>
                  <a:tcPr marL="128016" marR="128016" marT="64008" marB="64008" anchor="ctr"/>
                </a:tc>
                <a:tc>
                  <a:txBody>
                    <a:bodyPr/>
                    <a:lstStyle/>
                    <a:p>
                      <a:pPr marL="285750" indent="-285750" algn="l">
                        <a:buFont typeface="Arial" panose="020B0604020202020204" pitchFamily="34" charset="0"/>
                        <a:buChar char="•"/>
                      </a:pPr>
                      <a:r>
                        <a:rPr lang="en-GB" sz="1200" dirty="0"/>
                        <a:t>Towers</a:t>
                      </a:r>
                      <a:r>
                        <a:rPr lang="en-GB" sz="1200" baseline="0" dirty="0"/>
                        <a:t> / Bridges</a:t>
                      </a:r>
                    </a:p>
                    <a:p>
                      <a:pPr marL="285750" indent="-285750" algn="l">
                        <a:buFont typeface="Arial" panose="020B0604020202020204" pitchFamily="34" charset="0"/>
                        <a:buChar char="•"/>
                      </a:pPr>
                      <a:r>
                        <a:rPr lang="en-GB" sz="1200" baseline="0" dirty="0"/>
                        <a:t>One-off Houses</a:t>
                      </a:r>
                    </a:p>
                    <a:p>
                      <a:pPr marL="285750" indent="-285750" algn="l">
                        <a:buFont typeface="Arial" panose="020B0604020202020204" pitchFamily="34" charset="0"/>
                        <a:buChar char="•"/>
                      </a:pPr>
                      <a:r>
                        <a:rPr lang="en-GB" sz="1200" baseline="0" dirty="0"/>
                        <a:t>Wedding rings</a:t>
                      </a:r>
                    </a:p>
                  </a:txBody>
                  <a:tcPr marL="128016" marR="128016" marT="64008" marB="64008" anchor="ctr"/>
                </a:tc>
                <a:extLst>
                  <a:ext uri="{0D108BD9-81ED-4DB2-BD59-A6C34878D82A}">
                    <a16:rowId xmlns:a16="http://schemas.microsoft.com/office/drawing/2014/main" val="2135399536"/>
                  </a:ext>
                </a:extLst>
              </a:tr>
              <a:tr h="1066801">
                <a:tc>
                  <a:txBody>
                    <a:bodyPr/>
                    <a:lstStyle/>
                    <a:p>
                      <a:pPr algn="l"/>
                      <a:r>
                        <a:rPr lang="en-GB" sz="1200" dirty="0"/>
                        <a:t>Batch</a:t>
                      </a:r>
                    </a:p>
                    <a:p>
                      <a:pPr algn="l"/>
                      <a:r>
                        <a:rPr lang="en-GB" sz="1000" baseline="0" dirty="0"/>
                        <a:t>Production</a:t>
                      </a:r>
                      <a:endParaRPr lang="en-GB" sz="1000" dirty="0"/>
                    </a:p>
                  </a:txBody>
                  <a:tcPr marL="128016" marR="128016" marT="64008" marB="64008" anchor="ctr">
                    <a:solidFill>
                      <a:schemeClr val="bg1">
                        <a:lumMod val="85000"/>
                      </a:schemeClr>
                    </a:solidFill>
                  </a:tcPr>
                </a:tc>
                <a:tc>
                  <a:txBody>
                    <a:bodyPr/>
                    <a:lstStyle/>
                    <a:p>
                      <a:pPr algn="l"/>
                      <a:r>
                        <a:rPr lang="en-GB" sz="1200" dirty="0"/>
                        <a:t>10s-1000s</a:t>
                      </a:r>
                    </a:p>
                  </a:txBody>
                  <a:tcPr marL="128016" marR="128016" marT="64008" marB="64008" anchor="ctr"/>
                </a:tc>
                <a:tc>
                  <a:txBody>
                    <a:bodyPr/>
                    <a:lstStyle/>
                    <a:p>
                      <a:pPr marL="285750" indent="-285750" algn="l">
                        <a:buFont typeface="Arial" panose="020B0604020202020204" pitchFamily="34" charset="0"/>
                        <a:buChar char="•"/>
                      </a:pPr>
                      <a:r>
                        <a:rPr lang="en-GB" sz="1200" dirty="0"/>
                        <a:t>Uses a mix of workers and machinery</a:t>
                      </a:r>
                    </a:p>
                    <a:p>
                      <a:pPr marL="285750" indent="-285750" algn="l">
                        <a:buFont typeface="Arial" panose="020B0604020202020204" pitchFamily="34" charset="0"/>
                        <a:buChar char="•"/>
                      </a:pPr>
                      <a:r>
                        <a:rPr lang="en-GB" sz="1200" dirty="0"/>
                        <a:t>Uses jigs, moulds and templates to help make identical products</a:t>
                      </a:r>
                    </a:p>
                    <a:p>
                      <a:pPr marL="285750" indent="-285750" algn="l">
                        <a:buFont typeface="Arial" panose="020B0604020202020204" pitchFamily="34" charset="0"/>
                        <a:buChar char="•"/>
                      </a:pPr>
                      <a:r>
                        <a:rPr lang="en-GB" sz="1200" dirty="0"/>
                        <a:t>Stations of workers</a:t>
                      </a:r>
                      <a:r>
                        <a:rPr lang="en-GB" sz="1200" baseline="0" dirty="0"/>
                        <a:t> e.g. cutting station, painting station, </a:t>
                      </a:r>
                      <a:r>
                        <a:rPr lang="en-GB" sz="1200" baseline="0" dirty="0" err="1"/>
                        <a:t>etc</a:t>
                      </a:r>
                      <a:endParaRPr lang="en-GB" sz="1200" dirty="0"/>
                    </a:p>
                    <a:p>
                      <a:pPr marL="285750" indent="-285750" algn="l">
                        <a:buFont typeface="Arial" panose="020B0604020202020204" pitchFamily="34" charset="0"/>
                        <a:buChar char="•"/>
                      </a:pPr>
                      <a:r>
                        <a:rPr lang="en-GB" sz="1200" dirty="0"/>
                        <a:t>Can have some variation e.g. colour, finish, flavour</a:t>
                      </a:r>
                    </a:p>
                  </a:txBody>
                  <a:tcPr marL="128016" marR="128016" marT="64008" marB="64008" anchor="ctr"/>
                </a:tc>
                <a:tc>
                  <a:txBody>
                    <a:bodyPr/>
                    <a:lstStyle/>
                    <a:p>
                      <a:pPr marL="171450" indent="-171450" algn="l">
                        <a:buFont typeface="Arial" panose="020B0604020202020204" pitchFamily="34" charset="0"/>
                        <a:buChar char="•"/>
                      </a:pPr>
                      <a:r>
                        <a:rPr lang="en-GB" sz="1200" dirty="0"/>
                        <a:t>Baked foods</a:t>
                      </a:r>
                    </a:p>
                    <a:p>
                      <a:pPr marL="171450" indent="-171450" algn="l">
                        <a:buFont typeface="Arial" panose="020B0604020202020204" pitchFamily="34" charset="0"/>
                        <a:buChar char="•"/>
                      </a:pPr>
                      <a:r>
                        <a:rPr lang="en-GB" sz="1200" dirty="0"/>
                        <a:t>Limited edition car</a:t>
                      </a:r>
                    </a:p>
                    <a:p>
                      <a:pPr marL="171450" indent="-171450" algn="l">
                        <a:buFont typeface="Arial" panose="020B0604020202020204" pitchFamily="34" charset="0"/>
                        <a:buChar char="•"/>
                      </a:pPr>
                      <a:r>
                        <a:rPr lang="en-GB" sz="1200" dirty="0"/>
                        <a:t>Socks</a:t>
                      </a:r>
                    </a:p>
                    <a:p>
                      <a:pPr marL="171450" indent="-171450" algn="l">
                        <a:buFont typeface="Arial" panose="020B0604020202020204" pitchFamily="34" charset="0"/>
                        <a:buChar char="•"/>
                      </a:pPr>
                      <a:r>
                        <a:rPr lang="en-GB" sz="1200" dirty="0"/>
                        <a:t>Chairs</a:t>
                      </a:r>
                    </a:p>
                  </a:txBody>
                  <a:tcPr marL="128016" marR="128016" marT="64008" marB="64008" anchor="ctr"/>
                </a:tc>
                <a:extLst>
                  <a:ext uri="{0D108BD9-81ED-4DB2-BD59-A6C34878D82A}">
                    <a16:rowId xmlns:a16="http://schemas.microsoft.com/office/drawing/2014/main" val="2340679672"/>
                  </a:ext>
                </a:extLst>
              </a:tr>
              <a:tr h="932688">
                <a:tc>
                  <a:txBody>
                    <a:bodyPr/>
                    <a:lstStyle/>
                    <a:p>
                      <a:pPr algn="l"/>
                      <a:r>
                        <a:rPr lang="en-GB" sz="1200" dirty="0"/>
                        <a:t>Mass</a:t>
                      </a:r>
                    </a:p>
                    <a:p>
                      <a:pPr algn="l"/>
                      <a:r>
                        <a:rPr lang="en-GB" sz="1000" baseline="0" dirty="0"/>
                        <a:t>Production</a:t>
                      </a:r>
                      <a:endParaRPr lang="en-GB" sz="1000" dirty="0"/>
                    </a:p>
                  </a:txBody>
                  <a:tcPr marL="128016" marR="128016" marT="64008" marB="64008" anchor="ctr">
                    <a:solidFill>
                      <a:schemeClr val="bg1">
                        <a:lumMod val="85000"/>
                      </a:schemeClr>
                    </a:solidFill>
                  </a:tcPr>
                </a:tc>
                <a:tc>
                  <a:txBody>
                    <a:bodyPr/>
                    <a:lstStyle/>
                    <a:p>
                      <a:pPr algn="l"/>
                      <a:r>
                        <a:rPr lang="en-GB" sz="1200" dirty="0"/>
                        <a:t>10,000s - 100,000s</a:t>
                      </a:r>
                    </a:p>
                  </a:txBody>
                  <a:tcPr marL="128016" marR="128016" marT="64008" marB="64008" anchor="ctr"/>
                </a:tc>
                <a:tc>
                  <a:txBody>
                    <a:bodyPr/>
                    <a:lstStyle/>
                    <a:p>
                      <a:pPr marL="285750" indent="-285750" algn="l">
                        <a:buFont typeface="Arial" panose="020B0604020202020204" pitchFamily="34" charset="0"/>
                        <a:buChar char="•"/>
                      </a:pPr>
                      <a:r>
                        <a:rPr lang="en-GB" sz="1200" dirty="0"/>
                        <a:t>Big assembly lines (and sub-assembly lines)</a:t>
                      </a:r>
                    </a:p>
                    <a:p>
                      <a:pPr marL="285750" indent="-285750" algn="l">
                        <a:buFont typeface="Arial" panose="020B0604020202020204" pitchFamily="34" charset="0"/>
                        <a:buChar char="•"/>
                      </a:pPr>
                      <a:r>
                        <a:rPr lang="en-GB" sz="1200" dirty="0"/>
                        <a:t>Heavily automated</a:t>
                      </a:r>
                    </a:p>
                    <a:p>
                      <a:pPr marL="285750" indent="-285750" algn="l">
                        <a:buFont typeface="Arial" panose="020B0604020202020204" pitchFamily="34" charset="0"/>
                        <a:buChar char="•"/>
                      </a:pPr>
                      <a:r>
                        <a:rPr lang="en-GB" sz="1200" dirty="0"/>
                        <a:t>Standard and identical products</a:t>
                      </a:r>
                    </a:p>
                    <a:p>
                      <a:pPr marL="285750" indent="-285750" algn="l">
                        <a:buFont typeface="Arial" panose="020B0604020202020204" pitchFamily="34" charset="0"/>
                        <a:buChar char="•"/>
                      </a:pPr>
                      <a:r>
                        <a:rPr lang="en-GB" sz="1200" dirty="0"/>
                        <a:t>Little worker input</a:t>
                      </a:r>
                    </a:p>
                  </a:txBody>
                  <a:tcPr marL="128016" marR="128016" marT="64008" marB="64008" anchor="ctr"/>
                </a:tc>
                <a:tc>
                  <a:txBody>
                    <a:bodyPr/>
                    <a:lstStyle/>
                    <a:p>
                      <a:pPr marL="171450" indent="-171450" algn="l">
                        <a:buFont typeface="Arial" panose="020B0604020202020204" pitchFamily="34" charset="0"/>
                        <a:buChar char="•"/>
                      </a:pPr>
                      <a:r>
                        <a:rPr lang="en-GB" sz="1200" dirty="0"/>
                        <a:t>Cars</a:t>
                      </a:r>
                    </a:p>
                    <a:p>
                      <a:pPr marL="171450" indent="-171450" algn="l">
                        <a:buFont typeface="Arial" panose="020B0604020202020204" pitchFamily="34" charset="0"/>
                        <a:buChar char="•"/>
                      </a:pPr>
                      <a:r>
                        <a:rPr lang="en-GB" sz="1200" dirty="0"/>
                        <a:t>Bottles</a:t>
                      </a:r>
                    </a:p>
                    <a:p>
                      <a:pPr marL="171450" indent="-171450" algn="l">
                        <a:buFont typeface="Arial" panose="020B0604020202020204" pitchFamily="34" charset="0"/>
                        <a:buChar char="•"/>
                      </a:pPr>
                      <a:r>
                        <a:rPr lang="en-GB" sz="1200" dirty="0"/>
                        <a:t>Microchips</a:t>
                      </a:r>
                    </a:p>
                    <a:p>
                      <a:pPr marL="171450" indent="-171450" algn="l">
                        <a:buFont typeface="Arial" panose="020B0604020202020204" pitchFamily="34" charset="0"/>
                        <a:buChar char="•"/>
                      </a:pPr>
                      <a:r>
                        <a:rPr lang="en-GB" sz="1200" dirty="0"/>
                        <a:t>Plain</a:t>
                      </a:r>
                      <a:r>
                        <a:rPr lang="en-GB" sz="1200" baseline="0" dirty="0"/>
                        <a:t> shirts</a:t>
                      </a:r>
                      <a:endParaRPr lang="en-GB" sz="1200" dirty="0"/>
                    </a:p>
                  </a:txBody>
                  <a:tcPr marL="128016" marR="128016" marT="64008" marB="64008" anchor="ctr"/>
                </a:tc>
                <a:extLst>
                  <a:ext uri="{0D108BD9-81ED-4DB2-BD59-A6C34878D82A}">
                    <a16:rowId xmlns:a16="http://schemas.microsoft.com/office/drawing/2014/main" val="4072110390"/>
                  </a:ext>
                </a:extLst>
              </a:tr>
              <a:tr h="914400">
                <a:tc>
                  <a:txBody>
                    <a:bodyPr/>
                    <a:lstStyle/>
                    <a:p>
                      <a:pPr algn="l"/>
                      <a:r>
                        <a:rPr lang="en-GB" sz="1000" dirty="0"/>
                        <a:t>Continuous </a:t>
                      </a:r>
                      <a:r>
                        <a:rPr lang="en-GB" sz="1000" baseline="0" dirty="0"/>
                        <a:t>Production</a:t>
                      </a:r>
                      <a:endParaRPr lang="en-GB" sz="1000" dirty="0"/>
                    </a:p>
                  </a:txBody>
                  <a:tcPr marL="128016" marR="128016" marT="64008" marB="64008" anchor="ctr">
                    <a:solidFill>
                      <a:schemeClr val="bg1">
                        <a:lumMod val="85000"/>
                      </a:schemeClr>
                    </a:solidFill>
                  </a:tcPr>
                </a:tc>
                <a:tc>
                  <a:txBody>
                    <a:bodyPr/>
                    <a:lstStyle/>
                    <a:p>
                      <a:pPr algn="l"/>
                      <a:r>
                        <a:rPr lang="en-GB" sz="1200" dirty="0"/>
                        <a:t>100,00s</a:t>
                      </a:r>
                      <a:r>
                        <a:rPr lang="en-GB" sz="1200" baseline="0" dirty="0"/>
                        <a:t> +</a:t>
                      </a:r>
                      <a:endParaRPr lang="en-GB" sz="1200" dirty="0"/>
                    </a:p>
                  </a:txBody>
                  <a:tcPr marL="128016" marR="128016" marT="64008" marB="64008" anchor="ctr"/>
                </a:tc>
                <a:tc>
                  <a:txBody>
                    <a:bodyPr/>
                    <a:lstStyle/>
                    <a:p>
                      <a:pPr marL="285750" indent="-285750" algn="l">
                        <a:buFont typeface="Arial" panose="020B0604020202020204" pitchFamily="34" charset="0"/>
                        <a:buChar char="•"/>
                      </a:pPr>
                      <a:r>
                        <a:rPr lang="en-GB" sz="1200" dirty="0"/>
                        <a:t>24/7 production</a:t>
                      </a:r>
                    </a:p>
                    <a:p>
                      <a:pPr marL="285750" indent="-285750" algn="l">
                        <a:buFont typeface="Arial" panose="020B0604020202020204" pitchFamily="34" charset="0"/>
                        <a:buChar char="•"/>
                      </a:pPr>
                      <a:r>
                        <a:rPr lang="en-GB" sz="1200" dirty="0"/>
                        <a:t>Heavily automated</a:t>
                      </a:r>
                    </a:p>
                    <a:p>
                      <a:pPr marL="285750" indent="-285750" algn="l">
                        <a:buFont typeface="Arial" panose="020B0604020202020204" pitchFamily="34" charset="0"/>
                        <a:buChar char="•"/>
                      </a:pPr>
                      <a:r>
                        <a:rPr lang="en-GB" sz="1200" dirty="0"/>
                        <a:t>Standard and identical products</a:t>
                      </a:r>
                    </a:p>
                    <a:p>
                      <a:pPr marL="285750" indent="-285750" algn="l">
                        <a:buFont typeface="Arial" panose="020B0604020202020204" pitchFamily="34" charset="0"/>
                        <a:buChar char="•"/>
                      </a:pPr>
                      <a:r>
                        <a:rPr lang="en-GB" sz="1200" dirty="0"/>
                        <a:t>Little</a:t>
                      </a:r>
                      <a:r>
                        <a:rPr lang="en-GB" sz="1200" baseline="0" dirty="0"/>
                        <a:t> worker input</a:t>
                      </a:r>
                      <a:endParaRPr lang="en-GB" sz="1200" dirty="0"/>
                    </a:p>
                  </a:txBody>
                  <a:tcPr marL="128016" marR="128016" marT="64008" marB="64008" anchor="ctr"/>
                </a:tc>
                <a:tc>
                  <a:txBody>
                    <a:bodyPr/>
                    <a:lstStyle/>
                    <a:p>
                      <a:pPr marL="171450" indent="-171450" algn="l">
                        <a:buFont typeface="Arial" panose="020B0604020202020204" pitchFamily="34" charset="0"/>
                        <a:buChar char="•"/>
                      </a:pPr>
                      <a:r>
                        <a:rPr lang="en-GB" sz="1200" dirty="0"/>
                        <a:t>Energy</a:t>
                      </a:r>
                    </a:p>
                    <a:p>
                      <a:pPr marL="171450" indent="-171450" algn="l">
                        <a:buFont typeface="Arial" panose="020B0604020202020204" pitchFamily="34" charset="0"/>
                        <a:buChar char="•"/>
                      </a:pPr>
                      <a:r>
                        <a:rPr lang="en-GB" sz="1200" dirty="0"/>
                        <a:t>Water</a:t>
                      </a:r>
                    </a:p>
                    <a:p>
                      <a:pPr marL="171450" indent="-171450" algn="l">
                        <a:buFont typeface="Arial" panose="020B0604020202020204" pitchFamily="34" charset="0"/>
                        <a:buChar char="•"/>
                      </a:pPr>
                      <a:r>
                        <a:rPr lang="en-GB" sz="1200" dirty="0"/>
                        <a:t>Paper</a:t>
                      </a:r>
                    </a:p>
                    <a:p>
                      <a:pPr marL="171450" indent="-171450" algn="l">
                        <a:buFont typeface="Arial" panose="020B0604020202020204" pitchFamily="34" charset="0"/>
                        <a:buChar char="•"/>
                      </a:pPr>
                      <a:r>
                        <a:rPr lang="en-GB" sz="1200" dirty="0"/>
                        <a:t>Plastic</a:t>
                      </a:r>
                    </a:p>
                  </a:txBody>
                  <a:tcPr marL="128016" marR="128016" marT="64008" marB="64008" anchor="ctr"/>
                </a:tc>
                <a:extLst>
                  <a:ext uri="{0D108BD9-81ED-4DB2-BD59-A6C34878D82A}">
                    <a16:rowId xmlns:a16="http://schemas.microsoft.com/office/drawing/2014/main" val="258651688"/>
                  </a:ext>
                </a:extLst>
              </a:tr>
            </a:tbl>
          </a:graphicData>
        </a:graphic>
      </p:graphicFrame>
      <p:pic>
        <p:nvPicPr>
          <p:cNvPr id="2" name="Picture 1">
            <a:extLst>
              <a:ext uri="{FF2B5EF4-FFF2-40B4-BE49-F238E27FC236}">
                <a16:creationId xmlns:a16="http://schemas.microsoft.com/office/drawing/2014/main" id="{72F4569C-9D54-46A3-AF60-957318A55F45}"/>
              </a:ext>
            </a:extLst>
          </p:cNvPr>
          <p:cNvPicPr>
            <a:picLocks noChangeAspect="1"/>
          </p:cNvPicPr>
          <p:nvPr/>
        </p:nvPicPr>
        <p:blipFill>
          <a:blip r:embed="rId2"/>
          <a:stretch>
            <a:fillRect/>
          </a:stretch>
        </p:blipFill>
        <p:spPr>
          <a:xfrm>
            <a:off x="177434" y="6755363"/>
            <a:ext cx="1832685" cy="2281505"/>
          </a:xfrm>
          <a:prstGeom prst="rect">
            <a:avLst/>
          </a:prstGeom>
        </p:spPr>
      </p:pic>
      <p:pic>
        <p:nvPicPr>
          <p:cNvPr id="6" name="Picture 5">
            <a:extLst>
              <a:ext uri="{FF2B5EF4-FFF2-40B4-BE49-F238E27FC236}">
                <a16:creationId xmlns:a16="http://schemas.microsoft.com/office/drawing/2014/main" id="{87057EF7-8571-4AED-8D82-351B0F5DEFB8}"/>
              </a:ext>
            </a:extLst>
          </p:cNvPr>
          <p:cNvPicPr>
            <a:picLocks noChangeAspect="1"/>
          </p:cNvPicPr>
          <p:nvPr/>
        </p:nvPicPr>
        <p:blipFill>
          <a:blip r:embed="rId3"/>
          <a:stretch>
            <a:fillRect/>
          </a:stretch>
        </p:blipFill>
        <p:spPr>
          <a:xfrm>
            <a:off x="2684328" y="7707067"/>
            <a:ext cx="2078510" cy="1343608"/>
          </a:xfrm>
          <a:prstGeom prst="rect">
            <a:avLst/>
          </a:prstGeom>
        </p:spPr>
      </p:pic>
      <p:pic>
        <p:nvPicPr>
          <p:cNvPr id="7" name="Picture 6">
            <a:extLst>
              <a:ext uri="{FF2B5EF4-FFF2-40B4-BE49-F238E27FC236}">
                <a16:creationId xmlns:a16="http://schemas.microsoft.com/office/drawing/2014/main" id="{34E946FC-3F93-42B8-BF76-5A6819F5B94D}"/>
              </a:ext>
            </a:extLst>
          </p:cNvPr>
          <p:cNvPicPr>
            <a:picLocks noChangeAspect="1"/>
          </p:cNvPicPr>
          <p:nvPr/>
        </p:nvPicPr>
        <p:blipFill>
          <a:blip r:embed="rId4"/>
          <a:stretch>
            <a:fillRect/>
          </a:stretch>
        </p:blipFill>
        <p:spPr>
          <a:xfrm>
            <a:off x="4844750" y="6755362"/>
            <a:ext cx="1835816" cy="2281505"/>
          </a:xfrm>
          <a:prstGeom prst="rect">
            <a:avLst/>
          </a:prstGeom>
        </p:spPr>
      </p:pic>
      <p:pic>
        <p:nvPicPr>
          <p:cNvPr id="3" name="Picture 2">
            <a:extLst>
              <a:ext uri="{FF2B5EF4-FFF2-40B4-BE49-F238E27FC236}">
                <a16:creationId xmlns:a16="http://schemas.microsoft.com/office/drawing/2014/main" id="{82CF1DC7-FAAD-4A02-9FEC-955447201AEE}"/>
              </a:ext>
            </a:extLst>
          </p:cNvPr>
          <p:cNvPicPr>
            <a:picLocks noChangeAspect="1"/>
          </p:cNvPicPr>
          <p:nvPr/>
        </p:nvPicPr>
        <p:blipFill>
          <a:blip r:embed="rId5"/>
          <a:stretch>
            <a:fillRect/>
          </a:stretch>
        </p:blipFill>
        <p:spPr>
          <a:xfrm>
            <a:off x="2126613" y="6755363"/>
            <a:ext cx="2358948" cy="1343608"/>
          </a:xfrm>
          <a:prstGeom prst="rect">
            <a:avLst/>
          </a:prstGeom>
        </p:spPr>
      </p:pic>
    </p:spTree>
    <p:extLst>
      <p:ext uri="{BB962C8B-B14F-4D97-AF65-F5344CB8AC3E}">
        <p14:creationId xmlns:p14="http://schemas.microsoft.com/office/powerpoint/2010/main" val="3273622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6FFF58E-1BB7-4447-89D7-17BDE74261EE}"/>
              </a:ext>
            </a:extLst>
          </p:cNvPr>
          <p:cNvSpPr txBox="1"/>
          <p:nvPr/>
        </p:nvSpPr>
        <p:spPr>
          <a:xfrm>
            <a:off x="1" y="717603"/>
            <a:ext cx="2305049" cy="522931"/>
          </a:xfrm>
          <a:prstGeom prst="rect">
            <a:avLst/>
          </a:prstGeom>
          <a:solidFill>
            <a:srgbClr val="92D05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EA20E17E-B4F1-405B-A85F-C8E26A7E5A47}"/>
              </a:ext>
            </a:extLst>
          </p:cNvPr>
          <p:cNvSpPr txBox="1"/>
          <p:nvPr/>
        </p:nvSpPr>
        <p:spPr>
          <a:xfrm>
            <a:off x="-1" y="13826"/>
            <a:ext cx="6858001" cy="522931"/>
          </a:xfrm>
          <a:prstGeom prst="rect">
            <a:avLst/>
          </a:prstGeom>
          <a:solidFill>
            <a:srgbClr val="92D05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KS4 Design Technology</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2204864"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a:t>Scales of Production</a:t>
            </a:r>
          </a:p>
        </p:txBody>
      </p:sp>
      <p:graphicFrame>
        <p:nvGraphicFramePr>
          <p:cNvPr id="14" name="Table 13">
            <a:extLst>
              <a:ext uri="{FF2B5EF4-FFF2-40B4-BE49-F238E27FC236}">
                <a16:creationId xmlns:a16="http://schemas.microsoft.com/office/drawing/2014/main" id="{E7ED80AC-8403-41FB-A914-AECD3C91D58C}"/>
              </a:ext>
            </a:extLst>
          </p:cNvPr>
          <p:cNvGraphicFramePr>
            <a:graphicFrameLocks noGrp="1"/>
          </p:cNvGraphicFramePr>
          <p:nvPr>
            <p:extLst>
              <p:ext uri="{D42A27DB-BD31-4B8C-83A1-F6EECF244321}">
                <p14:modId xmlns:p14="http://schemas.microsoft.com/office/powerpoint/2010/main" val="2822448994"/>
              </p:ext>
            </p:extLst>
          </p:nvPr>
        </p:nvGraphicFramePr>
        <p:xfrm>
          <a:off x="219979" y="5176854"/>
          <a:ext cx="6442078" cy="1513153"/>
        </p:xfrm>
        <a:graphic>
          <a:graphicData uri="http://schemas.openxmlformats.org/drawingml/2006/table">
            <a:tbl>
              <a:tblPr firstRow="1" bandRow="1">
                <a:tableStyleId>{5940675A-B579-460E-94D1-54222C63F5DA}</a:tableStyleId>
              </a:tblPr>
              <a:tblGrid>
                <a:gridCol w="3221039">
                  <a:extLst>
                    <a:ext uri="{9D8B030D-6E8A-4147-A177-3AD203B41FA5}">
                      <a16:colId xmlns:a16="http://schemas.microsoft.com/office/drawing/2014/main" val="1891181684"/>
                    </a:ext>
                  </a:extLst>
                </a:gridCol>
                <a:gridCol w="3221039">
                  <a:extLst>
                    <a:ext uri="{9D8B030D-6E8A-4147-A177-3AD203B41FA5}">
                      <a16:colId xmlns:a16="http://schemas.microsoft.com/office/drawing/2014/main" val="3078086963"/>
                    </a:ext>
                  </a:extLst>
                </a:gridCol>
              </a:tblGrid>
              <a:tr h="237710">
                <a:tc gridSpan="2">
                  <a:txBody>
                    <a:bodyPr/>
                    <a:lstStyle/>
                    <a:p>
                      <a:pPr algn="ctr"/>
                      <a:r>
                        <a:rPr lang="en-GB" sz="1200" b="1" baseline="0" dirty="0"/>
                        <a:t>Batch Production</a:t>
                      </a:r>
                      <a:endParaRPr lang="en-GB" sz="1200" b="1" dirty="0"/>
                    </a:p>
                  </a:txBody>
                  <a:tcPr anchor="ct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1386860000"/>
                  </a:ext>
                </a:extLst>
              </a:tr>
              <a:tr h="263049">
                <a:tc>
                  <a:txBody>
                    <a:bodyPr/>
                    <a:lstStyle/>
                    <a:p>
                      <a:pPr algn="ctr"/>
                      <a:r>
                        <a:rPr lang="en-GB" sz="1200" b="1" dirty="0">
                          <a:solidFill>
                            <a:srgbClr val="00B050"/>
                          </a:solidFill>
                        </a:rPr>
                        <a:t>Advantages</a:t>
                      </a:r>
                    </a:p>
                  </a:txBody>
                  <a:tcPr anchor="ctr"/>
                </a:tc>
                <a:tc>
                  <a:txBody>
                    <a:bodyPr/>
                    <a:lstStyle/>
                    <a:p>
                      <a:pPr algn="ctr"/>
                      <a:r>
                        <a:rPr lang="en-GB" sz="1200" b="1" dirty="0">
                          <a:solidFill>
                            <a:srgbClr val="FF0000"/>
                          </a:solidFill>
                        </a:rPr>
                        <a:t>Disadvantages</a:t>
                      </a:r>
                    </a:p>
                  </a:txBody>
                  <a:tcPr anchor="ctr"/>
                </a:tc>
                <a:extLst>
                  <a:ext uri="{0D108BD9-81ED-4DB2-BD59-A6C34878D82A}">
                    <a16:rowId xmlns:a16="http://schemas.microsoft.com/office/drawing/2014/main" val="3424587761"/>
                  </a:ext>
                </a:extLst>
              </a:tr>
              <a:tr h="964513">
                <a:tc>
                  <a:txBody>
                    <a:bodyPr/>
                    <a:lstStyle/>
                    <a:p>
                      <a:pPr marL="171450" indent="-171450" algn="l">
                        <a:buFont typeface="Arial" panose="020B0604020202020204" pitchFamily="34" charset="0"/>
                        <a:buChar char="•"/>
                      </a:pPr>
                      <a:r>
                        <a:rPr lang="en-GB" sz="1200" dirty="0"/>
                        <a:t>Lower cost than one-off</a:t>
                      </a:r>
                    </a:p>
                    <a:p>
                      <a:pPr marL="171450" indent="-171450" algn="l">
                        <a:buFont typeface="Arial" panose="020B0604020202020204" pitchFamily="34" charset="0"/>
                        <a:buChar char="•"/>
                      </a:pPr>
                      <a:r>
                        <a:rPr lang="en-GB" sz="1200" dirty="0"/>
                        <a:t>Jigs, moulds and templates help products look identical</a:t>
                      </a:r>
                    </a:p>
                    <a:p>
                      <a:pPr marL="171450" indent="-171450" algn="l">
                        <a:buFont typeface="Arial" panose="020B0604020202020204" pitchFamily="34" charset="0"/>
                        <a:buChar char="•"/>
                      </a:pPr>
                      <a:r>
                        <a:rPr lang="en-GB" sz="1200" dirty="0"/>
                        <a:t>Can</a:t>
                      </a:r>
                      <a:r>
                        <a:rPr lang="en-GB" sz="1200" baseline="0" dirty="0"/>
                        <a:t> have some variety</a:t>
                      </a:r>
                      <a:endParaRPr lang="en-GB" sz="1200" dirty="0"/>
                    </a:p>
                  </a:txBody>
                  <a:tcPr anchor="ctr"/>
                </a:tc>
                <a:tc>
                  <a:txBody>
                    <a:bodyPr/>
                    <a:lstStyle/>
                    <a:p>
                      <a:pPr marL="171450" indent="-171450" algn="l">
                        <a:buFont typeface="Arial" panose="020B0604020202020204" pitchFamily="34" charset="0"/>
                        <a:buChar char="•"/>
                      </a:pPr>
                      <a:r>
                        <a:rPr lang="en-GB" sz="1200" dirty="0"/>
                        <a:t>High</a:t>
                      </a:r>
                      <a:r>
                        <a:rPr lang="en-GB" sz="1200" baseline="0" dirty="0"/>
                        <a:t> storage costs</a:t>
                      </a:r>
                    </a:p>
                    <a:p>
                      <a:pPr marL="171450" indent="-171450" algn="l">
                        <a:buFont typeface="Arial" panose="020B0604020202020204" pitchFamily="34" charset="0"/>
                        <a:buChar char="•"/>
                      </a:pPr>
                      <a:r>
                        <a:rPr lang="en-GB" sz="1200" baseline="0" dirty="0"/>
                        <a:t>Jigs, moulds and templates have to be checked</a:t>
                      </a:r>
                    </a:p>
                    <a:p>
                      <a:pPr marL="171450" indent="-171450" algn="l">
                        <a:buFont typeface="Arial" panose="020B0604020202020204" pitchFamily="34" charset="0"/>
                        <a:buChar char="•"/>
                      </a:pPr>
                      <a:r>
                        <a:rPr lang="en-GB" sz="1200" baseline="0" dirty="0"/>
                        <a:t>Workers can become bored on their station</a:t>
                      </a:r>
                      <a:endParaRPr lang="en-GB" sz="1200" dirty="0"/>
                    </a:p>
                  </a:txBody>
                  <a:tcPr anchor="ctr"/>
                </a:tc>
                <a:extLst>
                  <a:ext uri="{0D108BD9-81ED-4DB2-BD59-A6C34878D82A}">
                    <a16:rowId xmlns:a16="http://schemas.microsoft.com/office/drawing/2014/main" val="1167969636"/>
                  </a:ext>
                </a:extLst>
              </a:tr>
            </a:tbl>
          </a:graphicData>
        </a:graphic>
      </p:graphicFrame>
      <p:graphicFrame>
        <p:nvGraphicFramePr>
          <p:cNvPr id="16" name="Table 15">
            <a:extLst>
              <a:ext uri="{FF2B5EF4-FFF2-40B4-BE49-F238E27FC236}">
                <a16:creationId xmlns:a16="http://schemas.microsoft.com/office/drawing/2014/main" id="{50ADFDD8-80D9-4803-9AAB-9420F9530F2F}"/>
              </a:ext>
            </a:extLst>
          </p:cNvPr>
          <p:cNvGraphicFramePr>
            <a:graphicFrameLocks noGrp="1"/>
          </p:cNvGraphicFramePr>
          <p:nvPr>
            <p:extLst>
              <p:ext uri="{D42A27DB-BD31-4B8C-83A1-F6EECF244321}">
                <p14:modId xmlns:p14="http://schemas.microsoft.com/office/powerpoint/2010/main" val="1341341946"/>
              </p:ext>
            </p:extLst>
          </p:nvPr>
        </p:nvGraphicFramePr>
        <p:xfrm>
          <a:off x="202679" y="7069592"/>
          <a:ext cx="6442078" cy="1737360"/>
        </p:xfrm>
        <a:graphic>
          <a:graphicData uri="http://schemas.openxmlformats.org/drawingml/2006/table">
            <a:tbl>
              <a:tblPr firstRow="1" bandRow="1">
                <a:tableStyleId>{5940675A-B579-460E-94D1-54222C63F5DA}</a:tableStyleId>
              </a:tblPr>
              <a:tblGrid>
                <a:gridCol w="3221039">
                  <a:extLst>
                    <a:ext uri="{9D8B030D-6E8A-4147-A177-3AD203B41FA5}">
                      <a16:colId xmlns:a16="http://schemas.microsoft.com/office/drawing/2014/main" val="1891181684"/>
                    </a:ext>
                  </a:extLst>
                </a:gridCol>
                <a:gridCol w="3221039">
                  <a:extLst>
                    <a:ext uri="{9D8B030D-6E8A-4147-A177-3AD203B41FA5}">
                      <a16:colId xmlns:a16="http://schemas.microsoft.com/office/drawing/2014/main" val="3078086963"/>
                    </a:ext>
                  </a:extLst>
                </a:gridCol>
              </a:tblGrid>
              <a:tr h="238704">
                <a:tc gridSpan="2">
                  <a:txBody>
                    <a:bodyPr/>
                    <a:lstStyle/>
                    <a:p>
                      <a:pPr algn="ctr"/>
                      <a:r>
                        <a:rPr lang="en-GB" sz="1200" b="1" dirty="0"/>
                        <a:t>Continuous</a:t>
                      </a:r>
                      <a:r>
                        <a:rPr lang="en-GB" sz="1200" b="1" baseline="0" dirty="0"/>
                        <a:t> Production</a:t>
                      </a:r>
                      <a:endParaRPr lang="en-GB" sz="1200" b="1" dirty="0"/>
                    </a:p>
                  </a:txBody>
                  <a:tcPr anchor="ct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1386860000"/>
                  </a:ext>
                </a:extLst>
              </a:tr>
              <a:tr h="264150">
                <a:tc>
                  <a:txBody>
                    <a:bodyPr/>
                    <a:lstStyle/>
                    <a:p>
                      <a:pPr algn="ctr"/>
                      <a:r>
                        <a:rPr lang="en-GB" sz="1200" b="1" dirty="0">
                          <a:solidFill>
                            <a:srgbClr val="00B050"/>
                          </a:solidFill>
                        </a:rPr>
                        <a:t>Advantages</a:t>
                      </a:r>
                    </a:p>
                  </a:txBody>
                  <a:tcPr anchor="ctr"/>
                </a:tc>
                <a:tc>
                  <a:txBody>
                    <a:bodyPr/>
                    <a:lstStyle/>
                    <a:p>
                      <a:pPr algn="ctr"/>
                      <a:r>
                        <a:rPr lang="en-GB" sz="1200" b="1" dirty="0">
                          <a:solidFill>
                            <a:srgbClr val="FF0000"/>
                          </a:solidFill>
                        </a:rPr>
                        <a:t>Disadvantages</a:t>
                      </a:r>
                    </a:p>
                  </a:txBody>
                  <a:tcPr anchor="ctr"/>
                </a:tc>
                <a:extLst>
                  <a:ext uri="{0D108BD9-81ED-4DB2-BD59-A6C34878D82A}">
                    <a16:rowId xmlns:a16="http://schemas.microsoft.com/office/drawing/2014/main" val="3424587761"/>
                  </a:ext>
                </a:extLst>
              </a:tr>
              <a:tr h="968548">
                <a:tc>
                  <a:txBody>
                    <a:bodyPr/>
                    <a:lstStyle/>
                    <a:p>
                      <a:pPr marL="171450" indent="-171450" algn="l">
                        <a:buFont typeface="Arial" panose="020B0604020202020204" pitchFamily="34" charset="0"/>
                        <a:buChar char="•"/>
                      </a:pPr>
                      <a:r>
                        <a:rPr lang="en-GB" sz="1200" dirty="0"/>
                        <a:t>Large amounts</a:t>
                      </a:r>
                      <a:r>
                        <a:rPr lang="en-GB" sz="1200" baseline="0" dirty="0"/>
                        <a:t> made at once</a:t>
                      </a:r>
                    </a:p>
                    <a:p>
                      <a:pPr marL="171450" indent="-171450" algn="l">
                        <a:buFont typeface="Arial" panose="020B0604020202020204" pitchFamily="34" charset="0"/>
                        <a:buChar char="•"/>
                      </a:pPr>
                      <a:r>
                        <a:rPr lang="en-GB" sz="1200" baseline="0" dirty="0"/>
                        <a:t>All products are identical and to same standard</a:t>
                      </a:r>
                    </a:p>
                    <a:p>
                      <a:pPr marL="171450" indent="-171450" algn="l">
                        <a:buFont typeface="Arial" panose="020B0604020202020204" pitchFamily="34" charset="0"/>
                        <a:buChar char="•"/>
                      </a:pPr>
                      <a:r>
                        <a:rPr lang="en-GB" sz="1200" baseline="0" dirty="0"/>
                        <a:t>Using automation reduces human error</a:t>
                      </a:r>
                      <a:endParaRPr lang="en-GB" sz="1200" dirty="0"/>
                    </a:p>
                    <a:p>
                      <a:pPr marL="171450" indent="-171450" algn="l">
                        <a:buFont typeface="Arial" panose="020B0604020202020204" pitchFamily="34" charset="0"/>
                        <a:buChar char="•"/>
                      </a:pPr>
                      <a:endParaRPr lang="en-GB" sz="1200" dirty="0"/>
                    </a:p>
                  </a:txBody>
                  <a:tcPr anchor="ctr"/>
                </a:tc>
                <a:tc>
                  <a:txBody>
                    <a:bodyPr/>
                    <a:lstStyle/>
                    <a:p>
                      <a:pPr marL="171450" indent="-171450" algn="l">
                        <a:buFont typeface="Arial" panose="020B0604020202020204" pitchFamily="34" charset="0"/>
                        <a:buChar char="•"/>
                      </a:pPr>
                      <a:r>
                        <a:rPr lang="en-GB" sz="1200" dirty="0"/>
                        <a:t>Initial starting costs are high</a:t>
                      </a:r>
                    </a:p>
                    <a:p>
                      <a:pPr marL="171450" indent="-171450" algn="l">
                        <a:buFont typeface="Arial" panose="020B0604020202020204" pitchFamily="34" charset="0"/>
                        <a:buChar char="•"/>
                      </a:pPr>
                      <a:r>
                        <a:rPr lang="en-GB" sz="1200" dirty="0"/>
                        <a:t>If production line stops, the product can’t be made</a:t>
                      </a:r>
                    </a:p>
                    <a:p>
                      <a:pPr marL="171450" indent="-171450" algn="l">
                        <a:buFont typeface="Arial" panose="020B0604020202020204" pitchFamily="34" charset="0"/>
                        <a:buChar char="•"/>
                      </a:pPr>
                      <a:r>
                        <a:rPr lang="en-GB" sz="1200" dirty="0"/>
                        <a:t>Workers become bored monitoring machines and repetitive tasks</a:t>
                      </a:r>
                    </a:p>
                    <a:p>
                      <a:pPr marL="171450" indent="-171450" algn="l">
                        <a:buFont typeface="Arial" panose="020B0604020202020204" pitchFamily="34" charset="0"/>
                        <a:buChar char="•"/>
                      </a:pPr>
                      <a:endParaRPr lang="en-GB" sz="1200" dirty="0"/>
                    </a:p>
                  </a:txBody>
                  <a:tcPr anchor="ctr"/>
                </a:tc>
                <a:extLst>
                  <a:ext uri="{0D108BD9-81ED-4DB2-BD59-A6C34878D82A}">
                    <a16:rowId xmlns:a16="http://schemas.microsoft.com/office/drawing/2014/main" val="1167969636"/>
                  </a:ext>
                </a:extLst>
              </a:tr>
            </a:tbl>
          </a:graphicData>
        </a:graphic>
      </p:graphicFrame>
      <p:graphicFrame>
        <p:nvGraphicFramePr>
          <p:cNvPr id="18" name="Table 17">
            <a:extLst>
              <a:ext uri="{FF2B5EF4-FFF2-40B4-BE49-F238E27FC236}">
                <a16:creationId xmlns:a16="http://schemas.microsoft.com/office/drawing/2014/main" id="{31E02A3C-6DE5-4403-8F51-254B158F6223}"/>
              </a:ext>
            </a:extLst>
          </p:cNvPr>
          <p:cNvGraphicFramePr>
            <a:graphicFrameLocks noGrp="1"/>
          </p:cNvGraphicFramePr>
          <p:nvPr>
            <p:extLst>
              <p:ext uri="{D42A27DB-BD31-4B8C-83A1-F6EECF244321}">
                <p14:modId xmlns:p14="http://schemas.microsoft.com/office/powerpoint/2010/main" val="2187632665"/>
              </p:ext>
            </p:extLst>
          </p:nvPr>
        </p:nvGraphicFramePr>
        <p:xfrm>
          <a:off x="219979" y="1402372"/>
          <a:ext cx="6442078" cy="1399099"/>
        </p:xfrm>
        <a:graphic>
          <a:graphicData uri="http://schemas.openxmlformats.org/drawingml/2006/table">
            <a:tbl>
              <a:tblPr firstRow="1" bandRow="1">
                <a:tableStyleId>{5940675A-B579-460E-94D1-54222C63F5DA}</a:tableStyleId>
              </a:tblPr>
              <a:tblGrid>
                <a:gridCol w="3221039">
                  <a:extLst>
                    <a:ext uri="{9D8B030D-6E8A-4147-A177-3AD203B41FA5}">
                      <a16:colId xmlns:a16="http://schemas.microsoft.com/office/drawing/2014/main" val="1891181684"/>
                    </a:ext>
                  </a:extLst>
                </a:gridCol>
                <a:gridCol w="3221039">
                  <a:extLst>
                    <a:ext uri="{9D8B030D-6E8A-4147-A177-3AD203B41FA5}">
                      <a16:colId xmlns:a16="http://schemas.microsoft.com/office/drawing/2014/main" val="3078086963"/>
                    </a:ext>
                  </a:extLst>
                </a:gridCol>
              </a:tblGrid>
              <a:tr h="209600">
                <a:tc gridSpan="2">
                  <a:txBody>
                    <a:bodyPr/>
                    <a:lstStyle/>
                    <a:p>
                      <a:pPr algn="ctr"/>
                      <a:r>
                        <a:rPr lang="en-GB" sz="1200" b="1" dirty="0"/>
                        <a:t>One-off</a:t>
                      </a:r>
                      <a:r>
                        <a:rPr lang="en-GB" sz="1200" b="1" baseline="0" dirty="0"/>
                        <a:t> Production</a:t>
                      </a:r>
                      <a:endParaRPr lang="en-GB" sz="1200" b="1" dirty="0"/>
                    </a:p>
                  </a:txBody>
                  <a:tcPr anchor="ct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1386860000"/>
                  </a:ext>
                </a:extLst>
              </a:tr>
              <a:tr h="231943">
                <a:tc>
                  <a:txBody>
                    <a:bodyPr/>
                    <a:lstStyle/>
                    <a:p>
                      <a:pPr algn="ctr"/>
                      <a:r>
                        <a:rPr lang="en-GB" sz="1200" b="1" dirty="0">
                          <a:solidFill>
                            <a:srgbClr val="00B050"/>
                          </a:solidFill>
                        </a:rPr>
                        <a:t>Advantages</a:t>
                      </a:r>
                    </a:p>
                  </a:txBody>
                  <a:tcPr anchor="ctr"/>
                </a:tc>
                <a:tc>
                  <a:txBody>
                    <a:bodyPr/>
                    <a:lstStyle/>
                    <a:p>
                      <a:pPr algn="ctr"/>
                      <a:r>
                        <a:rPr lang="en-GB" sz="1200" b="1" dirty="0">
                          <a:solidFill>
                            <a:srgbClr val="FF0000"/>
                          </a:solidFill>
                        </a:rPr>
                        <a:t>Disadvantages</a:t>
                      </a:r>
                    </a:p>
                  </a:txBody>
                  <a:tcPr anchor="ctr"/>
                </a:tc>
                <a:extLst>
                  <a:ext uri="{0D108BD9-81ED-4DB2-BD59-A6C34878D82A}">
                    <a16:rowId xmlns:a16="http://schemas.microsoft.com/office/drawing/2014/main" val="3424587761"/>
                  </a:ext>
                </a:extLst>
              </a:tr>
              <a:tr h="850459">
                <a:tc>
                  <a:txBody>
                    <a:bodyPr/>
                    <a:lstStyle/>
                    <a:p>
                      <a:pPr marL="171450" indent="-171450" algn="l">
                        <a:buFont typeface="Arial" panose="020B0604020202020204" pitchFamily="34" charset="0"/>
                        <a:buChar char="•"/>
                      </a:pPr>
                      <a:r>
                        <a:rPr lang="en-GB" sz="1200" dirty="0"/>
                        <a:t>Custom made </a:t>
                      </a:r>
                    </a:p>
                    <a:p>
                      <a:pPr marL="171450" indent="-171450" algn="l">
                        <a:buFont typeface="Arial" panose="020B0604020202020204" pitchFamily="34" charset="0"/>
                        <a:buChar char="•"/>
                      </a:pPr>
                      <a:r>
                        <a:rPr lang="en-GB" sz="1200" dirty="0"/>
                        <a:t>High Quality Materials</a:t>
                      </a:r>
                    </a:p>
                    <a:p>
                      <a:pPr marL="171450" indent="-171450" algn="l">
                        <a:buFont typeface="Arial" panose="020B0604020202020204" pitchFamily="34" charset="0"/>
                        <a:buChar char="•"/>
                      </a:pPr>
                      <a:r>
                        <a:rPr lang="en-GB" sz="1200" dirty="0"/>
                        <a:t>High Quality Craftsmanship</a:t>
                      </a:r>
                    </a:p>
                  </a:txBody>
                  <a:tcPr anchor="ctr"/>
                </a:tc>
                <a:tc>
                  <a:txBody>
                    <a:bodyPr/>
                    <a:lstStyle/>
                    <a:p>
                      <a:pPr marL="171450" indent="-171450" algn="l">
                        <a:buFont typeface="Arial" panose="020B0604020202020204" pitchFamily="34" charset="0"/>
                        <a:buChar char="•"/>
                      </a:pPr>
                      <a:r>
                        <a:rPr lang="en-GB" sz="1200" dirty="0"/>
                        <a:t>Time consuming</a:t>
                      </a:r>
                    </a:p>
                    <a:p>
                      <a:pPr marL="171450" indent="-171450" algn="l">
                        <a:buFont typeface="Arial" panose="020B0604020202020204" pitchFamily="34" charset="0"/>
                        <a:buChar char="•"/>
                      </a:pPr>
                      <a:r>
                        <a:rPr lang="en-GB" sz="1200" dirty="0"/>
                        <a:t>Specialist training for workers</a:t>
                      </a:r>
                    </a:p>
                    <a:p>
                      <a:pPr marL="171450" indent="-171450" algn="l">
                        <a:buFont typeface="Arial" panose="020B0604020202020204" pitchFamily="34" charset="0"/>
                        <a:buChar char="•"/>
                      </a:pPr>
                      <a:r>
                        <a:rPr lang="en-GB" sz="1200" dirty="0"/>
                        <a:t>Expensive to buy</a:t>
                      </a:r>
                    </a:p>
                  </a:txBody>
                  <a:tcPr anchor="ctr"/>
                </a:tc>
                <a:extLst>
                  <a:ext uri="{0D108BD9-81ED-4DB2-BD59-A6C34878D82A}">
                    <a16:rowId xmlns:a16="http://schemas.microsoft.com/office/drawing/2014/main" val="1167969636"/>
                  </a:ext>
                </a:extLst>
              </a:tr>
            </a:tbl>
          </a:graphicData>
        </a:graphic>
      </p:graphicFrame>
      <p:graphicFrame>
        <p:nvGraphicFramePr>
          <p:cNvPr id="19" name="Table 18">
            <a:extLst>
              <a:ext uri="{FF2B5EF4-FFF2-40B4-BE49-F238E27FC236}">
                <a16:creationId xmlns:a16="http://schemas.microsoft.com/office/drawing/2014/main" id="{3EE0039D-CD54-4F01-BBF9-49C785B17897}"/>
              </a:ext>
            </a:extLst>
          </p:cNvPr>
          <p:cNvGraphicFramePr>
            <a:graphicFrameLocks noGrp="1"/>
          </p:cNvGraphicFramePr>
          <p:nvPr>
            <p:extLst>
              <p:ext uri="{D42A27DB-BD31-4B8C-83A1-F6EECF244321}">
                <p14:modId xmlns:p14="http://schemas.microsoft.com/office/powerpoint/2010/main" val="2263549861"/>
              </p:ext>
            </p:extLst>
          </p:nvPr>
        </p:nvGraphicFramePr>
        <p:xfrm>
          <a:off x="219979" y="3209362"/>
          <a:ext cx="6442078" cy="1554480"/>
        </p:xfrm>
        <a:graphic>
          <a:graphicData uri="http://schemas.openxmlformats.org/drawingml/2006/table">
            <a:tbl>
              <a:tblPr firstRow="1" bandRow="1">
                <a:tableStyleId>{5940675A-B579-460E-94D1-54222C63F5DA}</a:tableStyleId>
              </a:tblPr>
              <a:tblGrid>
                <a:gridCol w="3221039">
                  <a:extLst>
                    <a:ext uri="{9D8B030D-6E8A-4147-A177-3AD203B41FA5}">
                      <a16:colId xmlns:a16="http://schemas.microsoft.com/office/drawing/2014/main" val="1891181684"/>
                    </a:ext>
                  </a:extLst>
                </a:gridCol>
                <a:gridCol w="3221039">
                  <a:extLst>
                    <a:ext uri="{9D8B030D-6E8A-4147-A177-3AD203B41FA5}">
                      <a16:colId xmlns:a16="http://schemas.microsoft.com/office/drawing/2014/main" val="3078086963"/>
                    </a:ext>
                  </a:extLst>
                </a:gridCol>
              </a:tblGrid>
              <a:tr h="217085">
                <a:tc gridSpan="2">
                  <a:txBody>
                    <a:bodyPr/>
                    <a:lstStyle/>
                    <a:p>
                      <a:pPr algn="ctr"/>
                      <a:r>
                        <a:rPr lang="en-GB" sz="1200" b="1" dirty="0"/>
                        <a:t>Mass </a:t>
                      </a:r>
                      <a:r>
                        <a:rPr lang="en-GB" sz="1200" b="1" baseline="0" dirty="0"/>
                        <a:t>Production</a:t>
                      </a:r>
                      <a:endParaRPr lang="en-GB" sz="1200" b="1" dirty="0"/>
                    </a:p>
                  </a:txBody>
                  <a:tcPr anchor="ct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1386860000"/>
                  </a:ext>
                </a:extLst>
              </a:tr>
              <a:tr h="240226">
                <a:tc>
                  <a:txBody>
                    <a:bodyPr/>
                    <a:lstStyle/>
                    <a:p>
                      <a:pPr algn="ctr"/>
                      <a:r>
                        <a:rPr lang="en-GB" sz="1200" b="1" dirty="0">
                          <a:solidFill>
                            <a:srgbClr val="00B050"/>
                          </a:solidFill>
                        </a:rPr>
                        <a:t>Advantages</a:t>
                      </a:r>
                    </a:p>
                  </a:txBody>
                  <a:tcPr anchor="ctr"/>
                </a:tc>
                <a:tc>
                  <a:txBody>
                    <a:bodyPr/>
                    <a:lstStyle/>
                    <a:p>
                      <a:pPr algn="ctr"/>
                      <a:r>
                        <a:rPr lang="en-GB" sz="1200" b="1" dirty="0">
                          <a:solidFill>
                            <a:srgbClr val="FF0000"/>
                          </a:solidFill>
                        </a:rPr>
                        <a:t>Disadvantages</a:t>
                      </a:r>
                    </a:p>
                  </a:txBody>
                  <a:tcPr anchor="ctr"/>
                </a:tc>
                <a:extLst>
                  <a:ext uri="{0D108BD9-81ED-4DB2-BD59-A6C34878D82A}">
                    <a16:rowId xmlns:a16="http://schemas.microsoft.com/office/drawing/2014/main" val="3424587761"/>
                  </a:ext>
                </a:extLst>
              </a:tr>
              <a:tr h="880828">
                <a:tc>
                  <a:txBody>
                    <a:bodyPr/>
                    <a:lstStyle/>
                    <a:p>
                      <a:pPr marL="171450" indent="-171450" algn="l">
                        <a:buFont typeface="Arial" panose="020B0604020202020204" pitchFamily="34" charset="0"/>
                        <a:buChar char="•"/>
                      </a:pPr>
                      <a:r>
                        <a:rPr lang="en-GB" sz="1200" dirty="0"/>
                        <a:t>Large amounts</a:t>
                      </a:r>
                      <a:r>
                        <a:rPr lang="en-GB" sz="1200" baseline="0" dirty="0"/>
                        <a:t> made at once</a:t>
                      </a:r>
                    </a:p>
                    <a:p>
                      <a:pPr marL="171450" indent="-171450" algn="l">
                        <a:buFont typeface="Arial" panose="020B0604020202020204" pitchFamily="34" charset="0"/>
                        <a:buChar char="•"/>
                      </a:pPr>
                      <a:r>
                        <a:rPr lang="en-GB" sz="1200" baseline="0" dirty="0"/>
                        <a:t>All products are identical and to same standard</a:t>
                      </a:r>
                    </a:p>
                    <a:p>
                      <a:pPr marL="171450" indent="-171450" algn="l">
                        <a:buFont typeface="Arial" panose="020B0604020202020204" pitchFamily="34" charset="0"/>
                        <a:buChar char="•"/>
                      </a:pPr>
                      <a:r>
                        <a:rPr lang="en-GB" sz="1200" baseline="0" dirty="0"/>
                        <a:t>Using automation reduces human error</a:t>
                      </a:r>
                      <a:endParaRPr lang="en-GB" sz="1200" dirty="0"/>
                    </a:p>
                  </a:txBody>
                  <a:tcPr anchor="ctr"/>
                </a:tc>
                <a:tc>
                  <a:txBody>
                    <a:bodyPr/>
                    <a:lstStyle/>
                    <a:p>
                      <a:pPr marL="171450" indent="-171450" algn="l">
                        <a:buFont typeface="Arial" panose="020B0604020202020204" pitchFamily="34" charset="0"/>
                        <a:buChar char="•"/>
                      </a:pPr>
                      <a:r>
                        <a:rPr lang="en-GB" sz="1200" dirty="0"/>
                        <a:t>Initial starting costs are high</a:t>
                      </a:r>
                    </a:p>
                    <a:p>
                      <a:pPr marL="171450" indent="-171450" algn="l">
                        <a:buFont typeface="Arial" panose="020B0604020202020204" pitchFamily="34" charset="0"/>
                        <a:buChar char="•"/>
                      </a:pPr>
                      <a:r>
                        <a:rPr lang="en-GB" sz="1200" dirty="0"/>
                        <a:t>If production line stops, the product can’t be made</a:t>
                      </a:r>
                    </a:p>
                    <a:p>
                      <a:pPr marL="171450" indent="-171450" algn="l">
                        <a:buFont typeface="Arial" panose="020B0604020202020204" pitchFamily="34" charset="0"/>
                        <a:buChar char="•"/>
                      </a:pPr>
                      <a:r>
                        <a:rPr lang="en-GB" sz="1200" dirty="0"/>
                        <a:t>Workers become bored monitoring machines and repetitive tasks</a:t>
                      </a:r>
                    </a:p>
                  </a:txBody>
                  <a:tcPr anchor="ctr"/>
                </a:tc>
                <a:extLst>
                  <a:ext uri="{0D108BD9-81ED-4DB2-BD59-A6C34878D82A}">
                    <a16:rowId xmlns:a16="http://schemas.microsoft.com/office/drawing/2014/main" val="1167969636"/>
                  </a:ext>
                </a:extLst>
              </a:tr>
            </a:tbl>
          </a:graphicData>
        </a:graphic>
      </p:graphicFrame>
    </p:spTree>
    <p:extLst>
      <p:ext uri="{BB962C8B-B14F-4D97-AF65-F5344CB8AC3E}">
        <p14:creationId xmlns:p14="http://schemas.microsoft.com/office/powerpoint/2010/main" val="3870824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86BBD20-6134-4861-B77C-B3D0F13C6650}"/>
              </a:ext>
            </a:extLst>
          </p:cNvPr>
          <p:cNvSpPr txBox="1"/>
          <p:nvPr/>
        </p:nvSpPr>
        <p:spPr>
          <a:xfrm>
            <a:off x="1" y="717603"/>
            <a:ext cx="2363566" cy="522931"/>
          </a:xfrm>
          <a:prstGeom prst="rect">
            <a:avLst/>
          </a:prstGeom>
          <a:solidFill>
            <a:srgbClr val="92D05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DC0D4CA9-84F6-4C36-A4D5-4F469C328F31}"/>
              </a:ext>
            </a:extLst>
          </p:cNvPr>
          <p:cNvSpPr txBox="1"/>
          <p:nvPr/>
        </p:nvSpPr>
        <p:spPr>
          <a:xfrm>
            <a:off x="-1" y="13826"/>
            <a:ext cx="6858001" cy="522931"/>
          </a:xfrm>
          <a:prstGeom prst="rect">
            <a:avLst/>
          </a:prstGeom>
          <a:solidFill>
            <a:srgbClr val="92D05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KS4 Design Technology</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2276872"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a:t>Specialist Techniques:</a:t>
            </a:r>
          </a:p>
          <a:p>
            <a:pPr algn="l"/>
            <a:r>
              <a:rPr lang="en-GB" sz="1800" b="1"/>
              <a:t>Production Methods</a:t>
            </a:r>
          </a:p>
        </p:txBody>
      </p:sp>
      <p:graphicFrame>
        <p:nvGraphicFramePr>
          <p:cNvPr id="10" name="Table 9">
            <a:extLst>
              <a:ext uri="{FF2B5EF4-FFF2-40B4-BE49-F238E27FC236}">
                <a16:creationId xmlns:a16="http://schemas.microsoft.com/office/drawing/2014/main" id="{9C42A382-629F-495D-8B51-4EEEDE3A0B10}"/>
              </a:ext>
            </a:extLst>
          </p:cNvPr>
          <p:cNvGraphicFramePr>
            <a:graphicFrameLocks noGrp="1"/>
          </p:cNvGraphicFramePr>
          <p:nvPr>
            <p:extLst>
              <p:ext uri="{D42A27DB-BD31-4B8C-83A1-F6EECF244321}">
                <p14:modId xmlns:p14="http://schemas.microsoft.com/office/powerpoint/2010/main" val="3849731162"/>
              </p:ext>
            </p:extLst>
          </p:nvPr>
        </p:nvGraphicFramePr>
        <p:xfrm>
          <a:off x="193051" y="1329877"/>
          <a:ext cx="6471895" cy="7356923"/>
        </p:xfrm>
        <a:graphic>
          <a:graphicData uri="http://schemas.openxmlformats.org/drawingml/2006/table">
            <a:tbl>
              <a:tblPr firstRow="1" bandRow="1">
                <a:tableStyleId>{5940675A-B579-460E-94D1-54222C63F5DA}</a:tableStyleId>
              </a:tblPr>
              <a:tblGrid>
                <a:gridCol w="872952">
                  <a:extLst>
                    <a:ext uri="{9D8B030D-6E8A-4147-A177-3AD203B41FA5}">
                      <a16:colId xmlns:a16="http://schemas.microsoft.com/office/drawing/2014/main" val="834746812"/>
                    </a:ext>
                  </a:extLst>
                </a:gridCol>
                <a:gridCol w="2769369">
                  <a:extLst>
                    <a:ext uri="{9D8B030D-6E8A-4147-A177-3AD203B41FA5}">
                      <a16:colId xmlns:a16="http://schemas.microsoft.com/office/drawing/2014/main" val="920269021"/>
                    </a:ext>
                  </a:extLst>
                </a:gridCol>
                <a:gridCol w="1485024">
                  <a:extLst>
                    <a:ext uri="{9D8B030D-6E8A-4147-A177-3AD203B41FA5}">
                      <a16:colId xmlns:a16="http://schemas.microsoft.com/office/drawing/2014/main" val="3587677128"/>
                    </a:ext>
                  </a:extLst>
                </a:gridCol>
                <a:gridCol w="1344550">
                  <a:extLst>
                    <a:ext uri="{9D8B030D-6E8A-4147-A177-3AD203B41FA5}">
                      <a16:colId xmlns:a16="http://schemas.microsoft.com/office/drawing/2014/main" val="1345634504"/>
                    </a:ext>
                  </a:extLst>
                </a:gridCol>
              </a:tblGrid>
              <a:tr h="695556">
                <a:tc>
                  <a:txBody>
                    <a:bodyPr/>
                    <a:lstStyle/>
                    <a:p>
                      <a:pPr algn="ctr"/>
                      <a:r>
                        <a:rPr lang="en-GB" sz="1200" b="1" dirty="0">
                          <a:latin typeface="+mj-lt"/>
                          <a:ea typeface="Tahoma" panose="020B0604030504040204" pitchFamily="34" charset="0"/>
                          <a:cs typeface="Tahoma" panose="020B0604030504040204" pitchFamily="34" charset="0"/>
                        </a:rPr>
                        <a:t>Name of Process</a:t>
                      </a:r>
                    </a:p>
                  </a:txBody>
                  <a:tcPr anchor="ct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Diagram</a:t>
                      </a:r>
                    </a:p>
                  </a:txBody>
                  <a:tcPr anchor="ct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Material</a:t>
                      </a:r>
                    </a:p>
                  </a:txBody>
                  <a:tcPr anchor="ct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Products</a:t>
                      </a:r>
                      <a:r>
                        <a:rPr lang="en-GB" sz="1200" b="1" baseline="0" dirty="0">
                          <a:latin typeface="+mj-lt"/>
                          <a:ea typeface="Tahoma" panose="020B0604030504040204" pitchFamily="34" charset="0"/>
                          <a:cs typeface="Tahoma" panose="020B0604030504040204" pitchFamily="34" charset="0"/>
                        </a:rPr>
                        <a:t> Made</a:t>
                      </a:r>
                      <a:endParaRPr lang="en-GB" sz="1200" b="1" dirty="0">
                        <a:latin typeface="+mj-lt"/>
                        <a:ea typeface="Tahoma" panose="020B0604030504040204" pitchFamily="34" charset="0"/>
                        <a:cs typeface="Tahoma" panose="020B0604030504040204" pitchFamily="34" charset="0"/>
                      </a:endParaRPr>
                    </a:p>
                  </a:txBody>
                  <a:tcPr anchor="ctr">
                    <a:solidFill>
                      <a:schemeClr val="bg1">
                        <a:lumMod val="85000"/>
                      </a:schemeClr>
                    </a:solidFill>
                  </a:tcPr>
                </a:tc>
                <a:extLst>
                  <a:ext uri="{0D108BD9-81ED-4DB2-BD59-A6C34878D82A}">
                    <a16:rowId xmlns:a16="http://schemas.microsoft.com/office/drawing/2014/main" val="1479408728"/>
                  </a:ext>
                </a:extLst>
              </a:tr>
              <a:tr h="955892">
                <a:tc>
                  <a:txBody>
                    <a:bodyPr/>
                    <a:lstStyle/>
                    <a:p>
                      <a:pPr algn="ctr"/>
                      <a:r>
                        <a:rPr lang="en-GB" sz="1200" b="1" dirty="0">
                          <a:latin typeface="+mj-lt"/>
                          <a:ea typeface="Tahoma" panose="020B0604030504040204" pitchFamily="34" charset="0"/>
                          <a:cs typeface="Tahoma" panose="020B0604030504040204" pitchFamily="34" charset="0"/>
                        </a:rPr>
                        <a:t>Screen-printing</a:t>
                      </a:r>
                    </a:p>
                  </a:txBody>
                  <a:tcPr anchor="ctr">
                    <a:solidFill>
                      <a:schemeClr val="bg1">
                        <a:lumMod val="85000"/>
                      </a:schemeClr>
                    </a:solidFill>
                  </a:tcPr>
                </a:tc>
                <a:tc>
                  <a:txBody>
                    <a:bodyPr/>
                    <a:lstStyle/>
                    <a:p>
                      <a:pPr algn="ctr"/>
                      <a:endParaRPr lang="en-GB" sz="1200" dirty="0">
                        <a:latin typeface="+mj-lt"/>
                        <a:ea typeface="Tahoma" panose="020B0604030504040204" pitchFamily="34" charset="0"/>
                        <a:cs typeface="Tahoma" panose="020B0604030504040204" pitchFamily="34" charset="0"/>
                      </a:endParaRPr>
                    </a:p>
                  </a:txBody>
                  <a:tcPr anchor="ctr"/>
                </a:tc>
                <a:tc>
                  <a:txBody>
                    <a:bodyPr/>
                    <a:lstStyle/>
                    <a:p>
                      <a:pPr algn="ctr"/>
                      <a:r>
                        <a:rPr lang="en-GB" sz="1200" dirty="0">
                          <a:latin typeface="+mj-lt"/>
                          <a:ea typeface="Tahoma" panose="020B0604030504040204" pitchFamily="34" charset="0"/>
                          <a:cs typeface="Tahoma" panose="020B0604030504040204" pitchFamily="34" charset="0"/>
                        </a:rPr>
                        <a:t>Papers and Textiles</a:t>
                      </a:r>
                    </a:p>
                  </a:txBody>
                  <a:tcPr anchor="ctr"/>
                </a:tc>
                <a:tc>
                  <a:txBody>
                    <a:bodyPr/>
                    <a:lstStyle/>
                    <a:p>
                      <a:pPr algn="ctr"/>
                      <a:r>
                        <a:rPr lang="en-GB" sz="1200" dirty="0">
                          <a:latin typeface="+mj-lt"/>
                          <a:ea typeface="Tahoma" panose="020B0604030504040204" pitchFamily="34" charset="0"/>
                          <a:cs typeface="Tahoma" panose="020B0604030504040204" pitchFamily="34" charset="0"/>
                        </a:rPr>
                        <a:t>Posters, signs and t-shirts</a:t>
                      </a:r>
                    </a:p>
                  </a:txBody>
                  <a:tcPr anchor="ctr"/>
                </a:tc>
                <a:extLst>
                  <a:ext uri="{0D108BD9-81ED-4DB2-BD59-A6C34878D82A}">
                    <a16:rowId xmlns:a16="http://schemas.microsoft.com/office/drawing/2014/main" val="3076420865"/>
                  </a:ext>
                </a:extLst>
              </a:tr>
              <a:tr h="1114425">
                <a:tc>
                  <a:txBody>
                    <a:bodyPr/>
                    <a:lstStyle/>
                    <a:p>
                      <a:pPr algn="ctr"/>
                      <a:r>
                        <a:rPr lang="en-GB" sz="1200" b="1" dirty="0">
                          <a:latin typeface="+mj-lt"/>
                          <a:ea typeface="Tahoma" panose="020B0604030504040204" pitchFamily="34" charset="0"/>
                          <a:cs typeface="Tahoma" panose="020B0604030504040204" pitchFamily="34" charset="0"/>
                        </a:rPr>
                        <a:t>Offset</a:t>
                      </a:r>
                      <a:r>
                        <a:rPr lang="en-GB" sz="1200" b="1" baseline="0" dirty="0">
                          <a:latin typeface="+mj-lt"/>
                          <a:ea typeface="Tahoma" panose="020B0604030504040204" pitchFamily="34" charset="0"/>
                          <a:cs typeface="Tahoma" panose="020B0604030504040204" pitchFamily="34" charset="0"/>
                        </a:rPr>
                        <a:t> </a:t>
                      </a:r>
                      <a:r>
                        <a:rPr lang="en-GB" sz="1000" b="1" baseline="0" dirty="0">
                          <a:latin typeface="+mj-lt"/>
                          <a:ea typeface="Tahoma" panose="020B0604030504040204" pitchFamily="34" charset="0"/>
                          <a:cs typeface="Tahoma" panose="020B0604030504040204" pitchFamily="34" charset="0"/>
                        </a:rPr>
                        <a:t>Lithography</a:t>
                      </a:r>
                      <a:endParaRPr lang="en-GB" sz="1000" b="1" dirty="0">
                        <a:latin typeface="+mj-lt"/>
                        <a:ea typeface="Tahoma" panose="020B0604030504040204" pitchFamily="34" charset="0"/>
                        <a:cs typeface="Tahoma" panose="020B0604030504040204" pitchFamily="34" charset="0"/>
                      </a:endParaRPr>
                    </a:p>
                  </a:txBody>
                  <a:tcPr anchor="ctr">
                    <a:solidFill>
                      <a:schemeClr val="bg1">
                        <a:lumMod val="85000"/>
                      </a:schemeClr>
                    </a:solidFill>
                  </a:tcPr>
                </a:tc>
                <a:tc>
                  <a:txBody>
                    <a:bodyPr/>
                    <a:lstStyle/>
                    <a:p>
                      <a:pPr algn="ctr"/>
                      <a:endParaRPr lang="en-GB" sz="1200" dirty="0">
                        <a:latin typeface="+mj-lt"/>
                        <a:ea typeface="Tahoma" panose="020B0604030504040204" pitchFamily="34" charset="0"/>
                        <a:cs typeface="Tahoma" panose="020B0604030504040204" pitchFamily="34" charset="0"/>
                      </a:endParaRPr>
                    </a:p>
                  </a:txBody>
                  <a:tcPr anchor="ctr"/>
                </a:tc>
                <a:tc>
                  <a:txBody>
                    <a:bodyPr/>
                    <a:lstStyle/>
                    <a:p>
                      <a:pPr algn="ctr"/>
                      <a:r>
                        <a:rPr lang="en-GB" sz="1200" dirty="0">
                          <a:latin typeface="+mj-lt"/>
                          <a:ea typeface="Tahoma" panose="020B0604030504040204" pitchFamily="34" charset="0"/>
                          <a:cs typeface="Tahoma" panose="020B0604030504040204" pitchFamily="34" charset="0"/>
                        </a:rPr>
                        <a:t>Papers and card (thin, flexible</a:t>
                      </a:r>
                      <a:r>
                        <a:rPr lang="en-GB" sz="1200" baseline="0" dirty="0">
                          <a:latin typeface="+mj-lt"/>
                          <a:ea typeface="Tahoma" panose="020B0604030504040204" pitchFamily="34" charset="0"/>
                          <a:cs typeface="Tahoma" panose="020B0604030504040204" pitchFamily="34" charset="0"/>
                        </a:rPr>
                        <a:t> </a:t>
                      </a:r>
                      <a:r>
                        <a:rPr lang="en-GB" sz="1200" dirty="0">
                          <a:latin typeface="+mj-lt"/>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mj-lt"/>
                          <a:ea typeface="Tahoma" panose="020B0604030504040204" pitchFamily="34" charset="0"/>
                          <a:cs typeface="Tahoma" panose="020B0604030504040204" pitchFamily="34" charset="0"/>
                        </a:rPr>
                        <a:t>Posters, newspapers,  plastics</a:t>
                      </a:r>
                      <a:r>
                        <a:rPr lang="en-GB" sz="1200" baseline="0" dirty="0">
                          <a:latin typeface="+mj-lt"/>
                          <a:ea typeface="Tahoma" panose="020B0604030504040204" pitchFamily="34" charset="0"/>
                          <a:cs typeface="Tahoma" panose="020B0604030504040204" pitchFamily="34" charset="0"/>
                        </a:rPr>
                        <a:t> bags</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407825966"/>
                  </a:ext>
                </a:extLst>
              </a:tr>
              <a:tr h="1133475">
                <a:tc>
                  <a:txBody>
                    <a:bodyPr/>
                    <a:lstStyle/>
                    <a:p>
                      <a:pPr algn="ctr"/>
                      <a:r>
                        <a:rPr lang="en-GB" sz="1200" b="1" dirty="0">
                          <a:latin typeface="+mj-lt"/>
                          <a:ea typeface="Tahoma" panose="020B0604030504040204" pitchFamily="34" charset="0"/>
                          <a:cs typeface="Tahoma" panose="020B0604030504040204" pitchFamily="34" charset="0"/>
                        </a:rPr>
                        <a:t>Lathe Turning </a:t>
                      </a:r>
                    </a:p>
                  </a:txBody>
                  <a:tcPr anchor="ctr">
                    <a:solidFill>
                      <a:schemeClr val="bg1">
                        <a:lumMod val="85000"/>
                      </a:schemeClr>
                    </a:solidFill>
                  </a:tcPr>
                </a:tc>
                <a:tc>
                  <a:txBody>
                    <a:bodyPr/>
                    <a:lstStyle/>
                    <a:p>
                      <a:pPr algn="ctr"/>
                      <a:endParaRPr lang="en-GB" sz="1200">
                        <a:latin typeface="+mj-lt"/>
                        <a:ea typeface="Tahoma" panose="020B0604030504040204" pitchFamily="34" charset="0"/>
                        <a:cs typeface="Tahoma" panose="020B0604030504040204" pitchFamily="34" charset="0"/>
                      </a:endParaRPr>
                    </a:p>
                  </a:txBody>
                  <a:tcPr anchor="ctr"/>
                </a:tc>
                <a:tc>
                  <a:txBody>
                    <a:bodyPr/>
                    <a:lstStyle/>
                    <a:p>
                      <a:pPr algn="ctr"/>
                      <a:r>
                        <a:rPr lang="en-GB" sz="1200" dirty="0">
                          <a:latin typeface="+mj-lt"/>
                          <a:ea typeface="Tahoma" panose="020B0604030504040204" pitchFamily="34" charset="0"/>
                          <a:cs typeface="Tahoma" panose="020B0604030504040204" pitchFamily="34" charset="0"/>
                        </a:rPr>
                        <a:t>Wood and</a:t>
                      </a:r>
                      <a:r>
                        <a:rPr lang="en-GB" sz="1200" baseline="0" dirty="0">
                          <a:latin typeface="+mj-lt"/>
                          <a:ea typeface="Tahoma" panose="020B0604030504040204" pitchFamily="34" charset="0"/>
                          <a:cs typeface="Tahoma" panose="020B0604030504040204" pitchFamily="34" charset="0"/>
                        </a:rPr>
                        <a:t> metal</a:t>
                      </a:r>
                      <a:endParaRPr lang="en-GB" sz="1200" dirty="0">
                        <a:latin typeface="+mj-lt"/>
                        <a:ea typeface="Tahoma" panose="020B0604030504040204" pitchFamily="34" charset="0"/>
                        <a:cs typeface="Tahoma" panose="020B0604030504040204" pitchFamily="34" charset="0"/>
                      </a:endParaRPr>
                    </a:p>
                  </a:txBody>
                  <a:tcPr anchor="ctr"/>
                </a:tc>
                <a:tc>
                  <a:txBody>
                    <a:bodyPr/>
                    <a:lstStyle/>
                    <a:p>
                      <a:pPr algn="ctr"/>
                      <a:r>
                        <a:rPr lang="en-GB" sz="1200" dirty="0">
                          <a:latin typeface="+mj-lt"/>
                          <a:ea typeface="Tahoma" panose="020B0604030504040204" pitchFamily="34" charset="0"/>
                          <a:cs typeface="Tahoma" panose="020B0604030504040204" pitchFamily="34" charset="0"/>
                        </a:rPr>
                        <a:t>Chair legs, baseball bats (cylindrical</a:t>
                      </a:r>
                      <a:r>
                        <a:rPr lang="en-GB" sz="1200" baseline="0" dirty="0">
                          <a:latin typeface="+mj-lt"/>
                          <a:ea typeface="Tahoma" panose="020B0604030504040204" pitchFamily="34" charset="0"/>
                          <a:cs typeface="Tahoma" panose="020B0604030504040204" pitchFamily="34" charset="0"/>
                        </a:rPr>
                        <a:t> items)</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13051438"/>
                  </a:ext>
                </a:extLst>
              </a:tr>
              <a:tr h="1085850">
                <a:tc>
                  <a:txBody>
                    <a:bodyPr/>
                    <a:lstStyle/>
                    <a:p>
                      <a:pPr algn="ctr"/>
                      <a:r>
                        <a:rPr lang="en-GB" sz="1200" b="1" dirty="0">
                          <a:latin typeface="+mj-lt"/>
                          <a:ea typeface="Tahoma" panose="020B0604030504040204" pitchFamily="34" charset="0"/>
                          <a:cs typeface="Tahoma" panose="020B0604030504040204" pitchFamily="34" charset="0"/>
                        </a:rPr>
                        <a:t>Die Casting</a:t>
                      </a:r>
                    </a:p>
                  </a:txBody>
                  <a:tcPr anchor="ctr">
                    <a:solidFill>
                      <a:schemeClr val="bg1">
                        <a:lumMod val="85000"/>
                      </a:schemeClr>
                    </a:solidFill>
                  </a:tcPr>
                </a:tc>
                <a:tc>
                  <a:txBody>
                    <a:bodyPr/>
                    <a:lstStyle/>
                    <a:p>
                      <a:pPr algn="ctr"/>
                      <a:endParaRPr lang="en-GB" sz="1200">
                        <a:latin typeface="+mj-lt"/>
                        <a:ea typeface="Tahoma" panose="020B0604030504040204" pitchFamily="34" charset="0"/>
                        <a:cs typeface="Tahoma" panose="020B0604030504040204" pitchFamily="34" charset="0"/>
                      </a:endParaRPr>
                    </a:p>
                  </a:txBody>
                  <a:tcPr anchor="ctr"/>
                </a:tc>
                <a:tc>
                  <a:txBody>
                    <a:bodyPr/>
                    <a:lstStyle/>
                    <a:p>
                      <a:pPr algn="ctr"/>
                      <a:r>
                        <a:rPr lang="en-GB" sz="1200" dirty="0">
                          <a:latin typeface="+mj-lt"/>
                          <a:ea typeface="Tahoma" panose="020B0604030504040204" pitchFamily="34" charset="0"/>
                          <a:cs typeface="Tahoma" panose="020B0604030504040204" pitchFamily="34" charset="0"/>
                        </a:rPr>
                        <a:t>Metal</a:t>
                      </a:r>
                    </a:p>
                  </a:txBody>
                  <a:tcPr anchor="ctr"/>
                </a:tc>
                <a:tc>
                  <a:txBody>
                    <a:bodyPr/>
                    <a:lstStyle/>
                    <a:p>
                      <a:pPr algn="ctr"/>
                      <a:r>
                        <a:rPr lang="en-GB" sz="1200" dirty="0">
                          <a:latin typeface="+mj-lt"/>
                          <a:ea typeface="Tahoma" panose="020B0604030504040204" pitchFamily="34" charset="0"/>
                          <a:cs typeface="Tahoma" panose="020B0604030504040204" pitchFamily="34" charset="0"/>
                        </a:rPr>
                        <a:t>Car parts, engine components,</a:t>
                      </a:r>
                      <a:r>
                        <a:rPr lang="en-GB" sz="1200" baseline="0" dirty="0">
                          <a:latin typeface="+mj-lt"/>
                          <a:ea typeface="Tahoma" panose="020B0604030504040204" pitchFamily="34" charset="0"/>
                          <a:cs typeface="Tahoma" panose="020B0604030504040204" pitchFamily="34" charset="0"/>
                        </a:rPr>
                        <a:t> </a:t>
                      </a:r>
                      <a:r>
                        <a:rPr lang="en-GB" sz="1200" baseline="0" dirty="0" err="1">
                          <a:latin typeface="+mj-lt"/>
                          <a:ea typeface="Tahoma" panose="020B0604030504040204" pitchFamily="34" charset="0"/>
                          <a:cs typeface="Tahoma" panose="020B0604030504040204" pitchFamily="34" charset="0"/>
                        </a:rPr>
                        <a:t>etc</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758649666"/>
                  </a:ext>
                </a:extLst>
              </a:tr>
              <a:tr h="1114425">
                <a:tc>
                  <a:txBody>
                    <a:bodyPr/>
                    <a:lstStyle/>
                    <a:p>
                      <a:pPr algn="ctr"/>
                      <a:r>
                        <a:rPr lang="en-GB" sz="1200" b="1" dirty="0">
                          <a:latin typeface="+mj-lt"/>
                          <a:ea typeface="Tahoma" panose="020B0604030504040204" pitchFamily="34" charset="0"/>
                          <a:cs typeface="Tahoma" panose="020B0604030504040204" pitchFamily="34" charset="0"/>
                        </a:rPr>
                        <a:t>Injection Moulding</a:t>
                      </a:r>
                    </a:p>
                  </a:txBody>
                  <a:tcPr anchor="ctr">
                    <a:solidFill>
                      <a:schemeClr val="bg1">
                        <a:lumMod val="85000"/>
                      </a:schemeClr>
                    </a:solidFill>
                  </a:tcPr>
                </a:tc>
                <a:tc>
                  <a:txBody>
                    <a:bodyPr/>
                    <a:lstStyle/>
                    <a:p>
                      <a:pPr algn="ctr"/>
                      <a:endParaRPr lang="en-GB" sz="1200">
                        <a:latin typeface="+mj-lt"/>
                        <a:ea typeface="Tahoma" panose="020B0604030504040204" pitchFamily="34" charset="0"/>
                        <a:cs typeface="Tahoma" panose="020B0604030504040204" pitchFamily="34" charset="0"/>
                      </a:endParaRPr>
                    </a:p>
                  </a:txBody>
                  <a:tcPr anchor="ctr"/>
                </a:tc>
                <a:tc>
                  <a:txBody>
                    <a:bodyPr/>
                    <a:lstStyle/>
                    <a:p>
                      <a:pPr algn="ctr"/>
                      <a:r>
                        <a:rPr lang="en-GB" sz="1200" dirty="0">
                          <a:latin typeface="+mj-lt"/>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mj-lt"/>
                          <a:ea typeface="Tahoma" panose="020B0604030504040204" pitchFamily="34" charset="0"/>
                          <a:cs typeface="Tahoma" panose="020B0604030504040204" pitchFamily="34" charset="0"/>
                        </a:rPr>
                        <a:t>Chairs, toys, </a:t>
                      </a:r>
                      <a:r>
                        <a:rPr lang="en-GB" sz="1200" dirty="0" err="1">
                          <a:latin typeface="+mj-lt"/>
                          <a:ea typeface="Tahoma" panose="020B0604030504040204" pitchFamily="34" charset="0"/>
                          <a:cs typeface="Tahoma" panose="020B0604030504040204" pitchFamily="34" charset="0"/>
                        </a:rPr>
                        <a:t>etc</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668891543"/>
                  </a:ext>
                </a:extLst>
              </a:tr>
              <a:tr h="1257300">
                <a:tc>
                  <a:txBody>
                    <a:bodyPr/>
                    <a:lstStyle/>
                    <a:p>
                      <a:pPr algn="ctr"/>
                      <a:r>
                        <a:rPr lang="en-GB" sz="1200" b="1" dirty="0">
                          <a:latin typeface="+mj-lt"/>
                          <a:ea typeface="Tahoma" panose="020B0604030504040204" pitchFamily="34" charset="0"/>
                          <a:cs typeface="Tahoma" panose="020B0604030504040204" pitchFamily="34" charset="0"/>
                        </a:rPr>
                        <a:t>Blow Moulding</a:t>
                      </a:r>
                    </a:p>
                  </a:txBody>
                  <a:tcPr anchor="ctr">
                    <a:solidFill>
                      <a:schemeClr val="bg1">
                        <a:lumMod val="85000"/>
                      </a:schemeClr>
                    </a:solidFill>
                  </a:tcPr>
                </a:tc>
                <a:tc>
                  <a:txBody>
                    <a:bodyPr/>
                    <a:lstStyle/>
                    <a:p>
                      <a:pPr algn="ctr"/>
                      <a:endParaRPr lang="en-GB" sz="1200" dirty="0">
                        <a:latin typeface="+mj-lt"/>
                        <a:ea typeface="Tahoma" panose="020B0604030504040204" pitchFamily="34" charset="0"/>
                        <a:cs typeface="Tahoma" panose="020B0604030504040204" pitchFamily="34" charset="0"/>
                      </a:endParaRPr>
                    </a:p>
                  </a:txBody>
                  <a:tcPr anchor="ctr"/>
                </a:tc>
                <a:tc>
                  <a:txBody>
                    <a:bodyPr/>
                    <a:lstStyle/>
                    <a:p>
                      <a:pPr algn="ctr"/>
                      <a:r>
                        <a:rPr lang="en-GB" sz="1200" dirty="0">
                          <a:latin typeface="+mj-lt"/>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mj-lt"/>
                          <a:ea typeface="Tahoma" panose="020B0604030504040204" pitchFamily="34" charset="0"/>
                          <a:cs typeface="Tahoma" panose="020B0604030504040204" pitchFamily="34" charset="0"/>
                        </a:rPr>
                        <a:t>Plastic bottles</a:t>
                      </a:r>
                    </a:p>
                  </a:txBody>
                  <a:tcPr anchor="ctr"/>
                </a:tc>
                <a:extLst>
                  <a:ext uri="{0D108BD9-81ED-4DB2-BD59-A6C34878D82A}">
                    <a16:rowId xmlns:a16="http://schemas.microsoft.com/office/drawing/2014/main" val="41362234"/>
                  </a:ext>
                </a:extLst>
              </a:tr>
            </a:tbl>
          </a:graphicData>
        </a:graphic>
      </p:graphicFrame>
      <p:grpSp>
        <p:nvGrpSpPr>
          <p:cNvPr id="2" name="Group 1">
            <a:extLst>
              <a:ext uri="{FF2B5EF4-FFF2-40B4-BE49-F238E27FC236}">
                <a16:creationId xmlns:a16="http://schemas.microsoft.com/office/drawing/2014/main" id="{CA024542-B147-46D8-8D91-E99AA77F724B}"/>
              </a:ext>
            </a:extLst>
          </p:cNvPr>
          <p:cNvGrpSpPr/>
          <p:nvPr/>
        </p:nvGrpSpPr>
        <p:grpSpPr>
          <a:xfrm>
            <a:off x="1181783" y="2095499"/>
            <a:ext cx="2567967" cy="6436179"/>
            <a:chOff x="1169778" y="1801745"/>
            <a:chExt cx="2124974" cy="7196082"/>
          </a:xfrm>
        </p:grpSpPr>
        <p:pic>
          <p:nvPicPr>
            <p:cNvPr id="11" name="Picture 10">
              <a:extLst>
                <a:ext uri="{FF2B5EF4-FFF2-40B4-BE49-F238E27FC236}">
                  <a16:creationId xmlns:a16="http://schemas.microsoft.com/office/drawing/2014/main" id="{75F517EE-A4C3-4D18-8E33-BD45C94A05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923" r="28441"/>
            <a:stretch/>
          </p:blipFill>
          <p:spPr>
            <a:xfrm rot="16200000">
              <a:off x="1726288" y="2925409"/>
              <a:ext cx="1003744" cy="1081130"/>
            </a:xfrm>
            <a:prstGeom prst="rect">
              <a:avLst/>
            </a:prstGeom>
          </p:spPr>
        </p:pic>
        <p:pic>
          <p:nvPicPr>
            <p:cNvPr id="12" name="Picture 11">
              <a:extLst>
                <a:ext uri="{FF2B5EF4-FFF2-40B4-BE49-F238E27FC236}">
                  <a16:creationId xmlns:a16="http://schemas.microsoft.com/office/drawing/2014/main" id="{042C929D-D323-4B87-88E2-FB5AAC05BD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2678" y="4217329"/>
              <a:ext cx="1918297" cy="1044101"/>
            </a:xfrm>
            <a:prstGeom prst="rect">
              <a:avLst/>
            </a:prstGeom>
          </p:spPr>
        </p:pic>
        <p:pic>
          <p:nvPicPr>
            <p:cNvPr id="13" name="Picture 12">
              <a:extLst>
                <a:ext uri="{FF2B5EF4-FFF2-40B4-BE49-F238E27FC236}">
                  <a16:creationId xmlns:a16="http://schemas.microsoft.com/office/drawing/2014/main" id="{3C3C6BF5-F6A8-443B-8004-6B0EDB65BE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3321" y="5530915"/>
              <a:ext cx="1417509" cy="940463"/>
            </a:xfrm>
            <a:prstGeom prst="rect">
              <a:avLst/>
            </a:prstGeom>
          </p:spPr>
        </p:pic>
        <p:pic>
          <p:nvPicPr>
            <p:cNvPr id="14" name="Picture 13">
              <a:extLst>
                <a:ext uri="{FF2B5EF4-FFF2-40B4-BE49-F238E27FC236}">
                  <a16:creationId xmlns:a16="http://schemas.microsoft.com/office/drawing/2014/main" id="{B3455C20-670C-4E6D-8600-D0C06C6A28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9778" y="6795545"/>
              <a:ext cx="2073893" cy="842190"/>
            </a:xfrm>
            <a:prstGeom prst="rect">
              <a:avLst/>
            </a:prstGeom>
          </p:spPr>
        </p:pic>
        <p:pic>
          <p:nvPicPr>
            <p:cNvPr id="15" name="Picture 14">
              <a:extLst>
                <a:ext uri="{FF2B5EF4-FFF2-40B4-BE49-F238E27FC236}">
                  <a16:creationId xmlns:a16="http://schemas.microsoft.com/office/drawing/2014/main" id="{222A04B8-DFD3-4B82-9F51-57C4020465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4256" y="8036558"/>
              <a:ext cx="1890496" cy="961269"/>
            </a:xfrm>
            <a:prstGeom prst="rect">
              <a:avLst/>
            </a:prstGeom>
          </p:spPr>
        </p:pic>
        <p:pic>
          <p:nvPicPr>
            <p:cNvPr id="16" name="Picture 15">
              <a:extLst>
                <a:ext uri="{FF2B5EF4-FFF2-40B4-BE49-F238E27FC236}">
                  <a16:creationId xmlns:a16="http://schemas.microsoft.com/office/drawing/2014/main" id="{D05DD1D0-E778-4F05-8CC2-8D08E6AC3B1C}"/>
                </a:ext>
              </a:extLst>
            </p:cNvPr>
            <p:cNvPicPr>
              <a:picLocks noChangeAspect="1"/>
            </p:cNvPicPr>
            <p:nvPr/>
          </p:nvPicPr>
          <p:blipFill>
            <a:blip r:embed="rId7"/>
            <a:stretch>
              <a:fillRect/>
            </a:stretch>
          </p:blipFill>
          <p:spPr>
            <a:xfrm>
              <a:off x="1527402" y="1801745"/>
              <a:ext cx="1654619" cy="846205"/>
            </a:xfrm>
            <a:prstGeom prst="rect">
              <a:avLst/>
            </a:prstGeom>
          </p:spPr>
        </p:pic>
      </p:grpSp>
    </p:spTree>
    <p:extLst>
      <p:ext uri="{BB962C8B-B14F-4D97-AF65-F5344CB8AC3E}">
        <p14:creationId xmlns:p14="http://schemas.microsoft.com/office/powerpoint/2010/main" val="4263727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04FAABC-02EC-4916-BE95-F3AF1A5772EC}"/>
              </a:ext>
            </a:extLst>
          </p:cNvPr>
          <p:cNvSpPr txBox="1"/>
          <p:nvPr/>
        </p:nvSpPr>
        <p:spPr>
          <a:xfrm>
            <a:off x="1" y="717603"/>
            <a:ext cx="2362199" cy="522931"/>
          </a:xfrm>
          <a:prstGeom prst="rect">
            <a:avLst/>
          </a:prstGeom>
          <a:solidFill>
            <a:srgbClr val="92D05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EC797C06-5779-4D26-927F-D6BC0859F6BC}"/>
              </a:ext>
            </a:extLst>
          </p:cNvPr>
          <p:cNvSpPr txBox="1"/>
          <p:nvPr/>
        </p:nvSpPr>
        <p:spPr>
          <a:xfrm>
            <a:off x="-1" y="13826"/>
            <a:ext cx="6858001" cy="522931"/>
          </a:xfrm>
          <a:prstGeom prst="rect">
            <a:avLst/>
          </a:prstGeom>
          <a:solidFill>
            <a:srgbClr val="92D05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KS4 Design Technology</a:t>
            </a:r>
            <a:endParaRPr lang="ru-RU" sz="2400" b="1"/>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2276872"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t>Specialist Techniques:</a:t>
            </a:r>
          </a:p>
          <a:p>
            <a:pPr algn="l"/>
            <a:r>
              <a:rPr lang="en-GB" sz="1800" b="1" dirty="0"/>
              <a:t>Production Methods</a:t>
            </a:r>
          </a:p>
        </p:txBody>
      </p:sp>
      <p:graphicFrame>
        <p:nvGraphicFramePr>
          <p:cNvPr id="10" name="Table 9">
            <a:extLst>
              <a:ext uri="{FF2B5EF4-FFF2-40B4-BE49-F238E27FC236}">
                <a16:creationId xmlns:a16="http://schemas.microsoft.com/office/drawing/2014/main" id="{9C42A382-629F-495D-8B51-4EEEDE3A0B10}"/>
              </a:ext>
            </a:extLst>
          </p:cNvPr>
          <p:cNvGraphicFramePr>
            <a:graphicFrameLocks noGrp="1"/>
          </p:cNvGraphicFramePr>
          <p:nvPr>
            <p:extLst>
              <p:ext uri="{D42A27DB-BD31-4B8C-83A1-F6EECF244321}">
                <p14:modId xmlns:p14="http://schemas.microsoft.com/office/powerpoint/2010/main" val="1850348286"/>
              </p:ext>
            </p:extLst>
          </p:nvPr>
        </p:nvGraphicFramePr>
        <p:xfrm>
          <a:off x="190162" y="1406078"/>
          <a:ext cx="6415911" cy="5936780"/>
        </p:xfrm>
        <a:graphic>
          <a:graphicData uri="http://schemas.openxmlformats.org/drawingml/2006/table">
            <a:tbl>
              <a:tblPr firstRow="1" bandRow="1">
                <a:tableStyleId>{5940675A-B579-460E-94D1-54222C63F5DA}</a:tableStyleId>
              </a:tblPr>
              <a:tblGrid>
                <a:gridCol w="829013">
                  <a:extLst>
                    <a:ext uri="{9D8B030D-6E8A-4147-A177-3AD203B41FA5}">
                      <a16:colId xmlns:a16="http://schemas.microsoft.com/office/drawing/2014/main" val="834746812"/>
                    </a:ext>
                  </a:extLst>
                </a:gridCol>
                <a:gridCol w="5586898">
                  <a:extLst>
                    <a:ext uri="{9D8B030D-6E8A-4147-A177-3AD203B41FA5}">
                      <a16:colId xmlns:a16="http://schemas.microsoft.com/office/drawing/2014/main" val="3034137838"/>
                    </a:ext>
                  </a:extLst>
                </a:gridCol>
              </a:tblGrid>
              <a:tr h="599920">
                <a:tc>
                  <a:txBody>
                    <a:bodyPr/>
                    <a:lstStyle/>
                    <a:p>
                      <a:pPr algn="ctr"/>
                      <a:r>
                        <a:rPr lang="en-GB" sz="1200" b="1" dirty="0">
                          <a:latin typeface="+mj-lt"/>
                          <a:ea typeface="Tahoma" panose="020B0604030504040204" pitchFamily="34" charset="0"/>
                          <a:cs typeface="Tahoma" panose="020B0604030504040204" pitchFamily="34" charset="0"/>
                        </a:rPr>
                        <a:t>Name of Process</a:t>
                      </a:r>
                    </a:p>
                  </a:txBody>
                  <a:tcPr anchor="ct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Key info</a:t>
                      </a:r>
                    </a:p>
                  </a:txBody>
                  <a:tcPr anchor="ctr">
                    <a:solidFill>
                      <a:schemeClr val="bg1">
                        <a:lumMod val="85000"/>
                      </a:schemeClr>
                    </a:solidFill>
                  </a:tcPr>
                </a:tc>
                <a:extLst>
                  <a:ext uri="{0D108BD9-81ED-4DB2-BD59-A6C34878D82A}">
                    <a16:rowId xmlns:a16="http://schemas.microsoft.com/office/drawing/2014/main" val="1479408728"/>
                  </a:ext>
                </a:extLst>
              </a:tr>
              <a:tr h="771052">
                <a:tc>
                  <a:txBody>
                    <a:bodyPr/>
                    <a:lstStyle/>
                    <a:p>
                      <a:pPr algn="ctr"/>
                      <a:r>
                        <a:rPr lang="en-GB" sz="1200" b="1" dirty="0">
                          <a:latin typeface="+mj-lt"/>
                          <a:ea typeface="Tahoma" panose="020B0604030504040204" pitchFamily="34" charset="0"/>
                          <a:cs typeface="Tahoma" panose="020B0604030504040204" pitchFamily="34" charset="0"/>
                        </a:rPr>
                        <a:t>Screen-printing</a:t>
                      </a:r>
                    </a:p>
                  </a:txBody>
                  <a:tcPr anchor="ctr">
                    <a:solidFill>
                      <a:schemeClr val="bg1">
                        <a:lumMod val="85000"/>
                      </a:schemeClr>
                    </a:solidFill>
                  </a:tcPr>
                </a:tc>
                <a:tc>
                  <a:txBody>
                    <a:bodyPr/>
                    <a:lstStyle/>
                    <a:p>
                      <a:pPr algn="l"/>
                      <a:r>
                        <a:rPr lang="en-GB" sz="1200" dirty="0">
                          <a:latin typeface="+mj-lt"/>
                          <a:ea typeface="Tahoma" panose="020B0604030504040204" pitchFamily="34" charset="0"/>
                          <a:cs typeface="Tahoma" panose="020B0604030504040204" pitchFamily="34" charset="0"/>
                        </a:rPr>
                        <a:t>Screen printing places paint on</a:t>
                      </a:r>
                      <a:r>
                        <a:rPr lang="en-GB" sz="1200" baseline="0" dirty="0">
                          <a:latin typeface="+mj-lt"/>
                          <a:ea typeface="Tahoma" panose="020B0604030504040204" pitchFamily="34" charset="0"/>
                          <a:cs typeface="Tahoma" panose="020B0604030504040204" pitchFamily="34" charset="0"/>
                        </a:rPr>
                        <a:t> top of a screen. The screen has a stencil embedded in it, so when the paint is passed across it the desired shape is printed underneath. </a:t>
                      </a:r>
                    </a:p>
                    <a:p>
                      <a:pPr algn="l"/>
                      <a:r>
                        <a:rPr lang="en-GB" sz="1200" baseline="0" dirty="0">
                          <a:latin typeface="+mj-lt"/>
                          <a:ea typeface="Tahoma" panose="020B0604030504040204" pitchFamily="34" charset="0"/>
                          <a:cs typeface="Tahoma" panose="020B0604030504040204" pitchFamily="34" charset="0"/>
                        </a:rPr>
                        <a:t>Good process in one-off and batch production as often done by hand</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076420865"/>
                  </a:ext>
                </a:extLst>
              </a:tr>
              <a:tr h="889992">
                <a:tc>
                  <a:txBody>
                    <a:bodyPr/>
                    <a:lstStyle/>
                    <a:p>
                      <a:pPr algn="ctr"/>
                      <a:r>
                        <a:rPr lang="en-GB" sz="1200" b="1" dirty="0">
                          <a:latin typeface="+mj-lt"/>
                          <a:ea typeface="Tahoma" panose="020B0604030504040204" pitchFamily="34" charset="0"/>
                          <a:cs typeface="Tahoma" panose="020B0604030504040204" pitchFamily="34" charset="0"/>
                        </a:rPr>
                        <a:t>Offset</a:t>
                      </a:r>
                      <a:r>
                        <a:rPr lang="en-GB" sz="1200" b="1" baseline="0" dirty="0">
                          <a:latin typeface="+mj-lt"/>
                          <a:ea typeface="Tahoma" panose="020B0604030504040204" pitchFamily="34" charset="0"/>
                          <a:cs typeface="Tahoma" panose="020B0604030504040204" pitchFamily="34" charset="0"/>
                        </a:rPr>
                        <a:t> </a:t>
                      </a:r>
                      <a:r>
                        <a:rPr lang="en-GB" sz="1000" b="1" baseline="0" dirty="0">
                          <a:latin typeface="+mj-lt"/>
                          <a:ea typeface="Tahoma" panose="020B0604030504040204" pitchFamily="34" charset="0"/>
                          <a:cs typeface="Tahoma" panose="020B0604030504040204" pitchFamily="34" charset="0"/>
                        </a:rPr>
                        <a:t>Lithography</a:t>
                      </a:r>
                      <a:endParaRPr lang="en-GB" sz="1000" b="1" dirty="0">
                        <a:latin typeface="+mj-lt"/>
                        <a:ea typeface="Tahoma" panose="020B0604030504040204" pitchFamily="34" charset="0"/>
                        <a:cs typeface="Tahoma" panose="020B0604030504040204" pitchFamily="34" charset="0"/>
                      </a:endParaRPr>
                    </a:p>
                  </a:txBody>
                  <a:tcPr anchor="ctr">
                    <a:solidFill>
                      <a:schemeClr val="bg1">
                        <a:lumMod val="85000"/>
                      </a:schemeClr>
                    </a:solidFill>
                  </a:tcPr>
                </a:tc>
                <a:tc>
                  <a:txBody>
                    <a:bodyPr/>
                    <a:lstStyle/>
                    <a:p>
                      <a:pPr algn="l"/>
                      <a:r>
                        <a:rPr lang="en-GB" sz="1200" dirty="0">
                          <a:latin typeface="+mj-lt"/>
                          <a:ea typeface="Tahoma" panose="020B0604030504040204" pitchFamily="34" charset="0"/>
                          <a:cs typeface="Tahoma" panose="020B0604030504040204" pitchFamily="34" charset="0"/>
                        </a:rPr>
                        <a:t>Rollers containing</a:t>
                      </a:r>
                      <a:r>
                        <a:rPr lang="en-GB" sz="1200" baseline="0" dirty="0">
                          <a:latin typeface="+mj-lt"/>
                          <a:ea typeface="Tahoma" panose="020B0604030504040204" pitchFamily="34" charset="0"/>
                          <a:cs typeface="Tahoma" panose="020B0604030504040204" pitchFamily="34" charset="0"/>
                        </a:rPr>
                        <a:t> the colours and water go onto the plate cylinder. The water stops the colours sticking to certain places, creating the shape. The shape is transferred between rollers and onto the material. </a:t>
                      </a:r>
                    </a:p>
                    <a:p>
                      <a:pPr algn="l"/>
                      <a:r>
                        <a:rPr lang="en-GB" sz="1200" baseline="0" dirty="0">
                          <a:latin typeface="+mj-lt"/>
                          <a:ea typeface="Tahoma" panose="020B0604030504040204" pitchFamily="34" charset="0"/>
                          <a:cs typeface="Tahoma" panose="020B0604030504040204" pitchFamily="34" charset="0"/>
                        </a:rPr>
                        <a:t>Can be used for batch and mass production</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407825966"/>
                  </a:ext>
                </a:extLst>
              </a:tr>
              <a:tr h="889992">
                <a:tc>
                  <a:txBody>
                    <a:bodyPr/>
                    <a:lstStyle/>
                    <a:p>
                      <a:pPr algn="ctr"/>
                      <a:r>
                        <a:rPr lang="en-GB" sz="1200" b="1" dirty="0">
                          <a:latin typeface="+mj-lt"/>
                          <a:ea typeface="Tahoma" panose="020B0604030504040204" pitchFamily="34" charset="0"/>
                          <a:cs typeface="Tahoma" panose="020B0604030504040204" pitchFamily="34" charset="0"/>
                        </a:rPr>
                        <a:t>Lathe Turning </a:t>
                      </a:r>
                    </a:p>
                  </a:txBody>
                  <a:tcPr anchor="ctr">
                    <a:solidFill>
                      <a:schemeClr val="bg1">
                        <a:lumMod val="85000"/>
                      </a:schemeClr>
                    </a:solidFill>
                  </a:tcPr>
                </a:tc>
                <a:tc>
                  <a:txBody>
                    <a:bodyPr/>
                    <a:lstStyle/>
                    <a:p>
                      <a:pPr algn="l"/>
                      <a:r>
                        <a:rPr lang="en-GB" sz="1200" dirty="0">
                          <a:latin typeface="+mj-lt"/>
                          <a:ea typeface="Tahoma" panose="020B0604030504040204" pitchFamily="34" charset="0"/>
                          <a:cs typeface="Tahoma" panose="020B0604030504040204" pitchFamily="34" charset="0"/>
                        </a:rPr>
                        <a:t>Material is</a:t>
                      </a:r>
                      <a:r>
                        <a:rPr lang="en-GB" sz="1200" baseline="0" dirty="0">
                          <a:latin typeface="+mj-lt"/>
                          <a:ea typeface="Tahoma" panose="020B0604030504040204" pitchFamily="34" charset="0"/>
                          <a:cs typeface="Tahoma" panose="020B0604030504040204" pitchFamily="34" charset="0"/>
                        </a:rPr>
                        <a:t> placed between the tail stock and the headstock and spun at high speed. The material is then cut using specialist tools (either by hand or by automated machinery) to the desired shape. </a:t>
                      </a:r>
                    </a:p>
                    <a:p>
                      <a:pPr algn="l"/>
                      <a:r>
                        <a:rPr lang="en-GB" sz="1200" baseline="0" dirty="0">
                          <a:latin typeface="+mj-lt"/>
                          <a:ea typeface="Tahoma" panose="020B0604030504040204" pitchFamily="34" charset="0"/>
                          <a:cs typeface="Tahoma" panose="020B0604030504040204" pitchFamily="34" charset="0"/>
                        </a:rPr>
                        <a:t>Can be used in one-off and batch production</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13051438"/>
                  </a:ext>
                </a:extLst>
              </a:tr>
              <a:tr h="889992">
                <a:tc>
                  <a:txBody>
                    <a:bodyPr/>
                    <a:lstStyle/>
                    <a:p>
                      <a:pPr algn="ctr"/>
                      <a:r>
                        <a:rPr lang="en-GB" sz="1200" b="1" dirty="0">
                          <a:latin typeface="+mj-lt"/>
                          <a:ea typeface="Tahoma" panose="020B0604030504040204" pitchFamily="34" charset="0"/>
                          <a:cs typeface="Tahoma" panose="020B0604030504040204" pitchFamily="34" charset="0"/>
                        </a:rPr>
                        <a:t>Die Casting</a:t>
                      </a:r>
                    </a:p>
                  </a:txBody>
                  <a:tcPr anchor="ctr">
                    <a:solidFill>
                      <a:schemeClr val="bg1">
                        <a:lumMod val="85000"/>
                      </a:schemeClr>
                    </a:solidFill>
                  </a:tcPr>
                </a:tc>
                <a:tc>
                  <a:txBody>
                    <a:bodyPr/>
                    <a:lstStyle/>
                    <a:p>
                      <a:pPr algn="l"/>
                      <a:r>
                        <a:rPr lang="en-GB" sz="1200" dirty="0">
                          <a:latin typeface="+mj-lt"/>
                          <a:ea typeface="Tahoma" panose="020B0604030504040204" pitchFamily="34" charset="0"/>
                          <a:cs typeface="Tahoma" panose="020B0604030504040204" pitchFamily="34" charset="0"/>
                        </a:rPr>
                        <a:t>Molten metal is poured</a:t>
                      </a:r>
                      <a:r>
                        <a:rPr lang="en-GB" sz="1200" baseline="0" dirty="0">
                          <a:latin typeface="+mj-lt"/>
                          <a:ea typeface="Tahoma" panose="020B0604030504040204" pitchFamily="34" charset="0"/>
                          <a:cs typeface="Tahoma" panose="020B0604030504040204" pitchFamily="34" charset="0"/>
                        </a:rPr>
                        <a:t> into a chamber and a plunger forces the metal through the nozzle into the mould. Unlike sand casting, the mould is reusable. </a:t>
                      </a:r>
                    </a:p>
                    <a:p>
                      <a:pPr algn="l"/>
                      <a:r>
                        <a:rPr lang="en-GB" sz="1200" baseline="0" dirty="0">
                          <a:latin typeface="+mj-lt"/>
                          <a:ea typeface="Tahoma" panose="020B0604030504040204" pitchFamily="34" charset="0"/>
                          <a:cs typeface="Tahoma" panose="020B0604030504040204" pitchFamily="34" charset="0"/>
                        </a:rPr>
                        <a:t>Good process for both one-off and batch production</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758649666"/>
                  </a:ext>
                </a:extLst>
              </a:tr>
              <a:tr h="889992">
                <a:tc>
                  <a:txBody>
                    <a:bodyPr/>
                    <a:lstStyle/>
                    <a:p>
                      <a:pPr algn="ctr"/>
                      <a:r>
                        <a:rPr lang="en-GB" sz="1200" b="1" dirty="0">
                          <a:latin typeface="+mj-lt"/>
                          <a:ea typeface="Tahoma" panose="020B0604030504040204" pitchFamily="34" charset="0"/>
                          <a:cs typeface="Tahoma" panose="020B0604030504040204" pitchFamily="34" charset="0"/>
                        </a:rPr>
                        <a:t>Injection Moulding</a:t>
                      </a:r>
                    </a:p>
                  </a:txBody>
                  <a:tcPr anchor="ctr">
                    <a:solidFill>
                      <a:schemeClr val="bg1">
                        <a:lumMod val="85000"/>
                      </a:schemeClr>
                    </a:solidFill>
                  </a:tcPr>
                </a:tc>
                <a:tc>
                  <a:txBody>
                    <a:bodyPr/>
                    <a:lstStyle/>
                    <a:p>
                      <a:pPr algn="l"/>
                      <a:r>
                        <a:rPr lang="en-GB" sz="1200" dirty="0">
                          <a:latin typeface="+mj-lt"/>
                          <a:ea typeface="Tahoma" panose="020B0604030504040204" pitchFamily="34" charset="0"/>
                          <a:cs typeface="Tahoma" panose="020B0604030504040204" pitchFamily="34" charset="0"/>
                        </a:rPr>
                        <a:t>Plastic granules are poured into the hopper and onto the screw. The screw moves the material towards the heater where</a:t>
                      </a:r>
                      <a:r>
                        <a:rPr lang="en-GB" sz="1200" baseline="0" dirty="0">
                          <a:latin typeface="+mj-lt"/>
                          <a:ea typeface="Tahoma" panose="020B0604030504040204" pitchFamily="34" charset="0"/>
                          <a:cs typeface="Tahoma" panose="020B0604030504040204" pitchFamily="34" charset="0"/>
                        </a:rPr>
                        <a:t> it turns into a liquid. The liquid is then forced into the mould, cooled and released.</a:t>
                      </a:r>
                    </a:p>
                    <a:p>
                      <a:pPr algn="l"/>
                      <a:r>
                        <a:rPr lang="en-GB" sz="1200" baseline="0" dirty="0">
                          <a:latin typeface="+mj-lt"/>
                          <a:ea typeface="Tahoma" panose="020B0604030504040204" pitchFamily="34" charset="0"/>
                          <a:cs typeface="Tahoma" panose="020B0604030504040204" pitchFamily="34" charset="0"/>
                        </a:rPr>
                        <a:t>Great process for mass production as it makes 100s+ of products at once, to an identical standard.</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668891543"/>
                  </a:ext>
                </a:extLst>
              </a:tr>
              <a:tr h="889992">
                <a:tc>
                  <a:txBody>
                    <a:bodyPr/>
                    <a:lstStyle/>
                    <a:p>
                      <a:pPr algn="ctr"/>
                      <a:r>
                        <a:rPr lang="en-GB" sz="1200" b="1" dirty="0">
                          <a:latin typeface="+mj-lt"/>
                          <a:ea typeface="Tahoma" panose="020B0604030504040204" pitchFamily="34" charset="0"/>
                          <a:cs typeface="Tahoma" panose="020B0604030504040204" pitchFamily="34" charset="0"/>
                        </a:rPr>
                        <a:t>Blow Moulding</a:t>
                      </a:r>
                    </a:p>
                  </a:txBody>
                  <a:tcPr anchor="ctr">
                    <a:solidFill>
                      <a:schemeClr val="bg1">
                        <a:lumMod val="85000"/>
                      </a:schemeClr>
                    </a:solidFill>
                  </a:tcPr>
                </a:tc>
                <a:tc>
                  <a:txBody>
                    <a:bodyPr/>
                    <a:lstStyle/>
                    <a:p>
                      <a:pPr algn="l"/>
                      <a:r>
                        <a:rPr lang="en-GB" sz="1200" dirty="0">
                          <a:latin typeface="+mj-lt"/>
                          <a:ea typeface="Tahoma" panose="020B0604030504040204" pitchFamily="34" charset="0"/>
                          <a:cs typeface="Tahoma" panose="020B0604030504040204" pitchFamily="34" charset="0"/>
                        </a:rPr>
                        <a:t>A</a:t>
                      </a:r>
                      <a:r>
                        <a:rPr lang="en-GB" sz="1200" baseline="0" dirty="0">
                          <a:latin typeface="+mj-lt"/>
                          <a:ea typeface="Tahoma" panose="020B0604030504040204" pitchFamily="34" charset="0"/>
                          <a:cs typeface="Tahoma" panose="020B0604030504040204" pitchFamily="34" charset="0"/>
                        </a:rPr>
                        <a:t> Plastic </a:t>
                      </a:r>
                      <a:r>
                        <a:rPr lang="en-GB" sz="1200" baseline="0" dirty="0" err="1">
                          <a:latin typeface="+mj-lt"/>
                          <a:ea typeface="Tahoma" panose="020B0604030504040204" pitchFamily="34" charset="0"/>
                          <a:cs typeface="Tahoma" panose="020B0604030504040204" pitchFamily="34" charset="0"/>
                        </a:rPr>
                        <a:t>parison</a:t>
                      </a:r>
                      <a:r>
                        <a:rPr lang="en-GB" sz="1200" baseline="0" dirty="0">
                          <a:latin typeface="+mj-lt"/>
                          <a:ea typeface="Tahoma" panose="020B0604030504040204" pitchFamily="34" charset="0"/>
                          <a:cs typeface="Tahoma" panose="020B0604030504040204" pitchFamily="34" charset="0"/>
                        </a:rPr>
                        <a:t> is heated and put into the mould. The </a:t>
                      </a:r>
                      <a:r>
                        <a:rPr lang="en-GB" sz="1200" baseline="0" dirty="0" err="1">
                          <a:latin typeface="+mj-lt"/>
                          <a:ea typeface="Tahoma" panose="020B0604030504040204" pitchFamily="34" charset="0"/>
                          <a:cs typeface="Tahoma" panose="020B0604030504040204" pitchFamily="34" charset="0"/>
                        </a:rPr>
                        <a:t>parison</a:t>
                      </a:r>
                      <a:r>
                        <a:rPr lang="en-GB" sz="1200" baseline="0" dirty="0">
                          <a:latin typeface="+mj-lt"/>
                          <a:ea typeface="Tahoma" panose="020B0604030504040204" pitchFamily="34" charset="0"/>
                          <a:cs typeface="Tahoma" panose="020B0604030504040204" pitchFamily="34" charset="0"/>
                        </a:rPr>
                        <a:t> is then filled with air (like blowing up a balloon) and is forced to fit the mould shape. It is then cooled and then released. </a:t>
                      </a:r>
                    </a:p>
                    <a:p>
                      <a:pPr algn="l"/>
                      <a:r>
                        <a:rPr lang="en-GB" sz="1200" baseline="0" dirty="0">
                          <a:latin typeface="+mj-lt"/>
                          <a:ea typeface="Tahoma" panose="020B0604030504040204" pitchFamily="34" charset="0"/>
                          <a:cs typeface="Tahoma" panose="020B0604030504040204" pitchFamily="34" charset="0"/>
                        </a:rPr>
                        <a:t>This is a great process for mass producing bottles.</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41362234"/>
                  </a:ext>
                </a:extLst>
              </a:tr>
            </a:tbl>
          </a:graphicData>
        </a:graphic>
      </p:graphicFrame>
    </p:spTree>
    <p:extLst>
      <p:ext uri="{BB962C8B-B14F-4D97-AF65-F5344CB8AC3E}">
        <p14:creationId xmlns:p14="http://schemas.microsoft.com/office/powerpoint/2010/main" val="1823659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78C57AC-3969-4800-891F-8048BEB889A4}"/>
              </a:ext>
            </a:extLst>
          </p:cNvPr>
          <p:cNvSpPr txBox="1"/>
          <p:nvPr/>
        </p:nvSpPr>
        <p:spPr>
          <a:xfrm>
            <a:off x="1" y="717603"/>
            <a:ext cx="3743324" cy="522931"/>
          </a:xfrm>
          <a:prstGeom prst="rect">
            <a:avLst/>
          </a:prstGeom>
          <a:solidFill>
            <a:srgbClr val="92D05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14F45845-BC3D-4C6F-AAE3-35D6A05401B2}"/>
              </a:ext>
            </a:extLst>
          </p:cNvPr>
          <p:cNvSpPr txBox="1"/>
          <p:nvPr/>
        </p:nvSpPr>
        <p:spPr>
          <a:xfrm>
            <a:off x="-1" y="13826"/>
            <a:ext cx="6858001" cy="522931"/>
          </a:xfrm>
          <a:prstGeom prst="rect">
            <a:avLst/>
          </a:prstGeom>
          <a:solidFill>
            <a:srgbClr val="92D05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KS4 Design Technology</a:t>
            </a:r>
            <a:endParaRPr lang="ru-RU" sz="2400" b="1"/>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3933056"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a:t>Specialist techniques and processes:</a:t>
            </a:r>
          </a:p>
          <a:p>
            <a:pPr algn="l"/>
            <a:r>
              <a:rPr lang="en-US" sz="1800" b="1" dirty="0"/>
              <a:t>Finishes and standard components</a:t>
            </a:r>
            <a:endParaRPr lang="en-GB" sz="1800" b="1" dirty="0"/>
          </a:p>
        </p:txBody>
      </p:sp>
      <p:graphicFrame>
        <p:nvGraphicFramePr>
          <p:cNvPr id="10" name="Table 9">
            <a:extLst>
              <a:ext uri="{FF2B5EF4-FFF2-40B4-BE49-F238E27FC236}">
                <a16:creationId xmlns:a16="http://schemas.microsoft.com/office/drawing/2014/main" id="{F3EDA749-3148-4492-AD99-F984647114A6}"/>
              </a:ext>
            </a:extLst>
          </p:cNvPr>
          <p:cNvGraphicFramePr>
            <a:graphicFrameLocks noGrp="1"/>
          </p:cNvGraphicFramePr>
          <p:nvPr>
            <p:extLst>
              <p:ext uri="{D42A27DB-BD31-4B8C-83A1-F6EECF244321}">
                <p14:modId xmlns:p14="http://schemas.microsoft.com/office/powerpoint/2010/main" val="166484178"/>
              </p:ext>
            </p:extLst>
          </p:nvPr>
        </p:nvGraphicFramePr>
        <p:xfrm>
          <a:off x="365760" y="1823719"/>
          <a:ext cx="6156960" cy="3114040"/>
        </p:xfrm>
        <a:graphic>
          <a:graphicData uri="http://schemas.openxmlformats.org/drawingml/2006/table">
            <a:tbl>
              <a:tblPr firstRow="1" bandRow="1">
                <a:tableStyleId>{5940675A-B579-460E-94D1-54222C63F5DA}</a:tableStyleId>
              </a:tblPr>
              <a:tblGrid>
                <a:gridCol w="2352839">
                  <a:extLst>
                    <a:ext uri="{9D8B030D-6E8A-4147-A177-3AD203B41FA5}">
                      <a16:colId xmlns:a16="http://schemas.microsoft.com/office/drawing/2014/main" val="3298231315"/>
                    </a:ext>
                  </a:extLst>
                </a:gridCol>
                <a:gridCol w="3804121">
                  <a:extLst>
                    <a:ext uri="{9D8B030D-6E8A-4147-A177-3AD203B41FA5}">
                      <a16:colId xmlns:a16="http://schemas.microsoft.com/office/drawing/2014/main" val="502216996"/>
                    </a:ext>
                  </a:extLst>
                </a:gridCol>
              </a:tblGrid>
              <a:tr h="370840">
                <a:tc>
                  <a:txBody>
                    <a:bodyPr/>
                    <a:lstStyle/>
                    <a:p>
                      <a:pPr algn="ctr"/>
                      <a:r>
                        <a:rPr lang="en-GB" sz="1200" b="1" dirty="0">
                          <a:latin typeface="+mj-lt"/>
                          <a:ea typeface="Tahoma" panose="020B0604030504040204" pitchFamily="34" charset="0"/>
                          <a:cs typeface="Tahoma" panose="020B0604030504040204" pitchFamily="34" charset="0"/>
                        </a:rPr>
                        <a:t>Material Type</a:t>
                      </a:r>
                    </a:p>
                  </a:txBody>
                  <a:tcPr anchor="ct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Finishes Used</a:t>
                      </a:r>
                    </a:p>
                  </a:txBody>
                  <a:tcPr anchor="ctr">
                    <a:solidFill>
                      <a:schemeClr val="bg1">
                        <a:lumMod val="85000"/>
                      </a:schemeClr>
                    </a:solidFill>
                  </a:tcPr>
                </a:tc>
                <a:extLst>
                  <a:ext uri="{0D108BD9-81ED-4DB2-BD59-A6C34878D82A}">
                    <a16:rowId xmlns:a16="http://schemas.microsoft.com/office/drawing/2014/main" val="2559680799"/>
                  </a:ext>
                </a:extLst>
              </a:tr>
              <a:tr h="370840">
                <a:tc>
                  <a:txBody>
                    <a:bodyPr/>
                    <a:lstStyle/>
                    <a:p>
                      <a:pPr algn="ctr"/>
                      <a:r>
                        <a:rPr lang="en-GB" sz="1200" dirty="0">
                          <a:latin typeface="+mj-lt"/>
                          <a:ea typeface="Tahoma" panose="020B0604030504040204" pitchFamily="34" charset="0"/>
                          <a:cs typeface="Tahoma" panose="020B0604030504040204" pitchFamily="34" charset="0"/>
                        </a:rPr>
                        <a:t>Papers and Boards</a:t>
                      </a: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Paints</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Varnishes</a:t>
                      </a:r>
                      <a:endParaRPr lang="en-GB" sz="1200" baseline="0" dirty="0">
                        <a:latin typeface="+mj-lt"/>
                        <a:ea typeface="Tahoma" panose="020B0604030504040204" pitchFamily="34" charset="0"/>
                        <a:cs typeface="Tahoma" panose="020B0604030504040204" pitchFamily="34" charset="0"/>
                      </a:endParaRPr>
                    </a:p>
                    <a:p>
                      <a:pPr marL="171450" indent="-171450" algn="l">
                        <a:buFont typeface="Arial" panose="020B0604020202020204" pitchFamily="34" charset="0"/>
                        <a:buChar char="•"/>
                      </a:pPr>
                      <a:r>
                        <a:rPr lang="en-GB" sz="1200" baseline="0" dirty="0">
                          <a:latin typeface="+mj-lt"/>
                          <a:ea typeface="Tahoma" panose="020B0604030504040204" pitchFamily="34" charset="0"/>
                          <a:cs typeface="Tahoma" panose="020B0604030504040204" pitchFamily="34" charset="0"/>
                        </a:rPr>
                        <a:t>Laminating</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858381716"/>
                  </a:ext>
                </a:extLst>
              </a:tr>
              <a:tr h="370840">
                <a:tc>
                  <a:txBody>
                    <a:bodyPr/>
                    <a:lstStyle/>
                    <a:p>
                      <a:pPr algn="ctr"/>
                      <a:r>
                        <a:rPr lang="en-GB" sz="1200" dirty="0">
                          <a:latin typeface="+mj-lt"/>
                          <a:ea typeface="Tahoma" panose="020B0604030504040204" pitchFamily="34" charset="0"/>
                          <a:cs typeface="Tahoma" panose="020B0604030504040204" pitchFamily="34" charset="0"/>
                        </a:rPr>
                        <a:t>Timbers and Boards</a:t>
                      </a: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Paints</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Varnishes</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Wax and Polish</a:t>
                      </a:r>
                    </a:p>
                  </a:txBody>
                  <a:tcPr anchor="ctr"/>
                </a:tc>
                <a:extLst>
                  <a:ext uri="{0D108BD9-81ED-4DB2-BD59-A6C34878D82A}">
                    <a16:rowId xmlns:a16="http://schemas.microsoft.com/office/drawing/2014/main" val="2715124850"/>
                  </a:ext>
                </a:extLst>
              </a:tr>
              <a:tr h="370840">
                <a:tc>
                  <a:txBody>
                    <a:bodyPr/>
                    <a:lstStyle/>
                    <a:p>
                      <a:pPr algn="ctr"/>
                      <a:r>
                        <a:rPr lang="en-GB" sz="1200" dirty="0">
                          <a:latin typeface="+mj-lt"/>
                          <a:ea typeface="Tahoma" panose="020B0604030504040204" pitchFamily="34" charset="0"/>
                          <a:cs typeface="Tahoma" panose="020B0604030504040204" pitchFamily="34" charset="0"/>
                        </a:rPr>
                        <a:t>Metals and Alloys</a:t>
                      </a: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Painting</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Lacquering </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Electroplating</a:t>
                      </a:r>
                    </a:p>
                    <a:p>
                      <a:pPr marL="171450" indent="-171450" algn="l">
                        <a:buFont typeface="Arial" panose="020B0604020202020204" pitchFamily="34" charset="0"/>
                        <a:buChar char="•"/>
                      </a:pPr>
                      <a:r>
                        <a:rPr lang="en-GB" sz="1200" dirty="0" err="1">
                          <a:latin typeface="+mj-lt"/>
                          <a:ea typeface="Tahoma" panose="020B0604030504040204" pitchFamily="34" charset="0"/>
                          <a:cs typeface="Tahoma" panose="020B0604030504040204" pitchFamily="34" charset="0"/>
                        </a:rPr>
                        <a:t>Galvanzing</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411738688"/>
                  </a:ext>
                </a:extLst>
              </a:tr>
              <a:tr h="370840">
                <a:tc>
                  <a:txBody>
                    <a:bodyPr/>
                    <a:lstStyle/>
                    <a:p>
                      <a:pPr algn="ctr"/>
                      <a:r>
                        <a:rPr lang="en-GB" sz="1200" dirty="0">
                          <a:latin typeface="+mj-lt"/>
                          <a:ea typeface="Tahoma" panose="020B0604030504040204" pitchFamily="34" charset="0"/>
                          <a:cs typeface="Tahoma" panose="020B0604030504040204" pitchFamily="34" charset="0"/>
                        </a:rPr>
                        <a:t>Plastics</a:t>
                      </a: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Polishing</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Painting</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Decals (stickers)</a:t>
                      </a:r>
                    </a:p>
                  </a:txBody>
                  <a:tcPr anchor="ctr"/>
                </a:tc>
                <a:extLst>
                  <a:ext uri="{0D108BD9-81ED-4DB2-BD59-A6C34878D82A}">
                    <a16:rowId xmlns:a16="http://schemas.microsoft.com/office/drawing/2014/main" val="787900142"/>
                  </a:ext>
                </a:extLst>
              </a:tr>
            </a:tbl>
          </a:graphicData>
        </a:graphic>
      </p:graphicFrame>
      <p:sp>
        <p:nvSpPr>
          <p:cNvPr id="11" name="TextBox 10">
            <a:extLst>
              <a:ext uri="{FF2B5EF4-FFF2-40B4-BE49-F238E27FC236}">
                <a16:creationId xmlns:a16="http://schemas.microsoft.com/office/drawing/2014/main" id="{E06578D1-0B5D-413F-8F91-E755CA9D4B5D}"/>
              </a:ext>
            </a:extLst>
          </p:cNvPr>
          <p:cNvSpPr txBox="1"/>
          <p:nvPr/>
        </p:nvSpPr>
        <p:spPr>
          <a:xfrm>
            <a:off x="365760" y="1430019"/>
            <a:ext cx="5388910" cy="276999"/>
          </a:xfrm>
          <a:prstGeom prst="rect">
            <a:avLst/>
          </a:prstGeom>
          <a:noFill/>
        </p:spPr>
        <p:txBody>
          <a:bodyPr wrap="square" rtlCol="0">
            <a:spAutoFit/>
          </a:bodyPr>
          <a:lstStyle/>
          <a:p>
            <a:r>
              <a:rPr lang="en-GB" sz="1200" dirty="0">
                <a:latin typeface="+mj-lt"/>
                <a:ea typeface="Tahoma" panose="020B0604030504040204" pitchFamily="34" charset="0"/>
                <a:cs typeface="Tahoma" panose="020B0604030504040204" pitchFamily="34" charset="0"/>
              </a:rPr>
              <a:t>Finishes are used to improve the </a:t>
            </a:r>
            <a:r>
              <a:rPr lang="en-GB" sz="1200" b="1" dirty="0">
                <a:latin typeface="+mj-lt"/>
                <a:ea typeface="Tahoma" panose="020B0604030504040204" pitchFamily="34" charset="0"/>
                <a:cs typeface="Tahoma" panose="020B0604030504040204" pitchFamily="34" charset="0"/>
              </a:rPr>
              <a:t>aesthetics </a:t>
            </a:r>
            <a:r>
              <a:rPr lang="en-GB" sz="1200" dirty="0">
                <a:latin typeface="+mj-lt"/>
                <a:ea typeface="Tahoma" panose="020B0604030504040204" pitchFamily="34" charset="0"/>
                <a:cs typeface="Tahoma" panose="020B0604030504040204" pitchFamily="34" charset="0"/>
              </a:rPr>
              <a:t>and </a:t>
            </a:r>
            <a:r>
              <a:rPr lang="en-GB" sz="1200" b="1" dirty="0">
                <a:latin typeface="+mj-lt"/>
                <a:ea typeface="Tahoma" panose="020B0604030504040204" pitchFamily="34" charset="0"/>
                <a:cs typeface="Tahoma" panose="020B0604030504040204" pitchFamily="34" charset="0"/>
              </a:rPr>
              <a:t>durability </a:t>
            </a:r>
            <a:r>
              <a:rPr lang="en-GB" sz="1200" dirty="0">
                <a:latin typeface="+mj-lt"/>
                <a:ea typeface="Tahoma" panose="020B0604030504040204" pitchFamily="34" charset="0"/>
                <a:cs typeface="Tahoma" panose="020B0604030504040204" pitchFamily="34" charset="0"/>
              </a:rPr>
              <a:t>of products</a:t>
            </a:r>
          </a:p>
        </p:txBody>
      </p:sp>
      <p:sp>
        <p:nvSpPr>
          <p:cNvPr id="12" name="Rectangle 11">
            <a:extLst>
              <a:ext uri="{FF2B5EF4-FFF2-40B4-BE49-F238E27FC236}">
                <a16:creationId xmlns:a16="http://schemas.microsoft.com/office/drawing/2014/main" id="{CD961890-B1E9-449C-9E5A-9445AF34FE72}"/>
              </a:ext>
            </a:extLst>
          </p:cNvPr>
          <p:cNvSpPr/>
          <p:nvPr/>
        </p:nvSpPr>
        <p:spPr>
          <a:xfrm>
            <a:off x="4199536" y="2225654"/>
            <a:ext cx="2000250" cy="461665"/>
          </a:xfrm>
          <a:prstGeom prst="rect">
            <a:avLst/>
          </a:prstGeom>
        </p:spPr>
        <p:txBody>
          <a:bodyPr wrap="square">
            <a:spAutoFit/>
          </a:bodyPr>
          <a:lstStyle/>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Plastic coating</a:t>
            </a:r>
          </a:p>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Wax coating</a:t>
            </a:r>
          </a:p>
        </p:txBody>
      </p:sp>
      <p:sp>
        <p:nvSpPr>
          <p:cNvPr id="13" name="Rectangle 12">
            <a:extLst>
              <a:ext uri="{FF2B5EF4-FFF2-40B4-BE49-F238E27FC236}">
                <a16:creationId xmlns:a16="http://schemas.microsoft.com/office/drawing/2014/main" id="{40F76BB4-F833-4534-8A93-55F4439F17EC}"/>
              </a:ext>
            </a:extLst>
          </p:cNvPr>
          <p:cNvSpPr/>
          <p:nvPr/>
        </p:nvSpPr>
        <p:spPr>
          <a:xfrm>
            <a:off x="4275736" y="2835254"/>
            <a:ext cx="2000250" cy="461665"/>
          </a:xfrm>
          <a:prstGeom prst="rect">
            <a:avLst/>
          </a:prstGeom>
        </p:spPr>
        <p:txBody>
          <a:bodyPr wrap="square">
            <a:spAutoFit/>
          </a:bodyPr>
          <a:lstStyle/>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Staining</a:t>
            </a:r>
          </a:p>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Oil</a:t>
            </a:r>
          </a:p>
        </p:txBody>
      </p:sp>
      <p:sp>
        <p:nvSpPr>
          <p:cNvPr id="14" name="Rectangle 13">
            <a:extLst>
              <a:ext uri="{FF2B5EF4-FFF2-40B4-BE49-F238E27FC236}">
                <a16:creationId xmlns:a16="http://schemas.microsoft.com/office/drawing/2014/main" id="{3D0276A1-0A40-40B8-B91F-B3FDF7D52AE1}"/>
              </a:ext>
            </a:extLst>
          </p:cNvPr>
          <p:cNvSpPr/>
          <p:nvPr/>
        </p:nvSpPr>
        <p:spPr>
          <a:xfrm>
            <a:off x="4275736" y="3463904"/>
            <a:ext cx="2000250" cy="646331"/>
          </a:xfrm>
          <a:prstGeom prst="rect">
            <a:avLst/>
          </a:prstGeom>
        </p:spPr>
        <p:txBody>
          <a:bodyPr wrap="square">
            <a:spAutoFit/>
          </a:bodyPr>
          <a:lstStyle/>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Polishing</a:t>
            </a:r>
          </a:p>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Plastic Coating</a:t>
            </a:r>
          </a:p>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Powder Coating</a:t>
            </a:r>
          </a:p>
        </p:txBody>
      </p:sp>
      <p:sp>
        <p:nvSpPr>
          <p:cNvPr id="15" name="TextBox 14">
            <a:extLst>
              <a:ext uri="{FF2B5EF4-FFF2-40B4-BE49-F238E27FC236}">
                <a16:creationId xmlns:a16="http://schemas.microsoft.com/office/drawing/2014/main" id="{09B2C99E-CB23-427D-B5E1-84F189084988}"/>
              </a:ext>
            </a:extLst>
          </p:cNvPr>
          <p:cNvSpPr txBox="1"/>
          <p:nvPr/>
        </p:nvSpPr>
        <p:spPr>
          <a:xfrm>
            <a:off x="365760" y="5208785"/>
            <a:ext cx="1645066" cy="276999"/>
          </a:xfrm>
          <a:prstGeom prst="rect">
            <a:avLst/>
          </a:prstGeom>
          <a:noFill/>
        </p:spPr>
        <p:txBody>
          <a:bodyPr wrap="none" rtlCol="0">
            <a:spAutoFit/>
          </a:bodyPr>
          <a:lstStyle/>
          <a:p>
            <a:r>
              <a:rPr lang="en-GB" sz="1200" b="1" dirty="0">
                <a:latin typeface="+mj-lt"/>
                <a:ea typeface="Tahoma" panose="020B0604030504040204" pitchFamily="34" charset="0"/>
                <a:cs typeface="Tahoma" panose="020B0604030504040204" pitchFamily="34" charset="0"/>
              </a:rPr>
              <a:t>Standard Components </a:t>
            </a:r>
          </a:p>
        </p:txBody>
      </p:sp>
      <p:sp>
        <p:nvSpPr>
          <p:cNvPr id="17" name="TextBox 16">
            <a:extLst>
              <a:ext uri="{FF2B5EF4-FFF2-40B4-BE49-F238E27FC236}">
                <a16:creationId xmlns:a16="http://schemas.microsoft.com/office/drawing/2014/main" id="{CA36E266-9F5D-4D01-9FF8-ED050E625FAD}"/>
              </a:ext>
            </a:extLst>
          </p:cNvPr>
          <p:cNvSpPr txBox="1"/>
          <p:nvPr/>
        </p:nvSpPr>
        <p:spPr>
          <a:xfrm>
            <a:off x="365760" y="5485784"/>
            <a:ext cx="6126480" cy="646331"/>
          </a:xfrm>
          <a:prstGeom prst="rect">
            <a:avLst/>
          </a:prstGeom>
          <a:noFill/>
        </p:spPr>
        <p:txBody>
          <a:bodyPr wrap="square" rtlCol="0">
            <a:spAutoFit/>
          </a:bodyPr>
          <a:lstStyle/>
          <a:p>
            <a:r>
              <a:rPr lang="en-GB" sz="1200" dirty="0">
                <a:latin typeface="+mj-lt"/>
                <a:ea typeface="Tahoma" panose="020B0604030504040204" pitchFamily="34" charset="0"/>
                <a:cs typeface="Tahoma" panose="020B0604030504040204" pitchFamily="34" charset="0"/>
              </a:rPr>
              <a:t>Standard components are parts or components manufactured in the 1000s+</a:t>
            </a:r>
          </a:p>
          <a:p>
            <a:r>
              <a:rPr lang="en-GB" sz="1200" dirty="0">
                <a:latin typeface="+mj-lt"/>
                <a:ea typeface="Tahoma" panose="020B0604030504040204" pitchFamily="34" charset="0"/>
                <a:cs typeface="Tahoma" panose="020B0604030504040204" pitchFamily="34" charset="0"/>
              </a:rPr>
              <a:t>They are readily available, don’t require specialist knowledge or tools to replace them, they are cost effective and are universally recognised</a:t>
            </a:r>
          </a:p>
        </p:txBody>
      </p:sp>
      <p:graphicFrame>
        <p:nvGraphicFramePr>
          <p:cNvPr id="18" name="Table 17">
            <a:extLst>
              <a:ext uri="{FF2B5EF4-FFF2-40B4-BE49-F238E27FC236}">
                <a16:creationId xmlns:a16="http://schemas.microsoft.com/office/drawing/2014/main" id="{AA9909CF-3271-4182-A5B2-3CA7DCD607DA}"/>
              </a:ext>
            </a:extLst>
          </p:cNvPr>
          <p:cNvGraphicFramePr>
            <a:graphicFrameLocks noGrp="1"/>
          </p:cNvGraphicFramePr>
          <p:nvPr>
            <p:extLst>
              <p:ext uri="{D42A27DB-BD31-4B8C-83A1-F6EECF244321}">
                <p14:modId xmlns:p14="http://schemas.microsoft.com/office/powerpoint/2010/main" val="3715319523"/>
              </p:ext>
            </p:extLst>
          </p:nvPr>
        </p:nvGraphicFramePr>
        <p:xfrm>
          <a:off x="365760" y="6357619"/>
          <a:ext cx="6126480" cy="2520294"/>
        </p:xfrm>
        <a:graphic>
          <a:graphicData uri="http://schemas.openxmlformats.org/drawingml/2006/table">
            <a:tbl>
              <a:tblPr firstRow="1" bandRow="1">
                <a:tableStyleId>{5940675A-B579-460E-94D1-54222C63F5DA}</a:tableStyleId>
              </a:tblPr>
              <a:tblGrid>
                <a:gridCol w="2341191">
                  <a:extLst>
                    <a:ext uri="{9D8B030D-6E8A-4147-A177-3AD203B41FA5}">
                      <a16:colId xmlns:a16="http://schemas.microsoft.com/office/drawing/2014/main" val="3298231315"/>
                    </a:ext>
                  </a:extLst>
                </a:gridCol>
                <a:gridCol w="3785289">
                  <a:extLst>
                    <a:ext uri="{9D8B030D-6E8A-4147-A177-3AD203B41FA5}">
                      <a16:colId xmlns:a16="http://schemas.microsoft.com/office/drawing/2014/main" val="502216996"/>
                    </a:ext>
                  </a:extLst>
                </a:gridCol>
              </a:tblGrid>
              <a:tr h="324865">
                <a:tc>
                  <a:txBody>
                    <a:bodyPr/>
                    <a:lstStyle/>
                    <a:p>
                      <a:pPr algn="ctr"/>
                      <a:r>
                        <a:rPr lang="en-GB" sz="1200" b="1" dirty="0">
                          <a:latin typeface="+mj-lt"/>
                          <a:ea typeface="Tahoma" panose="020B0604030504040204" pitchFamily="34" charset="0"/>
                          <a:cs typeface="Tahoma" panose="020B0604030504040204" pitchFamily="34" charset="0"/>
                        </a:rPr>
                        <a:t>Material Type</a:t>
                      </a:r>
                    </a:p>
                  </a:txBody>
                  <a:tcPr anchor="ct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Components used</a:t>
                      </a:r>
                    </a:p>
                  </a:txBody>
                  <a:tcPr anchor="ctr">
                    <a:solidFill>
                      <a:schemeClr val="bg1">
                        <a:lumMod val="85000"/>
                      </a:schemeClr>
                    </a:solidFill>
                  </a:tcPr>
                </a:tc>
                <a:extLst>
                  <a:ext uri="{0D108BD9-81ED-4DB2-BD59-A6C34878D82A}">
                    <a16:rowId xmlns:a16="http://schemas.microsoft.com/office/drawing/2014/main" val="2559680799"/>
                  </a:ext>
                </a:extLst>
              </a:tr>
              <a:tr h="560727">
                <a:tc>
                  <a:txBody>
                    <a:bodyPr/>
                    <a:lstStyle/>
                    <a:p>
                      <a:pPr algn="ctr"/>
                      <a:r>
                        <a:rPr lang="en-GB" sz="1200" dirty="0">
                          <a:latin typeface="+mj-lt"/>
                          <a:ea typeface="Tahoma" panose="020B0604030504040204" pitchFamily="34" charset="0"/>
                          <a:cs typeface="Tahoma" panose="020B0604030504040204" pitchFamily="34" charset="0"/>
                        </a:rPr>
                        <a:t>Papers and Boards</a:t>
                      </a: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Staples</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Clips</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Split pins</a:t>
                      </a:r>
                    </a:p>
                  </a:txBody>
                  <a:tcPr anchor="ctr"/>
                </a:tc>
                <a:extLst>
                  <a:ext uri="{0D108BD9-81ED-4DB2-BD59-A6C34878D82A}">
                    <a16:rowId xmlns:a16="http://schemas.microsoft.com/office/drawing/2014/main" val="858381716"/>
                  </a:ext>
                </a:extLst>
              </a:tr>
              <a:tr h="473948">
                <a:tc>
                  <a:txBody>
                    <a:bodyPr/>
                    <a:lstStyle/>
                    <a:p>
                      <a:pPr algn="ctr"/>
                      <a:r>
                        <a:rPr lang="en-GB" sz="1200" dirty="0">
                          <a:latin typeface="+mj-lt"/>
                          <a:ea typeface="Tahoma" panose="020B0604030504040204" pitchFamily="34" charset="0"/>
                          <a:cs typeface="Tahoma" panose="020B0604030504040204" pitchFamily="34" charset="0"/>
                        </a:rPr>
                        <a:t>Timbers and Boards</a:t>
                      </a: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Nails</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Screws</a:t>
                      </a:r>
                    </a:p>
                  </a:txBody>
                  <a:tcPr anchor="ctr"/>
                </a:tc>
                <a:extLst>
                  <a:ext uri="{0D108BD9-81ED-4DB2-BD59-A6C34878D82A}">
                    <a16:rowId xmlns:a16="http://schemas.microsoft.com/office/drawing/2014/main" val="2715124850"/>
                  </a:ext>
                </a:extLst>
              </a:tr>
              <a:tr h="507324">
                <a:tc>
                  <a:txBody>
                    <a:bodyPr/>
                    <a:lstStyle/>
                    <a:p>
                      <a:pPr algn="ctr"/>
                      <a:r>
                        <a:rPr lang="en-GB" sz="1200" dirty="0">
                          <a:latin typeface="+mj-lt"/>
                          <a:ea typeface="Tahoma" panose="020B0604030504040204" pitchFamily="34" charset="0"/>
                          <a:cs typeface="Tahoma" panose="020B0604030504040204" pitchFamily="34" charset="0"/>
                        </a:rPr>
                        <a:t>Metals and Alloys</a:t>
                      </a: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Nuts and bolts</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Screw</a:t>
                      </a:r>
                    </a:p>
                  </a:txBody>
                  <a:tcPr anchor="ctr"/>
                </a:tc>
                <a:extLst>
                  <a:ext uri="{0D108BD9-81ED-4DB2-BD59-A6C34878D82A}">
                    <a16:rowId xmlns:a16="http://schemas.microsoft.com/office/drawing/2014/main" val="411738688"/>
                  </a:ext>
                </a:extLst>
              </a:tr>
              <a:tr h="574077">
                <a:tc>
                  <a:txBody>
                    <a:bodyPr/>
                    <a:lstStyle/>
                    <a:p>
                      <a:pPr algn="ctr"/>
                      <a:r>
                        <a:rPr lang="en-GB" sz="1200" dirty="0">
                          <a:latin typeface="+mj-lt"/>
                          <a:ea typeface="Tahoma" panose="020B0604030504040204" pitchFamily="34" charset="0"/>
                          <a:cs typeface="Tahoma" panose="020B0604030504040204" pitchFamily="34" charset="0"/>
                        </a:rPr>
                        <a:t>Plastics</a:t>
                      </a: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Plastic hinges</a:t>
                      </a:r>
                    </a:p>
                  </a:txBody>
                  <a:tcPr anchor="ctr"/>
                </a:tc>
                <a:extLst>
                  <a:ext uri="{0D108BD9-81ED-4DB2-BD59-A6C34878D82A}">
                    <a16:rowId xmlns:a16="http://schemas.microsoft.com/office/drawing/2014/main" val="787900142"/>
                  </a:ext>
                </a:extLst>
              </a:tr>
            </a:tbl>
          </a:graphicData>
        </a:graphic>
      </p:graphicFrame>
      <p:sp>
        <p:nvSpPr>
          <p:cNvPr id="19" name="Rectangle 18">
            <a:extLst>
              <a:ext uri="{FF2B5EF4-FFF2-40B4-BE49-F238E27FC236}">
                <a16:creationId xmlns:a16="http://schemas.microsoft.com/office/drawing/2014/main" id="{608C6C58-12E4-4966-91E2-39BFA851F406}"/>
              </a:ext>
            </a:extLst>
          </p:cNvPr>
          <p:cNvSpPr/>
          <p:nvPr/>
        </p:nvSpPr>
        <p:spPr>
          <a:xfrm>
            <a:off x="4284272" y="7841831"/>
            <a:ext cx="2000250" cy="461665"/>
          </a:xfrm>
          <a:prstGeom prst="rect">
            <a:avLst/>
          </a:prstGeom>
        </p:spPr>
        <p:txBody>
          <a:bodyPr wrap="square">
            <a:spAutoFit/>
          </a:bodyPr>
          <a:lstStyle/>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Panel Pins</a:t>
            </a:r>
          </a:p>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Hinges</a:t>
            </a:r>
          </a:p>
        </p:txBody>
      </p:sp>
      <p:sp>
        <p:nvSpPr>
          <p:cNvPr id="20" name="Rectangle 19">
            <a:extLst>
              <a:ext uri="{FF2B5EF4-FFF2-40B4-BE49-F238E27FC236}">
                <a16:creationId xmlns:a16="http://schemas.microsoft.com/office/drawing/2014/main" id="{CEEBA227-5270-4C07-98EF-ABC2B8CB860F}"/>
              </a:ext>
            </a:extLst>
          </p:cNvPr>
          <p:cNvSpPr/>
          <p:nvPr/>
        </p:nvSpPr>
        <p:spPr>
          <a:xfrm>
            <a:off x="5492115" y="7841831"/>
            <a:ext cx="908685" cy="461665"/>
          </a:xfrm>
          <a:prstGeom prst="rect">
            <a:avLst/>
          </a:prstGeom>
        </p:spPr>
        <p:txBody>
          <a:bodyPr wrap="square">
            <a:spAutoFit/>
          </a:bodyPr>
          <a:lstStyle/>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Rivet</a:t>
            </a:r>
          </a:p>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Washer</a:t>
            </a:r>
          </a:p>
        </p:txBody>
      </p:sp>
    </p:spTree>
    <p:extLst>
      <p:ext uri="{BB962C8B-B14F-4D97-AF65-F5344CB8AC3E}">
        <p14:creationId xmlns:p14="http://schemas.microsoft.com/office/powerpoint/2010/main" val="523051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2BD1DB40-4F92-48F9-A5C3-55AB7A8D5210}"/>
              </a:ext>
            </a:extLst>
          </p:cNvPr>
          <p:cNvSpPr txBox="1"/>
          <p:nvPr/>
        </p:nvSpPr>
        <p:spPr>
          <a:xfrm>
            <a:off x="1" y="717603"/>
            <a:ext cx="3851760" cy="522931"/>
          </a:xfrm>
          <a:prstGeom prst="rect">
            <a:avLst/>
          </a:prstGeom>
          <a:solidFill>
            <a:srgbClr val="92D05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38" name="TextBox 37">
            <a:extLst>
              <a:ext uri="{FF2B5EF4-FFF2-40B4-BE49-F238E27FC236}">
                <a16:creationId xmlns:a16="http://schemas.microsoft.com/office/drawing/2014/main" id="{5905ED91-6C88-4CA7-8768-54B9E653E22E}"/>
              </a:ext>
            </a:extLst>
          </p:cNvPr>
          <p:cNvSpPr txBox="1"/>
          <p:nvPr/>
        </p:nvSpPr>
        <p:spPr>
          <a:xfrm>
            <a:off x="-1" y="13826"/>
            <a:ext cx="6858001" cy="522931"/>
          </a:xfrm>
          <a:prstGeom prst="rect">
            <a:avLst/>
          </a:prstGeom>
          <a:solidFill>
            <a:srgbClr val="92D05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KS4 Design Technology</a:t>
            </a:r>
            <a:endParaRPr lang="ru-RU" sz="2400" b="1"/>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40"/>
            <a:ext cx="3933056" cy="522930"/>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a:t>Specialist techniques and processes:</a:t>
            </a:r>
          </a:p>
          <a:p>
            <a:pPr algn="l"/>
            <a:r>
              <a:rPr lang="en-US" sz="1800" b="1" dirty="0"/>
              <a:t> Tolerances and Process Orders</a:t>
            </a:r>
            <a:endParaRPr lang="en-GB" sz="1800" b="1" dirty="0"/>
          </a:p>
        </p:txBody>
      </p:sp>
      <p:sp>
        <p:nvSpPr>
          <p:cNvPr id="21" name="Text Placeholder 2">
            <a:extLst>
              <a:ext uri="{FF2B5EF4-FFF2-40B4-BE49-F238E27FC236}">
                <a16:creationId xmlns:a16="http://schemas.microsoft.com/office/drawing/2014/main" id="{10ABDBFE-5E23-4B29-BC6E-8E26C5A56BFB}"/>
              </a:ext>
            </a:extLst>
          </p:cNvPr>
          <p:cNvSpPr txBox="1">
            <a:spLocks/>
          </p:cNvSpPr>
          <p:nvPr/>
        </p:nvSpPr>
        <p:spPr>
          <a:xfrm>
            <a:off x="281192" y="1398368"/>
            <a:ext cx="6399526" cy="1386493"/>
          </a:xfrm>
          <a:prstGeom prst="rect">
            <a:avLst/>
          </a:prstGeom>
          <a:ln w="28575">
            <a:solidFill>
              <a:schemeClr val="tx1"/>
            </a:solidFill>
          </a:ln>
        </p:spPr>
        <p:txBody>
          <a:bodyPr>
            <a:norm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buNone/>
            </a:pPr>
            <a:r>
              <a:rPr lang="en-GB" sz="1400" b="1" dirty="0">
                <a:latin typeface="+mj-lt"/>
                <a:ea typeface="Tahoma" panose="020B0604030504040204" pitchFamily="34" charset="0"/>
                <a:cs typeface="Tahoma" panose="020B0604030504040204" pitchFamily="34" charset="0"/>
              </a:rPr>
              <a:t>Tolerances</a:t>
            </a:r>
          </a:p>
          <a:p>
            <a:pPr marL="0" indent="0">
              <a:buNone/>
            </a:pPr>
            <a:r>
              <a:rPr lang="en-GB" sz="1400" dirty="0">
                <a:latin typeface="+mj-lt"/>
                <a:ea typeface="Tahoma" panose="020B0604030504040204" pitchFamily="34" charset="0"/>
                <a:cs typeface="Tahoma" panose="020B0604030504040204" pitchFamily="34" charset="0"/>
              </a:rPr>
              <a:t>The total amount a specific dimension or property is permitted to vary</a:t>
            </a:r>
            <a:br>
              <a:rPr lang="en-GB" sz="1400" dirty="0">
                <a:latin typeface="+mj-lt"/>
                <a:ea typeface="Tahoma" panose="020B0604030504040204" pitchFamily="34" charset="0"/>
                <a:cs typeface="Tahoma" panose="020B0604030504040204" pitchFamily="34" charset="0"/>
              </a:rPr>
            </a:br>
            <a:r>
              <a:rPr lang="en-GB" sz="1400" dirty="0">
                <a:latin typeface="+mj-lt"/>
                <a:ea typeface="Tahoma" panose="020B0604030504040204" pitchFamily="34" charset="0"/>
                <a:cs typeface="Tahoma" panose="020B0604030504040204" pitchFamily="34" charset="0"/>
              </a:rPr>
              <a:t>This can apply to hole depth, length, angle, thickness, weight and elasticity</a:t>
            </a:r>
            <a:br>
              <a:rPr lang="en-GB" sz="1400" dirty="0">
                <a:latin typeface="+mj-lt"/>
                <a:ea typeface="Tahoma" panose="020B0604030504040204" pitchFamily="34" charset="0"/>
                <a:cs typeface="Tahoma" panose="020B0604030504040204" pitchFamily="34" charset="0"/>
              </a:rPr>
            </a:br>
            <a:r>
              <a:rPr lang="en-GB" sz="1400" dirty="0">
                <a:latin typeface="+mj-lt"/>
                <a:ea typeface="Tahoma" panose="020B0604030504040204" pitchFamily="34" charset="0"/>
                <a:cs typeface="Tahoma" panose="020B0604030504040204" pitchFamily="34" charset="0"/>
              </a:rPr>
              <a:t>A gauge can be inserted into a gap or hole to check if the sizes fall within tolerance</a:t>
            </a:r>
            <a:br>
              <a:rPr lang="en-GB" sz="1400" dirty="0">
                <a:latin typeface="+mj-lt"/>
                <a:ea typeface="Tahoma" panose="020B0604030504040204" pitchFamily="34" charset="0"/>
                <a:cs typeface="Tahoma" panose="020B0604030504040204" pitchFamily="34" charset="0"/>
              </a:rPr>
            </a:br>
            <a:r>
              <a:rPr lang="en-GB" sz="1400" dirty="0">
                <a:latin typeface="+mj-lt"/>
                <a:ea typeface="Tahoma" panose="020B0604030504040204" pitchFamily="34" charset="0"/>
                <a:cs typeface="Tahoma" panose="020B0604030504040204" pitchFamily="34" charset="0"/>
              </a:rPr>
              <a:t>If parts do not fit within the specified tolerances they are discarded or recycled</a:t>
            </a:r>
          </a:p>
          <a:p>
            <a:pPr lvl="1"/>
            <a:endParaRPr lang="en-GB" sz="1200" dirty="0">
              <a:latin typeface="+mj-lt"/>
              <a:ea typeface="Tahoma" panose="020B0604030504040204" pitchFamily="34" charset="0"/>
              <a:cs typeface="Tahoma" panose="020B0604030504040204" pitchFamily="34" charset="0"/>
            </a:endParaRPr>
          </a:p>
        </p:txBody>
      </p:sp>
      <p:sp>
        <p:nvSpPr>
          <p:cNvPr id="22" name="Content Placeholder 4">
            <a:extLst>
              <a:ext uri="{FF2B5EF4-FFF2-40B4-BE49-F238E27FC236}">
                <a16:creationId xmlns:a16="http://schemas.microsoft.com/office/drawing/2014/main" id="{6A57D37D-16CB-4F2F-A9FB-4B254B367C20}"/>
              </a:ext>
            </a:extLst>
          </p:cNvPr>
          <p:cNvSpPr txBox="1">
            <a:spLocks/>
          </p:cNvSpPr>
          <p:nvPr/>
        </p:nvSpPr>
        <p:spPr>
          <a:xfrm>
            <a:off x="299480" y="3007880"/>
            <a:ext cx="6381238" cy="3580885"/>
          </a:xfrm>
          <a:prstGeom prst="rect">
            <a:avLst/>
          </a:prstGeom>
          <a:ln w="28575">
            <a:solidFill>
              <a:schemeClr val="tx1"/>
            </a:solidFill>
          </a:ln>
        </p:spPr>
        <p:txBody>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lgn="ctr">
              <a:buNone/>
            </a:pPr>
            <a:r>
              <a:rPr lang="en-GB" sz="1400" b="1" dirty="0">
                <a:latin typeface="+mj-lt"/>
                <a:ea typeface="Tahoma" panose="020B0604030504040204" pitchFamily="34" charset="0"/>
                <a:cs typeface="Tahoma" panose="020B0604030504040204" pitchFamily="34" charset="0"/>
              </a:rPr>
              <a:t>Quality Control and Quality Assurance</a:t>
            </a:r>
          </a:p>
          <a:p>
            <a:r>
              <a:rPr lang="en-GB" sz="1400" dirty="0">
                <a:latin typeface="+mj-lt"/>
                <a:ea typeface="Tahoma" panose="020B0604030504040204" pitchFamily="34" charset="0"/>
                <a:cs typeface="Tahoma" panose="020B0604030504040204" pitchFamily="34" charset="0"/>
              </a:rPr>
              <a:t>QC is </a:t>
            </a:r>
            <a:r>
              <a:rPr lang="en-GB" sz="1400" b="1" i="1" dirty="0">
                <a:latin typeface="+mj-lt"/>
                <a:ea typeface="Tahoma" panose="020B0604030504040204" pitchFamily="34" charset="0"/>
                <a:cs typeface="Tahoma" panose="020B0604030504040204" pitchFamily="34" charset="0"/>
              </a:rPr>
              <a:t>product</a:t>
            </a:r>
            <a:r>
              <a:rPr lang="en-GB" sz="1400" dirty="0">
                <a:latin typeface="+mj-lt"/>
                <a:ea typeface="Tahoma" panose="020B0604030504040204" pitchFamily="34" charset="0"/>
                <a:cs typeface="Tahoma" panose="020B0604030504040204" pitchFamily="34" charset="0"/>
              </a:rPr>
              <a:t> oriented</a:t>
            </a:r>
            <a:br>
              <a:rPr lang="en-GB" sz="1400" dirty="0">
                <a:latin typeface="+mj-lt"/>
                <a:ea typeface="Tahoma" panose="020B0604030504040204" pitchFamily="34" charset="0"/>
                <a:cs typeface="Tahoma" panose="020B0604030504040204" pitchFamily="34" charset="0"/>
              </a:rPr>
            </a:br>
            <a:r>
              <a:rPr lang="en-GB" sz="1400" dirty="0">
                <a:latin typeface="+mj-lt"/>
                <a:ea typeface="Tahoma" panose="020B0604030504040204" pitchFamily="34" charset="0"/>
                <a:cs typeface="Tahoma" panose="020B0604030504040204" pitchFamily="34" charset="0"/>
              </a:rPr>
              <a:t>Quality control is where products are regularly tested (during and after manufacture) to ensure they meet the defined set of quality criteria </a:t>
            </a:r>
          </a:p>
          <a:p>
            <a:r>
              <a:rPr lang="en-GB" sz="1400" dirty="0">
                <a:latin typeface="+mj-lt"/>
                <a:ea typeface="Tahoma" panose="020B0604030504040204" pitchFamily="34" charset="0"/>
                <a:cs typeface="Tahoma" panose="020B0604030504040204" pitchFamily="34" charset="0"/>
              </a:rPr>
              <a:t>QA is </a:t>
            </a:r>
            <a:r>
              <a:rPr lang="en-GB" sz="1400" b="1" i="1" dirty="0">
                <a:latin typeface="+mj-lt"/>
                <a:ea typeface="Tahoma" panose="020B0604030504040204" pitchFamily="34" charset="0"/>
                <a:cs typeface="Tahoma" panose="020B0604030504040204" pitchFamily="34" charset="0"/>
              </a:rPr>
              <a:t>process</a:t>
            </a:r>
            <a:r>
              <a:rPr lang="en-GB" sz="1400" dirty="0">
                <a:latin typeface="+mj-lt"/>
                <a:ea typeface="Tahoma" panose="020B0604030504040204" pitchFamily="34" charset="0"/>
                <a:cs typeface="Tahoma" panose="020B0604030504040204" pitchFamily="34" charset="0"/>
              </a:rPr>
              <a:t> oriented</a:t>
            </a:r>
            <a:br>
              <a:rPr lang="en-GB" sz="1400" dirty="0">
                <a:latin typeface="+mj-lt"/>
                <a:ea typeface="Tahoma" panose="020B0604030504040204" pitchFamily="34" charset="0"/>
                <a:cs typeface="Tahoma" panose="020B0604030504040204" pitchFamily="34" charset="0"/>
              </a:rPr>
            </a:br>
            <a:r>
              <a:rPr lang="en-GB" sz="1400" dirty="0">
                <a:latin typeface="+mj-lt"/>
                <a:ea typeface="Tahoma" panose="020B0604030504040204" pitchFamily="34" charset="0"/>
                <a:cs typeface="Tahoma" panose="020B0604030504040204" pitchFamily="34" charset="0"/>
              </a:rPr>
              <a:t>Quality assurance is ensuring that the processes used to test the product have been done correctly and consistently </a:t>
            </a:r>
            <a:br>
              <a:rPr lang="en-GB" sz="1400" dirty="0">
                <a:latin typeface="+mj-lt"/>
                <a:ea typeface="Tahoma" panose="020B0604030504040204" pitchFamily="34" charset="0"/>
                <a:cs typeface="Tahoma" panose="020B0604030504040204" pitchFamily="34" charset="0"/>
              </a:rPr>
            </a:br>
            <a:r>
              <a:rPr lang="en-GB" sz="1400" dirty="0">
                <a:latin typeface="+mj-lt"/>
                <a:ea typeface="Tahoma" panose="020B0604030504040204" pitchFamily="34" charset="0"/>
                <a:cs typeface="Tahoma" panose="020B0604030504040204" pitchFamily="34" charset="0"/>
              </a:rPr>
              <a:t>You can test a product all you like, but if the tests are wrong/ inconsistent with each other than the results are invalid</a:t>
            </a:r>
          </a:p>
          <a:p>
            <a:r>
              <a:rPr lang="en-GB" sz="1400" dirty="0">
                <a:latin typeface="+mj-lt"/>
                <a:ea typeface="Tahoma" panose="020B0604030504040204" pitchFamily="34" charset="0"/>
                <a:cs typeface="Tahoma" panose="020B0604030504040204" pitchFamily="34" charset="0"/>
              </a:rPr>
              <a:t>Below are examples of Quality Assurance symbols:</a:t>
            </a:r>
          </a:p>
          <a:p>
            <a:pPr marL="0" indent="0">
              <a:buFont typeface="Arial" panose="020B0604020202020204" pitchFamily="34" charset="0"/>
              <a:buNone/>
            </a:pPr>
            <a:endParaRPr lang="en-GB" sz="1200" dirty="0">
              <a:latin typeface="+mj-lt"/>
              <a:ea typeface="Tahoma" panose="020B0604030504040204" pitchFamily="34" charset="0"/>
              <a:cs typeface="Tahoma" panose="020B0604030504040204" pitchFamily="34" charset="0"/>
            </a:endParaRPr>
          </a:p>
          <a:p>
            <a:endParaRPr lang="en-GB" sz="1200" dirty="0">
              <a:latin typeface="+mj-lt"/>
              <a:ea typeface="Tahoma" panose="020B0604030504040204" pitchFamily="34" charset="0"/>
              <a:cs typeface="Tahoma" panose="020B0604030504040204" pitchFamily="34" charset="0"/>
            </a:endParaRPr>
          </a:p>
        </p:txBody>
      </p:sp>
      <p:pic>
        <p:nvPicPr>
          <p:cNvPr id="23" name="Picture 22" descr="1200px-BSI_Kitemark.svg.png">
            <a:extLst>
              <a:ext uri="{FF2B5EF4-FFF2-40B4-BE49-F238E27FC236}">
                <a16:creationId xmlns:a16="http://schemas.microsoft.com/office/drawing/2014/main" id="{AF8E144E-9A31-49D2-8957-E81560D3B0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1148" y="5663996"/>
            <a:ext cx="578034" cy="542388"/>
          </a:xfrm>
          <a:prstGeom prst="rect">
            <a:avLst/>
          </a:prstGeom>
        </p:spPr>
      </p:pic>
      <p:pic>
        <p:nvPicPr>
          <p:cNvPr id="24" name="Picture 23" descr="ce.gif">
            <a:extLst>
              <a:ext uri="{FF2B5EF4-FFF2-40B4-BE49-F238E27FC236}">
                <a16:creationId xmlns:a16="http://schemas.microsoft.com/office/drawing/2014/main" id="{14E5765A-573E-40DD-996F-5D407399AA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864" y="5666744"/>
            <a:ext cx="913348" cy="574675"/>
          </a:xfrm>
          <a:prstGeom prst="rect">
            <a:avLst/>
          </a:prstGeom>
        </p:spPr>
      </p:pic>
      <p:pic>
        <p:nvPicPr>
          <p:cNvPr id="25" name="Picture 24" descr="lionmark.jpg">
            <a:extLst>
              <a:ext uri="{FF2B5EF4-FFF2-40B4-BE49-F238E27FC236}">
                <a16:creationId xmlns:a16="http://schemas.microsoft.com/office/drawing/2014/main" id="{59AFE31E-2C6B-4263-AEB0-A16869A6B9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5795" y="5625235"/>
            <a:ext cx="764905" cy="640039"/>
          </a:xfrm>
          <a:prstGeom prst="rect">
            <a:avLst/>
          </a:prstGeom>
        </p:spPr>
      </p:pic>
      <p:pic>
        <p:nvPicPr>
          <p:cNvPr id="26" name="Picture 25">
            <a:extLst>
              <a:ext uri="{FF2B5EF4-FFF2-40B4-BE49-F238E27FC236}">
                <a16:creationId xmlns:a16="http://schemas.microsoft.com/office/drawing/2014/main" id="{8FB4156E-91B4-4F9C-9EC1-1514B902A8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9895" y="5689461"/>
            <a:ext cx="652840" cy="606222"/>
          </a:xfrm>
          <a:prstGeom prst="rect">
            <a:avLst/>
          </a:prstGeom>
        </p:spPr>
      </p:pic>
      <p:sp>
        <p:nvSpPr>
          <p:cNvPr id="27" name="TextBox 26">
            <a:extLst>
              <a:ext uri="{FF2B5EF4-FFF2-40B4-BE49-F238E27FC236}">
                <a16:creationId xmlns:a16="http://schemas.microsoft.com/office/drawing/2014/main" id="{BE02DDA0-8698-461F-AD3C-CF489E9A80A4}"/>
              </a:ext>
            </a:extLst>
          </p:cNvPr>
          <p:cNvSpPr txBox="1"/>
          <p:nvPr/>
        </p:nvSpPr>
        <p:spPr>
          <a:xfrm>
            <a:off x="134888" y="6223005"/>
            <a:ext cx="1875841" cy="261610"/>
          </a:xfrm>
          <a:prstGeom prst="rect">
            <a:avLst/>
          </a:prstGeom>
          <a:noFill/>
        </p:spPr>
        <p:txBody>
          <a:bodyPr wrap="square" rtlCol="0">
            <a:spAutoFit/>
          </a:bodyPr>
          <a:lstStyle/>
          <a:p>
            <a:pPr algn="ctr"/>
            <a:r>
              <a:rPr lang="en-GB" sz="1100" dirty="0">
                <a:latin typeface="+mj-lt"/>
                <a:ea typeface="Tahoma" panose="020B0604030504040204" pitchFamily="34" charset="0"/>
                <a:cs typeface="Tahoma" panose="020B0604030504040204" pitchFamily="34" charset="0"/>
              </a:rPr>
              <a:t>European Conformity</a:t>
            </a:r>
          </a:p>
        </p:txBody>
      </p:sp>
      <p:sp>
        <p:nvSpPr>
          <p:cNvPr id="28" name="TextBox 27">
            <a:extLst>
              <a:ext uri="{FF2B5EF4-FFF2-40B4-BE49-F238E27FC236}">
                <a16:creationId xmlns:a16="http://schemas.microsoft.com/office/drawing/2014/main" id="{DDD03396-74C8-4087-AFF5-753F6FE07D15}"/>
              </a:ext>
            </a:extLst>
          </p:cNvPr>
          <p:cNvSpPr txBox="1"/>
          <p:nvPr/>
        </p:nvSpPr>
        <p:spPr>
          <a:xfrm>
            <a:off x="1662246" y="6229101"/>
            <a:ext cx="1712070" cy="261610"/>
          </a:xfrm>
          <a:prstGeom prst="rect">
            <a:avLst/>
          </a:prstGeom>
          <a:noFill/>
        </p:spPr>
        <p:txBody>
          <a:bodyPr wrap="square" rtlCol="0">
            <a:spAutoFit/>
          </a:bodyPr>
          <a:lstStyle/>
          <a:p>
            <a:pPr algn="ctr"/>
            <a:r>
              <a:rPr lang="en-GB" sz="1100" dirty="0">
                <a:latin typeface="+mj-lt"/>
                <a:ea typeface="Tahoma" panose="020B0604030504040204" pitchFamily="34" charset="0"/>
                <a:cs typeface="Tahoma" panose="020B0604030504040204" pitchFamily="34" charset="0"/>
              </a:rPr>
              <a:t>BSI </a:t>
            </a:r>
            <a:r>
              <a:rPr lang="en-GB" sz="1100" dirty="0" err="1">
                <a:latin typeface="+mj-lt"/>
                <a:ea typeface="Tahoma" panose="020B0604030504040204" pitchFamily="34" charset="0"/>
                <a:cs typeface="Tahoma" panose="020B0604030504040204" pitchFamily="34" charset="0"/>
              </a:rPr>
              <a:t>Kitemark</a:t>
            </a:r>
            <a:endParaRPr lang="en-GB" sz="1100" dirty="0">
              <a:latin typeface="+mj-lt"/>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146578B3-4DED-470F-9776-365567CD7A0A}"/>
              </a:ext>
            </a:extLst>
          </p:cNvPr>
          <p:cNvSpPr txBox="1"/>
          <p:nvPr/>
        </p:nvSpPr>
        <p:spPr>
          <a:xfrm>
            <a:off x="3270185" y="6238685"/>
            <a:ext cx="1728156" cy="261610"/>
          </a:xfrm>
          <a:prstGeom prst="rect">
            <a:avLst/>
          </a:prstGeom>
          <a:noFill/>
        </p:spPr>
        <p:txBody>
          <a:bodyPr wrap="square" rtlCol="0">
            <a:spAutoFit/>
          </a:bodyPr>
          <a:lstStyle/>
          <a:p>
            <a:pPr algn="ctr"/>
            <a:r>
              <a:rPr lang="en-GB" sz="1100" dirty="0">
                <a:latin typeface="+mj-lt"/>
                <a:ea typeface="Tahoma" panose="020B0604030504040204" pitchFamily="34" charset="0"/>
                <a:cs typeface="Tahoma" panose="020B0604030504040204" pitchFamily="34" charset="0"/>
              </a:rPr>
              <a:t>Lion Mark</a:t>
            </a:r>
          </a:p>
        </p:txBody>
      </p:sp>
      <p:sp>
        <p:nvSpPr>
          <p:cNvPr id="30" name="TextBox 29">
            <a:extLst>
              <a:ext uri="{FF2B5EF4-FFF2-40B4-BE49-F238E27FC236}">
                <a16:creationId xmlns:a16="http://schemas.microsoft.com/office/drawing/2014/main" id="{084B7CE5-73FC-4AC6-AC62-478454B5AF59}"/>
              </a:ext>
            </a:extLst>
          </p:cNvPr>
          <p:cNvSpPr txBox="1"/>
          <p:nvPr/>
        </p:nvSpPr>
        <p:spPr>
          <a:xfrm>
            <a:off x="4878124" y="6228911"/>
            <a:ext cx="1892745" cy="261610"/>
          </a:xfrm>
          <a:prstGeom prst="rect">
            <a:avLst/>
          </a:prstGeom>
          <a:noFill/>
        </p:spPr>
        <p:txBody>
          <a:bodyPr wrap="square" rtlCol="0">
            <a:spAutoFit/>
          </a:bodyPr>
          <a:lstStyle/>
          <a:p>
            <a:pPr algn="ctr"/>
            <a:r>
              <a:rPr lang="en-GB" sz="1100" dirty="0">
                <a:latin typeface="+mj-lt"/>
                <a:ea typeface="Tahoma" panose="020B0604030504040204" pitchFamily="34" charset="0"/>
                <a:cs typeface="Tahoma" panose="020B0604030504040204" pitchFamily="34" charset="0"/>
              </a:rPr>
              <a:t>Registration Mark</a:t>
            </a:r>
          </a:p>
        </p:txBody>
      </p:sp>
      <p:sp>
        <p:nvSpPr>
          <p:cNvPr id="31" name="TextBox 30">
            <a:extLst>
              <a:ext uri="{FF2B5EF4-FFF2-40B4-BE49-F238E27FC236}">
                <a16:creationId xmlns:a16="http://schemas.microsoft.com/office/drawing/2014/main" id="{B8416BE9-9FEB-4785-92AA-DCD1503A2051}"/>
              </a:ext>
            </a:extLst>
          </p:cNvPr>
          <p:cNvSpPr txBox="1"/>
          <p:nvPr/>
        </p:nvSpPr>
        <p:spPr>
          <a:xfrm>
            <a:off x="296839" y="7038561"/>
            <a:ext cx="1474811" cy="1890058"/>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a:t>An </a:t>
            </a:r>
            <a:r>
              <a:rPr lang="en-GB" sz="1200" b="1" dirty="0"/>
              <a:t>Input</a:t>
            </a:r>
            <a:r>
              <a:rPr lang="en-GB" sz="1200" dirty="0"/>
              <a:t> is information/ stimuli that enters a PC</a:t>
            </a:r>
          </a:p>
          <a:p>
            <a:pPr algn="ctr"/>
            <a:endParaRPr lang="en-GB" sz="1200" dirty="0"/>
          </a:p>
          <a:p>
            <a:pPr algn="ctr"/>
            <a:r>
              <a:rPr lang="en-GB" sz="1200" dirty="0"/>
              <a:t>An example would be keyboard, sensor, mouse, </a:t>
            </a:r>
            <a:r>
              <a:rPr lang="en-GB" sz="1200" dirty="0" err="1"/>
              <a:t>etc</a:t>
            </a:r>
            <a:endParaRPr lang="en-GB" sz="1200" dirty="0"/>
          </a:p>
        </p:txBody>
      </p:sp>
      <p:sp>
        <p:nvSpPr>
          <p:cNvPr id="32" name="TextBox 31">
            <a:extLst>
              <a:ext uri="{FF2B5EF4-FFF2-40B4-BE49-F238E27FC236}">
                <a16:creationId xmlns:a16="http://schemas.microsoft.com/office/drawing/2014/main" id="{18A2998A-8A5B-4C2F-B04E-F28626B0FFF9}"/>
              </a:ext>
            </a:extLst>
          </p:cNvPr>
          <p:cNvSpPr txBox="1"/>
          <p:nvPr/>
        </p:nvSpPr>
        <p:spPr>
          <a:xfrm>
            <a:off x="2770536" y="7022577"/>
            <a:ext cx="1378595" cy="1873091"/>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a:t>A </a:t>
            </a:r>
            <a:r>
              <a:rPr lang="en-GB" sz="1200" b="1" dirty="0"/>
              <a:t>Process</a:t>
            </a:r>
            <a:r>
              <a:rPr lang="en-GB" sz="1200" dirty="0"/>
              <a:t> is an action of transforming information into an Output</a:t>
            </a:r>
          </a:p>
          <a:p>
            <a:pPr algn="ctr"/>
            <a:endParaRPr lang="en-GB" sz="1200" dirty="0"/>
          </a:p>
          <a:p>
            <a:pPr algn="ctr"/>
            <a:r>
              <a:rPr lang="en-GB" sz="1200" dirty="0"/>
              <a:t>An example would be a PC</a:t>
            </a:r>
          </a:p>
          <a:p>
            <a:pPr algn="ctr"/>
            <a:endParaRPr lang="en-GB" sz="1200" dirty="0"/>
          </a:p>
        </p:txBody>
      </p:sp>
      <p:sp>
        <p:nvSpPr>
          <p:cNvPr id="33" name="TextBox 32">
            <a:extLst>
              <a:ext uri="{FF2B5EF4-FFF2-40B4-BE49-F238E27FC236}">
                <a16:creationId xmlns:a16="http://schemas.microsoft.com/office/drawing/2014/main" id="{9BE48D44-36F2-412D-80ED-BCEFC24C28D7}"/>
              </a:ext>
            </a:extLst>
          </p:cNvPr>
          <p:cNvSpPr txBox="1"/>
          <p:nvPr/>
        </p:nvSpPr>
        <p:spPr>
          <a:xfrm>
            <a:off x="5184440" y="7022577"/>
            <a:ext cx="1343749" cy="1873091"/>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a:t>An </a:t>
            </a:r>
            <a:r>
              <a:rPr lang="en-GB" sz="1200" b="1" dirty="0"/>
              <a:t>Output</a:t>
            </a:r>
            <a:r>
              <a:rPr lang="en-GB" sz="1200" dirty="0"/>
              <a:t> is a response to the stimuli</a:t>
            </a:r>
          </a:p>
          <a:p>
            <a:pPr algn="ctr"/>
            <a:endParaRPr lang="en-GB" sz="1200" dirty="0"/>
          </a:p>
          <a:p>
            <a:pPr algn="ctr"/>
            <a:r>
              <a:rPr lang="en-GB" sz="1200" dirty="0"/>
              <a:t>An example would be speakers, text on a screen, alarm, lights, </a:t>
            </a:r>
            <a:r>
              <a:rPr lang="en-GB" sz="1200" dirty="0" err="1"/>
              <a:t>etc</a:t>
            </a:r>
            <a:endParaRPr lang="en-GB" sz="1200" dirty="0"/>
          </a:p>
        </p:txBody>
      </p:sp>
      <p:sp>
        <p:nvSpPr>
          <p:cNvPr id="34" name="TextBox 33">
            <a:extLst>
              <a:ext uri="{FF2B5EF4-FFF2-40B4-BE49-F238E27FC236}">
                <a16:creationId xmlns:a16="http://schemas.microsoft.com/office/drawing/2014/main" id="{86EB956E-523A-40B4-A18D-27B7BA638BBD}"/>
              </a:ext>
            </a:extLst>
          </p:cNvPr>
          <p:cNvSpPr txBox="1"/>
          <p:nvPr/>
        </p:nvSpPr>
        <p:spPr>
          <a:xfrm>
            <a:off x="2311148" y="6638449"/>
            <a:ext cx="2514858" cy="276999"/>
          </a:xfrm>
          <a:prstGeom prst="rect">
            <a:avLst/>
          </a:prstGeom>
          <a:noFill/>
        </p:spPr>
        <p:txBody>
          <a:bodyPr wrap="square" rtlCol="0">
            <a:spAutoFit/>
          </a:bodyPr>
          <a:lstStyle/>
          <a:p>
            <a:pPr algn="ctr"/>
            <a:r>
              <a:rPr lang="en-GB" sz="1200" b="1" dirty="0">
                <a:solidFill>
                  <a:srgbClr val="0070C0"/>
                </a:solidFill>
                <a:latin typeface="+mj-lt"/>
                <a:ea typeface="Tahoma" panose="020B0604030504040204" pitchFamily="34" charset="0"/>
                <a:cs typeface="Tahoma" panose="020B0604030504040204" pitchFamily="34" charset="0"/>
              </a:rPr>
              <a:t>Process Orders</a:t>
            </a:r>
          </a:p>
        </p:txBody>
      </p:sp>
      <p:sp>
        <p:nvSpPr>
          <p:cNvPr id="35" name="Right Arrow 19">
            <a:extLst>
              <a:ext uri="{FF2B5EF4-FFF2-40B4-BE49-F238E27FC236}">
                <a16:creationId xmlns:a16="http://schemas.microsoft.com/office/drawing/2014/main" id="{1E7EA0D1-2337-4A73-805D-105B0EF9AF91}"/>
              </a:ext>
            </a:extLst>
          </p:cNvPr>
          <p:cNvSpPr/>
          <p:nvPr/>
        </p:nvSpPr>
        <p:spPr>
          <a:xfrm>
            <a:off x="1966528" y="7678063"/>
            <a:ext cx="629802"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ight Arrow 20">
            <a:extLst>
              <a:ext uri="{FF2B5EF4-FFF2-40B4-BE49-F238E27FC236}">
                <a16:creationId xmlns:a16="http://schemas.microsoft.com/office/drawing/2014/main" id="{E3A803F0-CB06-4D10-B94B-DCA66EC1C08D}"/>
              </a:ext>
            </a:extLst>
          </p:cNvPr>
          <p:cNvSpPr/>
          <p:nvPr/>
        </p:nvSpPr>
        <p:spPr>
          <a:xfrm>
            <a:off x="4400889" y="7678063"/>
            <a:ext cx="629802"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3261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AC791B1B-93AA-4E65-80E2-2369A53B1F21}"/>
              </a:ext>
            </a:extLst>
          </p:cNvPr>
          <p:cNvSpPr txBox="1"/>
          <p:nvPr/>
        </p:nvSpPr>
        <p:spPr>
          <a:xfrm>
            <a:off x="0" y="703777"/>
            <a:ext cx="2981326" cy="522931"/>
          </a:xfrm>
          <a:prstGeom prst="rect">
            <a:avLst/>
          </a:prstGeom>
          <a:solidFill>
            <a:srgbClr val="EA70E4"/>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id="{399DF394-0695-4C64-B5E5-66D59F1823C5}"/>
              </a:ext>
            </a:extLst>
          </p:cNvPr>
          <p:cNvSpPr txBox="1"/>
          <p:nvPr/>
        </p:nvSpPr>
        <p:spPr>
          <a:xfrm>
            <a:off x="-2" y="0"/>
            <a:ext cx="6858001" cy="522931"/>
          </a:xfrm>
          <a:prstGeom prst="rect">
            <a:avLst/>
          </a:prstGeom>
          <a:solidFill>
            <a:schemeClr val="accent4">
              <a:lumMod val="40000"/>
              <a:lumOff val="6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7998" cy="539552"/>
          </a:xfrm>
          <a:prstGeom prst="rect">
            <a:avLst/>
          </a:prstGeom>
          <a:solidFill>
            <a:srgbClr val="EA70E4"/>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KS4 Design Technology</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673689"/>
            <a:ext cx="2228850"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t>The Work of Others</a:t>
            </a:r>
          </a:p>
        </p:txBody>
      </p:sp>
      <p:graphicFrame>
        <p:nvGraphicFramePr>
          <p:cNvPr id="10" name="Table 9">
            <a:extLst>
              <a:ext uri="{FF2B5EF4-FFF2-40B4-BE49-F238E27FC236}">
                <a16:creationId xmlns:a16="http://schemas.microsoft.com/office/drawing/2014/main" id="{0144F4BE-458D-44E7-83DB-075840852C7E}"/>
              </a:ext>
            </a:extLst>
          </p:cNvPr>
          <p:cNvGraphicFramePr>
            <a:graphicFrameLocks noGrp="1"/>
          </p:cNvGraphicFramePr>
          <p:nvPr>
            <p:extLst>
              <p:ext uri="{D42A27DB-BD31-4B8C-83A1-F6EECF244321}">
                <p14:modId xmlns:p14="http://schemas.microsoft.com/office/powerpoint/2010/main" val="1942783088"/>
              </p:ext>
            </p:extLst>
          </p:nvPr>
        </p:nvGraphicFramePr>
        <p:xfrm>
          <a:off x="259144" y="1324996"/>
          <a:ext cx="6313817" cy="3939274"/>
        </p:xfrm>
        <a:graphic>
          <a:graphicData uri="http://schemas.openxmlformats.org/drawingml/2006/table">
            <a:tbl>
              <a:tblPr firstRow="1" bandRow="1">
                <a:tableStyleId>{5940675A-B579-460E-94D1-54222C63F5DA}</a:tableStyleId>
              </a:tblPr>
              <a:tblGrid>
                <a:gridCol w="1503140">
                  <a:extLst>
                    <a:ext uri="{9D8B030D-6E8A-4147-A177-3AD203B41FA5}">
                      <a16:colId xmlns:a16="http://schemas.microsoft.com/office/drawing/2014/main" val="413063094"/>
                    </a:ext>
                  </a:extLst>
                </a:gridCol>
                <a:gridCol w="1503140">
                  <a:extLst>
                    <a:ext uri="{9D8B030D-6E8A-4147-A177-3AD203B41FA5}">
                      <a16:colId xmlns:a16="http://schemas.microsoft.com/office/drawing/2014/main" val="133229424"/>
                    </a:ext>
                  </a:extLst>
                </a:gridCol>
                <a:gridCol w="1085776">
                  <a:extLst>
                    <a:ext uri="{9D8B030D-6E8A-4147-A177-3AD203B41FA5}">
                      <a16:colId xmlns:a16="http://schemas.microsoft.com/office/drawing/2014/main" val="690248881"/>
                    </a:ext>
                  </a:extLst>
                </a:gridCol>
                <a:gridCol w="2221761">
                  <a:extLst>
                    <a:ext uri="{9D8B030D-6E8A-4147-A177-3AD203B41FA5}">
                      <a16:colId xmlns:a16="http://schemas.microsoft.com/office/drawing/2014/main" val="1868871303"/>
                    </a:ext>
                  </a:extLst>
                </a:gridCol>
              </a:tblGrid>
              <a:tr h="342460">
                <a:tc>
                  <a:txBody>
                    <a:bodyPr/>
                    <a:lstStyle/>
                    <a:p>
                      <a:pPr algn="ctr"/>
                      <a:r>
                        <a:rPr lang="en-GB" sz="1200" b="1" dirty="0">
                          <a:latin typeface="+mj-lt"/>
                          <a:ea typeface="Tahoma" panose="020B0604030504040204" pitchFamily="34" charset="0"/>
                          <a:cs typeface="Tahoma" panose="020B0604030504040204" pitchFamily="34" charset="0"/>
                        </a:rPr>
                        <a:t>Image/ Example</a:t>
                      </a:r>
                    </a:p>
                  </a:txBody>
                  <a:tcP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Designer</a:t>
                      </a:r>
                      <a:r>
                        <a:rPr lang="en-GB" sz="1200" b="1" baseline="0" dirty="0">
                          <a:latin typeface="+mj-lt"/>
                          <a:ea typeface="Tahoma" panose="020B0604030504040204" pitchFamily="34" charset="0"/>
                          <a:cs typeface="Tahoma" panose="020B0604030504040204" pitchFamily="34" charset="0"/>
                        </a:rPr>
                        <a:t> </a:t>
                      </a:r>
                      <a:endParaRPr lang="en-GB" sz="1200" b="1" dirty="0">
                        <a:latin typeface="+mj-lt"/>
                        <a:ea typeface="Tahoma" panose="020B0604030504040204" pitchFamily="34" charset="0"/>
                        <a:cs typeface="Tahoma" panose="020B0604030504040204" pitchFamily="34" charset="0"/>
                      </a:endParaRPr>
                    </a:p>
                  </a:txBody>
                  <a:tcP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Design Movement</a:t>
                      </a:r>
                    </a:p>
                  </a:txBody>
                  <a:tcP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Key info</a:t>
                      </a:r>
                    </a:p>
                  </a:txBody>
                  <a:tcPr>
                    <a:solidFill>
                      <a:schemeClr val="bg1">
                        <a:lumMod val="85000"/>
                      </a:schemeClr>
                    </a:solidFill>
                  </a:tcPr>
                </a:tc>
                <a:extLst>
                  <a:ext uri="{0D108BD9-81ED-4DB2-BD59-A6C34878D82A}">
                    <a16:rowId xmlns:a16="http://schemas.microsoft.com/office/drawing/2014/main" val="2469196526"/>
                  </a:ext>
                </a:extLst>
              </a:tr>
              <a:tr h="921754">
                <a:tc>
                  <a:txBody>
                    <a:bodyPr/>
                    <a:lstStyle/>
                    <a:p>
                      <a:pPr algn="ctr"/>
                      <a:endParaRPr lang="en-GB" sz="1200" dirty="0">
                        <a:latin typeface="+mj-lt"/>
                        <a:ea typeface="Tahoma" panose="020B0604030504040204" pitchFamily="34" charset="0"/>
                        <a:cs typeface="Tahoma" panose="020B0604030504040204" pitchFamily="34" charset="0"/>
                      </a:endParaRPr>
                    </a:p>
                  </a:txBody>
                  <a:tcPr anchor="ctr"/>
                </a:tc>
                <a:tc>
                  <a:txBody>
                    <a:bodyPr/>
                    <a:lstStyle/>
                    <a:p>
                      <a:pPr algn="ctr"/>
                      <a:r>
                        <a:rPr lang="en-GB" sz="1200" dirty="0">
                          <a:latin typeface="+mj-lt"/>
                          <a:ea typeface="Tahoma" panose="020B0604030504040204" pitchFamily="34" charset="0"/>
                          <a:cs typeface="Tahoma" panose="020B0604030504040204" pitchFamily="34" charset="0"/>
                        </a:rPr>
                        <a:t>William Morris</a:t>
                      </a:r>
                    </a:p>
                  </a:txBody>
                  <a:tcPr anchor="ctr"/>
                </a:tc>
                <a:tc>
                  <a:txBody>
                    <a:bodyPr/>
                    <a:lstStyle/>
                    <a:p>
                      <a:pPr algn="ctr"/>
                      <a:r>
                        <a:rPr lang="en-GB" sz="1200" dirty="0">
                          <a:latin typeface="+mj-lt"/>
                          <a:ea typeface="Tahoma" panose="020B0604030504040204" pitchFamily="34" charset="0"/>
                          <a:cs typeface="Tahoma" panose="020B0604030504040204" pitchFamily="34" charset="0"/>
                        </a:rPr>
                        <a:t>Arts and Crafts</a:t>
                      </a: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British designer</a:t>
                      </a:r>
                      <a:r>
                        <a:rPr lang="en-GB" sz="1200" baseline="0" dirty="0">
                          <a:latin typeface="+mj-lt"/>
                          <a:ea typeface="Tahoma" panose="020B0604030504040204" pitchFamily="34" charset="0"/>
                          <a:cs typeface="Tahoma" panose="020B0604030504040204" pitchFamily="34" charset="0"/>
                        </a:rPr>
                        <a:t> in 1880s</a:t>
                      </a:r>
                    </a:p>
                    <a:p>
                      <a:pPr marL="171450" indent="-171450" algn="l">
                        <a:buFont typeface="Arial" panose="020B0604020202020204" pitchFamily="34" charset="0"/>
                        <a:buChar char="•"/>
                      </a:pPr>
                      <a:r>
                        <a:rPr lang="en-GB" sz="1200" baseline="0" dirty="0">
                          <a:latin typeface="+mj-lt"/>
                          <a:ea typeface="Tahoma" panose="020B0604030504040204" pitchFamily="34" charset="0"/>
                          <a:cs typeface="Tahoma" panose="020B0604030504040204" pitchFamily="34" charset="0"/>
                        </a:rPr>
                        <a:t>Simple natural crafts</a:t>
                      </a:r>
                    </a:p>
                    <a:p>
                      <a:pPr marL="171450" indent="-171450" algn="l">
                        <a:buFont typeface="Arial" panose="020B0604020202020204" pitchFamily="34" charset="0"/>
                        <a:buChar char="•"/>
                      </a:pPr>
                      <a:r>
                        <a:rPr lang="en-GB" sz="1200" baseline="0" dirty="0">
                          <a:latin typeface="+mj-lt"/>
                          <a:ea typeface="Tahoma" panose="020B0604030504040204" pitchFamily="34" charset="0"/>
                          <a:cs typeface="Tahoma" panose="020B0604030504040204" pitchFamily="34" charset="0"/>
                        </a:rPr>
                        <a:t>Useful and beautiful products (wallpapers, cushions, </a:t>
                      </a:r>
                      <a:r>
                        <a:rPr lang="en-GB" sz="1200" baseline="0" dirty="0" err="1">
                          <a:latin typeface="+mj-lt"/>
                          <a:ea typeface="Tahoma" panose="020B0604030504040204" pitchFamily="34" charset="0"/>
                          <a:cs typeface="Tahoma" panose="020B0604030504040204" pitchFamily="34" charset="0"/>
                        </a:rPr>
                        <a:t>etc</a:t>
                      </a:r>
                      <a:r>
                        <a:rPr lang="en-GB" sz="1200" baseline="0" dirty="0">
                          <a:latin typeface="+mj-lt"/>
                          <a:ea typeface="Tahoma" panose="020B0604030504040204" pitchFamily="34" charset="0"/>
                          <a:cs typeface="Tahoma" panose="020B0604030504040204" pitchFamily="34" charset="0"/>
                        </a:rPr>
                        <a:t>)</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967129160"/>
                  </a:ext>
                </a:extLst>
              </a:tr>
              <a:tr h="1000802">
                <a:tc>
                  <a:txBody>
                    <a:bodyPr/>
                    <a:lstStyle/>
                    <a:p>
                      <a:pPr algn="ctr"/>
                      <a:endParaRPr lang="en-GB" sz="1200">
                        <a:latin typeface="+mj-lt"/>
                        <a:ea typeface="Tahoma" panose="020B0604030504040204" pitchFamily="34" charset="0"/>
                        <a:cs typeface="Tahoma" panose="020B0604030504040204" pitchFamily="34" charset="0"/>
                      </a:endParaRPr>
                    </a:p>
                  </a:txBody>
                  <a:tcPr anchor="ctr"/>
                </a:tc>
                <a:tc>
                  <a:txBody>
                    <a:bodyPr/>
                    <a:lstStyle/>
                    <a:p>
                      <a:pPr algn="ctr"/>
                      <a:r>
                        <a:rPr lang="en-GB" sz="1200" dirty="0">
                          <a:latin typeface="+mj-lt"/>
                          <a:ea typeface="Tahoma" panose="020B0604030504040204" pitchFamily="34" charset="0"/>
                          <a:cs typeface="Tahoma" panose="020B0604030504040204" pitchFamily="34" charset="0"/>
                        </a:rPr>
                        <a:t>Charles Rennie Mackintosh</a:t>
                      </a:r>
                    </a:p>
                  </a:txBody>
                  <a:tcPr anchor="ctr"/>
                </a:tc>
                <a:tc>
                  <a:txBody>
                    <a:bodyPr/>
                    <a:lstStyle/>
                    <a:p>
                      <a:pPr algn="ctr"/>
                      <a:r>
                        <a:rPr lang="en-GB" sz="1200" dirty="0">
                          <a:latin typeface="+mj-lt"/>
                          <a:ea typeface="Tahoma" panose="020B0604030504040204" pitchFamily="34" charset="0"/>
                          <a:cs typeface="Tahoma" panose="020B0604030504040204" pitchFamily="34" charset="0"/>
                        </a:rPr>
                        <a:t>Art Nouveau</a:t>
                      </a: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Scottish designer in 1860s</a:t>
                      </a:r>
                      <a:r>
                        <a:rPr lang="en-GB" sz="1200" baseline="0" dirty="0">
                          <a:latin typeface="+mj-lt"/>
                          <a:ea typeface="Tahoma" panose="020B0604030504040204" pitchFamily="34" charset="0"/>
                          <a:cs typeface="Tahoma" panose="020B0604030504040204" pitchFamily="34" charset="0"/>
                        </a:rPr>
                        <a:t> – 1920s</a:t>
                      </a:r>
                    </a:p>
                    <a:p>
                      <a:pPr marL="171450" indent="-171450" algn="l">
                        <a:buFont typeface="Arial" panose="020B0604020202020204" pitchFamily="34" charset="0"/>
                        <a:buChar char="•"/>
                      </a:pPr>
                      <a:r>
                        <a:rPr lang="en-GB" sz="1200" baseline="0" dirty="0">
                          <a:latin typeface="+mj-lt"/>
                          <a:ea typeface="Tahoma" panose="020B0604030504040204" pitchFamily="34" charset="0"/>
                          <a:cs typeface="Tahoma" panose="020B0604030504040204" pitchFamily="34" charset="0"/>
                        </a:rPr>
                        <a:t>Known for light and shadow</a:t>
                      </a:r>
                    </a:p>
                    <a:p>
                      <a:pPr marL="171450" indent="-171450" algn="l">
                        <a:buFont typeface="Arial" panose="020B0604020202020204" pitchFamily="34" charset="0"/>
                        <a:buChar char="•"/>
                      </a:pPr>
                      <a:r>
                        <a:rPr lang="en-GB" sz="1200" baseline="0" dirty="0">
                          <a:latin typeface="+mj-lt"/>
                          <a:ea typeface="Tahoma" panose="020B0604030504040204" pitchFamily="34" charset="0"/>
                          <a:cs typeface="Tahoma" panose="020B0604030504040204" pitchFamily="34" charset="0"/>
                        </a:rPr>
                        <a:t>Created stained glass and furniture</a:t>
                      </a:r>
                    </a:p>
                    <a:p>
                      <a:pPr marL="171450" indent="-171450" algn="l">
                        <a:buFont typeface="Arial" panose="020B0604020202020204" pitchFamily="34" charset="0"/>
                        <a:buChar char="•"/>
                      </a:pPr>
                      <a:r>
                        <a:rPr lang="en-GB" sz="1200" baseline="0" dirty="0">
                          <a:latin typeface="+mj-lt"/>
                          <a:ea typeface="Tahoma" panose="020B0604030504040204" pitchFamily="34" charset="0"/>
                          <a:cs typeface="Tahoma" panose="020B0604030504040204" pitchFamily="34" charset="0"/>
                        </a:rPr>
                        <a:t>Inspired by nature and geometric lines</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258496096"/>
                  </a:ext>
                </a:extLst>
              </a:tr>
              <a:tr h="1099173">
                <a:tc>
                  <a:txBody>
                    <a:bodyPr/>
                    <a:lstStyle/>
                    <a:p>
                      <a:pPr algn="ctr"/>
                      <a:endParaRPr lang="en-GB" sz="1200">
                        <a:latin typeface="+mj-lt"/>
                        <a:ea typeface="Tahoma" panose="020B0604030504040204" pitchFamily="34" charset="0"/>
                        <a:cs typeface="Tahoma" panose="020B0604030504040204" pitchFamily="34" charset="0"/>
                      </a:endParaRPr>
                    </a:p>
                  </a:txBody>
                  <a:tcPr anchor="ctr"/>
                </a:tc>
                <a:tc>
                  <a:txBody>
                    <a:bodyPr/>
                    <a:lstStyle/>
                    <a:p>
                      <a:pPr algn="ctr"/>
                      <a:r>
                        <a:rPr lang="en-GB" sz="1200" dirty="0">
                          <a:latin typeface="+mj-lt"/>
                          <a:ea typeface="Tahoma" panose="020B0604030504040204" pitchFamily="34" charset="0"/>
                          <a:cs typeface="Tahoma" panose="020B0604030504040204" pitchFamily="34" charset="0"/>
                        </a:rPr>
                        <a:t>Ettore</a:t>
                      </a:r>
                      <a:r>
                        <a:rPr lang="en-GB" sz="1200" baseline="0" dirty="0">
                          <a:latin typeface="+mj-lt"/>
                          <a:ea typeface="Tahoma" panose="020B0604030504040204" pitchFamily="34" charset="0"/>
                          <a:cs typeface="Tahoma" panose="020B0604030504040204" pitchFamily="34" charset="0"/>
                        </a:rPr>
                        <a:t> </a:t>
                      </a:r>
                      <a:r>
                        <a:rPr lang="en-GB" sz="1200" baseline="0" dirty="0" err="1">
                          <a:latin typeface="+mj-lt"/>
                          <a:ea typeface="Tahoma" panose="020B0604030504040204" pitchFamily="34" charset="0"/>
                          <a:cs typeface="Tahoma" panose="020B0604030504040204" pitchFamily="34" charset="0"/>
                        </a:rPr>
                        <a:t>Sottsass</a:t>
                      </a:r>
                      <a:endParaRPr lang="en-GB" sz="1200" dirty="0">
                        <a:latin typeface="+mj-lt"/>
                        <a:ea typeface="Tahoma" panose="020B0604030504040204" pitchFamily="34" charset="0"/>
                        <a:cs typeface="Tahoma" panose="020B0604030504040204" pitchFamily="34" charset="0"/>
                      </a:endParaRPr>
                    </a:p>
                  </a:txBody>
                  <a:tcPr anchor="ctr"/>
                </a:tc>
                <a:tc>
                  <a:txBody>
                    <a:bodyPr/>
                    <a:lstStyle/>
                    <a:p>
                      <a:pPr algn="ctr"/>
                      <a:r>
                        <a:rPr lang="en-GB" sz="1200" dirty="0">
                          <a:latin typeface="+mj-lt"/>
                          <a:ea typeface="Tahoma" panose="020B0604030504040204" pitchFamily="34" charset="0"/>
                          <a:cs typeface="Tahoma" panose="020B0604030504040204" pitchFamily="34" charset="0"/>
                        </a:rPr>
                        <a:t>Memphis</a:t>
                      </a: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Italian designer</a:t>
                      </a:r>
                      <a:r>
                        <a:rPr lang="en-GB" sz="1200" baseline="0" dirty="0">
                          <a:latin typeface="+mj-lt"/>
                          <a:ea typeface="Tahoma" panose="020B0604030504040204" pitchFamily="34" charset="0"/>
                          <a:cs typeface="Tahoma" panose="020B0604030504040204" pitchFamily="34" charset="0"/>
                        </a:rPr>
                        <a:t> in the 1950s/60s</a:t>
                      </a:r>
                    </a:p>
                    <a:p>
                      <a:pPr marL="171450" indent="-171450" algn="l">
                        <a:buFont typeface="Arial" panose="020B0604020202020204" pitchFamily="34" charset="0"/>
                        <a:buChar char="•"/>
                      </a:pPr>
                      <a:r>
                        <a:rPr lang="en-GB" sz="1200" baseline="0" dirty="0">
                          <a:latin typeface="+mj-lt"/>
                          <a:ea typeface="Tahoma" panose="020B0604030504040204" pitchFamily="34" charset="0"/>
                          <a:cs typeface="Tahoma" panose="020B0604030504040204" pitchFamily="34" charset="0"/>
                        </a:rPr>
                        <a:t>Enjoyed making everyday objects wacky and bold</a:t>
                      </a:r>
                    </a:p>
                    <a:p>
                      <a:pPr marL="171450" indent="-171450" algn="l">
                        <a:buFont typeface="Arial" panose="020B0604020202020204" pitchFamily="34" charset="0"/>
                        <a:buChar char="•"/>
                      </a:pPr>
                      <a:r>
                        <a:rPr lang="en-GB" sz="1200" baseline="0" dirty="0">
                          <a:latin typeface="+mj-lt"/>
                          <a:ea typeface="Tahoma" panose="020B0604030504040204" pitchFamily="34" charset="0"/>
                          <a:cs typeface="Tahoma" panose="020B0604030504040204" pitchFamily="34" charset="0"/>
                        </a:rPr>
                        <a:t>Used lots of bold colours and black lines</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398621545"/>
                  </a:ext>
                </a:extLst>
              </a:tr>
            </a:tbl>
          </a:graphicData>
        </a:graphic>
      </p:graphicFrame>
      <p:graphicFrame>
        <p:nvGraphicFramePr>
          <p:cNvPr id="14" name="Table 13">
            <a:extLst>
              <a:ext uri="{FF2B5EF4-FFF2-40B4-BE49-F238E27FC236}">
                <a16:creationId xmlns:a16="http://schemas.microsoft.com/office/drawing/2014/main" id="{FAD5C47F-1943-4220-A859-736E168891BD}"/>
              </a:ext>
            </a:extLst>
          </p:cNvPr>
          <p:cNvGraphicFramePr>
            <a:graphicFrameLocks noGrp="1"/>
          </p:cNvGraphicFramePr>
          <p:nvPr>
            <p:extLst>
              <p:ext uri="{D42A27DB-BD31-4B8C-83A1-F6EECF244321}">
                <p14:modId xmlns:p14="http://schemas.microsoft.com/office/powerpoint/2010/main" val="1638116814"/>
              </p:ext>
            </p:extLst>
          </p:nvPr>
        </p:nvGraphicFramePr>
        <p:xfrm>
          <a:off x="260669" y="5530766"/>
          <a:ext cx="6312292" cy="2995376"/>
        </p:xfrm>
        <a:graphic>
          <a:graphicData uri="http://schemas.openxmlformats.org/drawingml/2006/table">
            <a:tbl>
              <a:tblPr firstRow="1" bandRow="1">
                <a:tableStyleId>{5940675A-B579-460E-94D1-54222C63F5DA}</a:tableStyleId>
              </a:tblPr>
              <a:tblGrid>
                <a:gridCol w="1814878">
                  <a:extLst>
                    <a:ext uri="{9D8B030D-6E8A-4147-A177-3AD203B41FA5}">
                      <a16:colId xmlns:a16="http://schemas.microsoft.com/office/drawing/2014/main" val="413063094"/>
                    </a:ext>
                  </a:extLst>
                </a:gridCol>
                <a:gridCol w="1231133">
                  <a:extLst>
                    <a:ext uri="{9D8B030D-6E8A-4147-A177-3AD203B41FA5}">
                      <a16:colId xmlns:a16="http://schemas.microsoft.com/office/drawing/2014/main" val="133229424"/>
                    </a:ext>
                  </a:extLst>
                </a:gridCol>
                <a:gridCol w="3266281">
                  <a:extLst>
                    <a:ext uri="{9D8B030D-6E8A-4147-A177-3AD203B41FA5}">
                      <a16:colId xmlns:a16="http://schemas.microsoft.com/office/drawing/2014/main" val="1868871303"/>
                    </a:ext>
                  </a:extLst>
                </a:gridCol>
              </a:tblGrid>
              <a:tr h="302203">
                <a:tc>
                  <a:txBody>
                    <a:bodyPr/>
                    <a:lstStyle/>
                    <a:p>
                      <a:pPr algn="ctr"/>
                      <a:r>
                        <a:rPr lang="en-GB" sz="1200" b="1" dirty="0">
                          <a:latin typeface="+mj-lt"/>
                          <a:ea typeface="Tahoma" panose="020B0604030504040204" pitchFamily="34" charset="0"/>
                          <a:cs typeface="Tahoma" panose="020B0604030504040204" pitchFamily="34" charset="0"/>
                        </a:rPr>
                        <a:t>Image/ Example</a:t>
                      </a:r>
                    </a:p>
                  </a:txBody>
                  <a:tcP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Brand</a:t>
                      </a:r>
                      <a:r>
                        <a:rPr lang="en-GB" sz="1200" b="1" baseline="0" dirty="0">
                          <a:latin typeface="+mj-lt"/>
                          <a:ea typeface="Tahoma" panose="020B0604030504040204" pitchFamily="34" charset="0"/>
                          <a:cs typeface="Tahoma" panose="020B0604030504040204" pitchFamily="34" charset="0"/>
                        </a:rPr>
                        <a:t> </a:t>
                      </a:r>
                      <a:endParaRPr lang="en-GB" sz="1200" b="1" dirty="0">
                        <a:latin typeface="+mj-lt"/>
                        <a:ea typeface="Tahoma" panose="020B0604030504040204" pitchFamily="34" charset="0"/>
                        <a:cs typeface="Tahoma" panose="020B0604030504040204" pitchFamily="34" charset="0"/>
                      </a:endParaRPr>
                    </a:p>
                  </a:txBody>
                  <a:tcP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Key info</a:t>
                      </a:r>
                    </a:p>
                  </a:txBody>
                  <a:tcPr>
                    <a:solidFill>
                      <a:schemeClr val="bg1">
                        <a:lumMod val="85000"/>
                      </a:schemeClr>
                    </a:solidFill>
                  </a:tcPr>
                </a:tc>
                <a:extLst>
                  <a:ext uri="{0D108BD9-81ED-4DB2-BD59-A6C34878D82A}">
                    <a16:rowId xmlns:a16="http://schemas.microsoft.com/office/drawing/2014/main" val="2469196526"/>
                  </a:ext>
                </a:extLst>
              </a:tr>
              <a:tr h="813399">
                <a:tc>
                  <a:txBody>
                    <a:bodyPr/>
                    <a:lstStyle/>
                    <a:p>
                      <a:pPr algn="ctr"/>
                      <a:endParaRPr lang="en-GB" sz="1200" dirty="0">
                        <a:latin typeface="+mj-lt"/>
                        <a:ea typeface="Tahoma" panose="020B0604030504040204" pitchFamily="34" charset="0"/>
                        <a:cs typeface="Tahoma" panose="020B0604030504040204" pitchFamily="34" charset="0"/>
                      </a:endParaRPr>
                    </a:p>
                  </a:txBody>
                  <a:tcPr anchor="ctr"/>
                </a:tc>
                <a:tc>
                  <a:txBody>
                    <a:bodyPr/>
                    <a:lstStyle/>
                    <a:p>
                      <a:pPr algn="ctr"/>
                      <a:r>
                        <a:rPr lang="en-GB" sz="1200" dirty="0" err="1">
                          <a:latin typeface="+mj-lt"/>
                          <a:ea typeface="Tahoma" panose="020B0604030504040204" pitchFamily="34" charset="0"/>
                          <a:cs typeface="Tahoma" panose="020B0604030504040204" pitchFamily="34" charset="0"/>
                        </a:rPr>
                        <a:t>Alessi</a:t>
                      </a:r>
                      <a:endParaRPr lang="en-GB" sz="1200" dirty="0">
                        <a:latin typeface="+mj-lt"/>
                        <a:ea typeface="Tahoma" panose="020B0604030504040204" pitchFamily="34" charset="0"/>
                        <a:cs typeface="Tahoma" panose="020B0604030504040204" pitchFamily="34" charset="0"/>
                      </a:endParaRP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Italian Design Company</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Homeware and kitchen utensils</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“Post-modern” style</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Philippe </a:t>
                      </a:r>
                      <a:r>
                        <a:rPr lang="en-GB" sz="1200" dirty="0" err="1">
                          <a:latin typeface="+mj-lt"/>
                          <a:ea typeface="Tahoma" panose="020B0604030504040204" pitchFamily="34" charset="0"/>
                          <a:cs typeface="Tahoma" panose="020B0604030504040204" pitchFamily="34" charset="0"/>
                        </a:rPr>
                        <a:t>Starck</a:t>
                      </a:r>
                      <a:r>
                        <a:rPr lang="en-GB" sz="1200" dirty="0">
                          <a:latin typeface="+mj-lt"/>
                          <a:ea typeface="Tahoma" panose="020B0604030504040204" pitchFamily="34" charset="0"/>
                          <a:cs typeface="Tahoma" panose="020B0604030504040204" pitchFamily="34" charset="0"/>
                        </a:rPr>
                        <a:t> is a major designer</a:t>
                      </a:r>
                    </a:p>
                  </a:txBody>
                  <a:tcPr anchor="ctr">
                    <a:solidFill>
                      <a:schemeClr val="bg1"/>
                    </a:solidFill>
                  </a:tcPr>
                </a:tc>
                <a:extLst>
                  <a:ext uri="{0D108BD9-81ED-4DB2-BD59-A6C34878D82A}">
                    <a16:rowId xmlns:a16="http://schemas.microsoft.com/office/drawing/2014/main" val="1967129160"/>
                  </a:ext>
                </a:extLst>
              </a:tr>
              <a:tr h="883155">
                <a:tc>
                  <a:txBody>
                    <a:bodyPr/>
                    <a:lstStyle/>
                    <a:p>
                      <a:pPr algn="ctr"/>
                      <a:endParaRPr lang="en-GB" sz="1200" dirty="0">
                        <a:latin typeface="+mj-lt"/>
                        <a:ea typeface="Tahoma" panose="020B0604030504040204" pitchFamily="34" charset="0"/>
                        <a:cs typeface="Tahoma" panose="020B0604030504040204" pitchFamily="34" charset="0"/>
                      </a:endParaRPr>
                    </a:p>
                  </a:txBody>
                  <a:tcPr anchor="ctr"/>
                </a:tc>
                <a:tc>
                  <a:txBody>
                    <a:bodyPr/>
                    <a:lstStyle/>
                    <a:p>
                      <a:pPr algn="ctr"/>
                      <a:r>
                        <a:rPr lang="en-GB" sz="1200" dirty="0">
                          <a:latin typeface="+mj-lt"/>
                          <a:ea typeface="Tahoma" panose="020B0604030504040204" pitchFamily="34" charset="0"/>
                          <a:cs typeface="Tahoma" panose="020B0604030504040204" pitchFamily="34" charset="0"/>
                        </a:rPr>
                        <a:t>Apple</a:t>
                      </a: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USA</a:t>
                      </a:r>
                      <a:r>
                        <a:rPr lang="en-GB" sz="1200" baseline="0" dirty="0">
                          <a:latin typeface="+mj-lt"/>
                          <a:ea typeface="Tahoma" panose="020B0604030504040204" pitchFamily="34" charset="0"/>
                          <a:cs typeface="Tahoma" panose="020B0604030504040204" pitchFamily="34" charset="0"/>
                        </a:rPr>
                        <a:t>-based tech company</a:t>
                      </a:r>
                    </a:p>
                    <a:p>
                      <a:pPr marL="171450" indent="-171450" algn="l">
                        <a:buFont typeface="Arial" panose="020B0604020202020204" pitchFamily="34" charset="0"/>
                        <a:buChar char="•"/>
                      </a:pPr>
                      <a:r>
                        <a:rPr lang="en-GB" sz="1200" baseline="0" dirty="0">
                          <a:latin typeface="+mj-lt"/>
                          <a:ea typeface="Tahoma" panose="020B0604030504040204" pitchFamily="34" charset="0"/>
                          <a:cs typeface="Tahoma" panose="020B0604030504040204" pitchFamily="34" charset="0"/>
                        </a:rPr>
                        <a:t>Famous for </a:t>
                      </a:r>
                      <a:r>
                        <a:rPr lang="en-GB" sz="1200" b="1" baseline="0" dirty="0">
                          <a:latin typeface="+mj-lt"/>
                          <a:ea typeface="Tahoma" panose="020B0604030504040204" pitchFamily="34" charset="0"/>
                          <a:cs typeface="Tahoma" panose="020B0604030504040204" pitchFamily="34" charset="0"/>
                        </a:rPr>
                        <a:t>iconic designs </a:t>
                      </a:r>
                      <a:r>
                        <a:rPr lang="en-GB" sz="1200" b="0" baseline="0" dirty="0">
                          <a:latin typeface="+mj-lt"/>
                          <a:ea typeface="Tahoma" panose="020B0604030504040204" pitchFamily="34" charset="0"/>
                          <a:cs typeface="Tahoma" panose="020B0604030504040204" pitchFamily="34" charset="0"/>
                        </a:rPr>
                        <a:t>of iPod and iPhone</a:t>
                      </a:r>
                    </a:p>
                    <a:p>
                      <a:pPr marL="171450" indent="-171450" algn="l">
                        <a:buFont typeface="Arial" panose="020B0604020202020204" pitchFamily="34" charset="0"/>
                        <a:buChar char="•"/>
                      </a:pPr>
                      <a:r>
                        <a:rPr lang="en-GB" sz="1200" b="0" baseline="0" dirty="0">
                          <a:latin typeface="+mj-lt"/>
                          <a:ea typeface="Tahoma" panose="020B0604030504040204" pitchFamily="34" charset="0"/>
                          <a:cs typeface="Tahoma" panose="020B0604030504040204" pitchFamily="34" charset="0"/>
                        </a:rPr>
                        <a:t>Steve Jobs and Johnathon </a:t>
                      </a:r>
                      <a:r>
                        <a:rPr lang="en-GB" sz="1200" b="0" baseline="0" dirty="0" err="1">
                          <a:latin typeface="+mj-lt"/>
                          <a:ea typeface="Tahoma" panose="020B0604030504040204" pitchFamily="34" charset="0"/>
                          <a:cs typeface="Tahoma" panose="020B0604030504040204" pitchFamily="34" charset="0"/>
                        </a:rPr>
                        <a:t>Ive</a:t>
                      </a:r>
                      <a:r>
                        <a:rPr lang="en-GB" sz="1200" b="0" baseline="0" dirty="0">
                          <a:latin typeface="+mj-lt"/>
                          <a:ea typeface="Tahoma" panose="020B0604030504040204" pitchFamily="34" charset="0"/>
                          <a:cs typeface="Tahoma" panose="020B0604030504040204" pitchFamily="34" charset="0"/>
                        </a:rPr>
                        <a:t> are major designers</a:t>
                      </a:r>
                    </a:p>
                    <a:p>
                      <a:pPr marL="171450" indent="-171450" algn="l">
                        <a:buFont typeface="Arial" panose="020B0604020202020204" pitchFamily="34" charset="0"/>
                        <a:buChar char="•"/>
                      </a:pPr>
                      <a:r>
                        <a:rPr lang="en-GB" sz="1200" b="0" baseline="0" dirty="0">
                          <a:latin typeface="+mj-lt"/>
                          <a:ea typeface="Tahoma" panose="020B0604030504040204" pitchFamily="34" charset="0"/>
                          <a:cs typeface="Tahoma" panose="020B0604030504040204" pitchFamily="34" charset="0"/>
                        </a:rPr>
                        <a:t>Known for innovative and modern design</a:t>
                      </a:r>
                      <a:endParaRPr lang="en-GB" sz="1200" dirty="0">
                        <a:latin typeface="+mj-lt"/>
                        <a:ea typeface="Tahoma" panose="020B0604030504040204" pitchFamily="34" charset="0"/>
                        <a:cs typeface="Tahoma" panose="020B0604030504040204" pitchFamily="34" charset="0"/>
                      </a:endParaRPr>
                    </a:p>
                  </a:txBody>
                  <a:tcPr anchor="ctr">
                    <a:solidFill>
                      <a:schemeClr val="bg1"/>
                    </a:solidFill>
                  </a:tcPr>
                </a:tc>
                <a:extLst>
                  <a:ext uri="{0D108BD9-81ED-4DB2-BD59-A6C34878D82A}">
                    <a16:rowId xmlns:a16="http://schemas.microsoft.com/office/drawing/2014/main" val="3258496096"/>
                  </a:ext>
                </a:extLst>
              </a:tr>
              <a:tr h="864373">
                <a:tc>
                  <a:txBody>
                    <a:bodyPr/>
                    <a:lstStyle/>
                    <a:p>
                      <a:pPr algn="ctr"/>
                      <a:endParaRPr lang="en-GB" sz="1200">
                        <a:latin typeface="+mj-lt"/>
                        <a:ea typeface="Tahoma" panose="020B0604030504040204" pitchFamily="34" charset="0"/>
                        <a:cs typeface="Tahoma" panose="020B0604030504040204" pitchFamily="34" charset="0"/>
                      </a:endParaRPr>
                    </a:p>
                  </a:txBody>
                  <a:tcPr anchor="ctr"/>
                </a:tc>
                <a:tc>
                  <a:txBody>
                    <a:bodyPr/>
                    <a:lstStyle/>
                    <a:p>
                      <a:pPr algn="ctr"/>
                      <a:r>
                        <a:rPr lang="en-GB" sz="1200" dirty="0">
                          <a:latin typeface="+mj-lt"/>
                          <a:ea typeface="Tahoma" panose="020B0604030504040204" pitchFamily="34" charset="0"/>
                          <a:cs typeface="Tahoma" panose="020B0604030504040204" pitchFamily="34" charset="0"/>
                        </a:rPr>
                        <a:t>Dyson</a:t>
                      </a: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British engineering company</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Famous for vacuum</a:t>
                      </a:r>
                      <a:r>
                        <a:rPr lang="en-GB" sz="1200" baseline="0" dirty="0">
                          <a:latin typeface="+mj-lt"/>
                          <a:ea typeface="Tahoma" panose="020B0604030504040204" pitchFamily="34" charset="0"/>
                          <a:cs typeface="Tahoma" panose="020B0604030504040204" pitchFamily="34" charset="0"/>
                        </a:rPr>
                        <a:t> cleaners and innovative technology </a:t>
                      </a:r>
                    </a:p>
                    <a:p>
                      <a:pPr marL="171450" indent="-171450" algn="l">
                        <a:buFont typeface="Arial" panose="020B0604020202020204" pitchFamily="34" charset="0"/>
                        <a:buChar char="•"/>
                      </a:pPr>
                      <a:r>
                        <a:rPr lang="en-GB" sz="1200" baseline="0" dirty="0">
                          <a:latin typeface="+mj-lt"/>
                          <a:ea typeface="Tahoma" panose="020B0604030504040204" pitchFamily="34" charset="0"/>
                          <a:cs typeface="Tahoma" panose="020B0604030504040204" pitchFamily="34" charset="0"/>
                        </a:rPr>
                        <a:t>James Dyson is a major designer</a:t>
                      </a:r>
                      <a:endParaRPr lang="en-GB" sz="1200" dirty="0">
                        <a:latin typeface="+mj-lt"/>
                        <a:ea typeface="Tahoma" panose="020B0604030504040204" pitchFamily="34" charset="0"/>
                        <a:cs typeface="Tahoma" panose="020B0604030504040204" pitchFamily="34" charset="0"/>
                      </a:endParaRPr>
                    </a:p>
                  </a:txBody>
                  <a:tcPr anchor="ctr">
                    <a:solidFill>
                      <a:schemeClr val="bg1"/>
                    </a:solidFill>
                  </a:tcPr>
                </a:tc>
                <a:extLst>
                  <a:ext uri="{0D108BD9-81ED-4DB2-BD59-A6C34878D82A}">
                    <a16:rowId xmlns:a16="http://schemas.microsoft.com/office/drawing/2014/main" val="3398621545"/>
                  </a:ext>
                </a:extLst>
              </a:tr>
            </a:tbl>
          </a:graphicData>
        </a:graphic>
      </p:graphicFrame>
      <p:grpSp>
        <p:nvGrpSpPr>
          <p:cNvPr id="20" name="Group 19">
            <a:extLst>
              <a:ext uri="{FF2B5EF4-FFF2-40B4-BE49-F238E27FC236}">
                <a16:creationId xmlns:a16="http://schemas.microsoft.com/office/drawing/2014/main" id="{82DE05C6-9893-4BB9-A7A4-75FC4457271D}"/>
              </a:ext>
            </a:extLst>
          </p:cNvPr>
          <p:cNvGrpSpPr/>
          <p:nvPr/>
        </p:nvGrpSpPr>
        <p:grpSpPr>
          <a:xfrm>
            <a:off x="394715" y="1819276"/>
            <a:ext cx="1275330" cy="3386170"/>
            <a:chOff x="416310" y="1982564"/>
            <a:chExt cx="1385901" cy="3160185"/>
          </a:xfrm>
        </p:grpSpPr>
        <p:pic>
          <p:nvPicPr>
            <p:cNvPr id="11" name="Picture 10">
              <a:extLst>
                <a:ext uri="{FF2B5EF4-FFF2-40B4-BE49-F238E27FC236}">
                  <a16:creationId xmlns:a16="http://schemas.microsoft.com/office/drawing/2014/main" id="{F8339F79-54AD-4D01-A578-CF67EA1E1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84" y="1982564"/>
              <a:ext cx="1251986" cy="786141"/>
            </a:xfrm>
            <a:prstGeom prst="rect">
              <a:avLst/>
            </a:prstGeom>
          </p:spPr>
        </p:pic>
        <p:pic>
          <p:nvPicPr>
            <p:cNvPr id="12" name="Picture 11">
              <a:extLst>
                <a:ext uri="{FF2B5EF4-FFF2-40B4-BE49-F238E27FC236}">
                  <a16:creationId xmlns:a16="http://schemas.microsoft.com/office/drawing/2014/main" id="{77F13AE7-E331-47BD-BDBD-7308CB129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310" y="2886431"/>
              <a:ext cx="1385901" cy="1142816"/>
            </a:xfrm>
            <a:prstGeom prst="rect">
              <a:avLst/>
            </a:prstGeom>
          </p:spPr>
        </p:pic>
        <p:pic>
          <p:nvPicPr>
            <p:cNvPr id="13" name="Picture 12">
              <a:extLst>
                <a:ext uri="{FF2B5EF4-FFF2-40B4-BE49-F238E27FC236}">
                  <a16:creationId xmlns:a16="http://schemas.microsoft.com/office/drawing/2014/main" id="{D4C86BB9-CC17-40A1-94C9-FA7FFA89D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170" y="4100521"/>
              <a:ext cx="1220536" cy="1042228"/>
            </a:xfrm>
            <a:prstGeom prst="rect">
              <a:avLst/>
            </a:prstGeom>
          </p:spPr>
        </p:pic>
      </p:grpSp>
      <p:pic>
        <p:nvPicPr>
          <p:cNvPr id="15" name="Picture 14">
            <a:extLst>
              <a:ext uri="{FF2B5EF4-FFF2-40B4-BE49-F238E27FC236}">
                <a16:creationId xmlns:a16="http://schemas.microsoft.com/office/drawing/2014/main" id="{49155401-0312-49AE-8052-4DF4086B91C3}"/>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94715" y="5784009"/>
            <a:ext cx="984590" cy="750383"/>
          </a:xfrm>
          <a:prstGeom prst="rect">
            <a:avLst/>
          </a:prstGeom>
        </p:spPr>
      </p:pic>
      <p:pic>
        <p:nvPicPr>
          <p:cNvPr id="16" name="Picture 15">
            <a:extLst>
              <a:ext uri="{FF2B5EF4-FFF2-40B4-BE49-F238E27FC236}">
                <a16:creationId xmlns:a16="http://schemas.microsoft.com/office/drawing/2014/main" id="{22D08019-C87E-43D4-BEFE-C2F0839BB33C}"/>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410" b="99566" l="10521" r="90456">
                        <a14:foregroundMark x1="34273" y1="72451" x2="34273" y2="72451"/>
                        <a14:foregroundMark x1="31562" y1="50542" x2="31562" y2="50542"/>
                        <a14:foregroundMark x1="33297" y1="34924" x2="33297" y2="34924"/>
                        <a14:foregroundMark x1="33297" y1="26790" x2="33297" y2="26790"/>
                        <a14:foregroundMark x1="34273" y1="15510" x2="34273" y2="15510"/>
                        <a14:foregroundMark x1="73210" y1="18221" x2="73210" y2="18221"/>
                        <a14:foregroundMark x1="69089" y1="5531" x2="69089" y2="5531"/>
                        <a14:foregroundMark x1="56725" y1="15835" x2="56725" y2="15835"/>
                        <a14:foregroundMark x1="81779" y1="16486" x2="81779" y2="16486"/>
                        <a14:foregroundMark x1="74620" y1="16703" x2="74620" y2="16703"/>
                        <a14:foregroundMark x1="67896" y1="16703" x2="67896" y2="16703"/>
                        <a14:foregroundMark x1="72451" y1="19848" x2="72451" y2="19848"/>
                        <a14:foregroundMark x1="74620" y1="14534" x2="74620" y2="14534"/>
                        <a14:foregroundMark x1="76030" y1="14100" x2="76030" y2="14100"/>
                        <a14:foregroundMark x1="75163" y1="10738" x2="75163" y2="10738"/>
                        <a14:foregroundMark x1="72017" y1="6182" x2="72017" y2="6182"/>
                        <a14:foregroundMark x1="64859" y1="5748" x2="64859" y2="5748"/>
                        <a14:foregroundMark x1="37744" y1="9544" x2="37744" y2="9544"/>
                        <a14:foregroundMark x1="33189" y1="8677" x2="33189" y2="8677"/>
                        <a14:foregroundMark x1="26030" y1="7592" x2="26790" y2="7592"/>
                        <a14:foregroundMark x1="33948" y1="47831" x2="33948" y2="47831"/>
                        <a14:foregroundMark x1="33514" y1="57918" x2="33514" y2="57918"/>
                        <a14:foregroundMark x1="32321" y1="67028" x2="32321" y2="67028"/>
                        <a14:foregroundMark x1="30803" y1="75380" x2="30803" y2="75380"/>
                        <a14:foregroundMark x1="32972" y1="85900" x2="32972" y2="85900"/>
                        <a14:foregroundMark x1="38720" y1="87310" x2="38720" y2="87310"/>
                        <a14:foregroundMark x1="41432" y1="87852" x2="41432" y2="87852"/>
                        <a14:foregroundMark x1="41323" y1="91323" x2="33189" y2="73644"/>
                        <a14:foregroundMark x1="33297" y1="96204" x2="21258" y2="92842"/>
                        <a14:foregroundMark x1="30369" y1="59544" x2="32104" y2="22668"/>
                        <a14:foregroundMark x1="36117" y1="39479" x2="35683" y2="10521"/>
                        <a14:foregroundMark x1="24620" y1="9544" x2="40456" y2="8134"/>
                        <a14:foregroundMark x1="29610" y1="4989" x2="31996" y2="22777"/>
                        <a14:foregroundMark x1="28742" y1="17679" x2="31779" y2="22017"/>
                        <a14:foregroundMark x1="36117" y1="46421" x2="44035" y2="90239"/>
                        <a14:foregroundMark x1="44469" y1="50434" x2="43492" y2="69631"/>
                        <a14:foregroundMark x1="24620" y1="55531" x2="23644" y2="76139"/>
                        <a14:foregroundMark x1="22668" y1="78742" x2="19631" y2="85358"/>
                        <a14:foregroundMark x1="43818" y1="72668" x2="48807" y2="85683"/>
                        <a14:foregroundMark x1="43492" y1="70390" x2="40456" y2="53145"/>
                        <a14:foregroundMark x1="25597" y1="59544" x2="26573" y2="51735"/>
                        <a14:foregroundMark x1="42408" y1="13666" x2="43601" y2="13666"/>
                        <a14:foregroundMark x1="33948" y1="26030" x2="35141" y2="36876"/>
                      </a14:backgroundRemoval>
                    </a14:imgEffect>
                  </a14:imgLayer>
                </a14:imgProps>
              </a:ext>
              <a:ext uri="{28A0092B-C50C-407E-A947-70E740481C1C}">
                <a14:useLocalDpi xmlns:a14="http://schemas.microsoft.com/office/drawing/2010/main" val="0"/>
              </a:ext>
            </a:extLst>
          </a:blip>
          <a:srcRect l="15278" r="48016"/>
          <a:stretch/>
        </p:blipFill>
        <p:spPr>
          <a:xfrm flipH="1">
            <a:off x="1429328" y="5890374"/>
            <a:ext cx="269499" cy="559556"/>
          </a:xfrm>
          <a:prstGeom prst="rect">
            <a:avLst/>
          </a:prstGeom>
        </p:spPr>
      </p:pic>
      <p:pic>
        <p:nvPicPr>
          <p:cNvPr id="17" name="Picture 16">
            <a:extLst>
              <a:ext uri="{FF2B5EF4-FFF2-40B4-BE49-F238E27FC236}">
                <a16:creationId xmlns:a16="http://schemas.microsoft.com/office/drawing/2014/main" id="{31D57777-CC60-4612-AB2F-FBC93571D7BA}"/>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9830" b="89887" l="227" r="98073">
                        <a14:foregroundMark x1="7823" y1="28544" x2="58844" y2="32325"/>
                        <a14:foregroundMark x1="19728" y1="63894" x2="55215" y2="66446"/>
                        <a14:foregroundMark x1="41723" y1="32703" x2="43311" y2="63138"/>
                        <a14:foregroundMark x1="36168" y1="34877" x2="33333" y2="79206"/>
                        <a14:foregroundMark x1="11905" y1="32703" x2="12925" y2="69282"/>
                        <a14:foregroundMark x1="21882" y1="70416" x2="45011" y2="70227"/>
                        <a14:foregroundMark x1="35714" y1="26749" x2="44331" y2="27977"/>
                      </a14:backgroundRemoval>
                    </a14:imgEffect>
                  </a14:imgLayer>
                </a14:imgProps>
              </a:ext>
              <a:ext uri="{28A0092B-C50C-407E-A947-70E740481C1C}">
                <a14:useLocalDpi xmlns:a14="http://schemas.microsoft.com/office/drawing/2010/main" val="0"/>
              </a:ext>
            </a:extLst>
          </a:blip>
          <a:stretch>
            <a:fillRect/>
          </a:stretch>
        </p:blipFill>
        <p:spPr>
          <a:xfrm>
            <a:off x="474900" y="6534392"/>
            <a:ext cx="1258779" cy="1150785"/>
          </a:xfrm>
          <a:prstGeom prst="rect">
            <a:avLst/>
          </a:prstGeom>
        </p:spPr>
      </p:pic>
      <p:pic>
        <p:nvPicPr>
          <p:cNvPr id="18" name="Picture 17">
            <a:extLst>
              <a:ext uri="{FF2B5EF4-FFF2-40B4-BE49-F238E27FC236}">
                <a16:creationId xmlns:a16="http://schemas.microsoft.com/office/drawing/2014/main" id="{026963B0-0714-4606-BD74-FC91C008A1D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1621" t="18637" r="18359"/>
          <a:stretch/>
        </p:blipFill>
        <p:spPr>
          <a:xfrm>
            <a:off x="557779" y="7769639"/>
            <a:ext cx="1017297" cy="591229"/>
          </a:xfrm>
          <a:prstGeom prst="rect">
            <a:avLst/>
          </a:prstGeom>
        </p:spPr>
      </p:pic>
    </p:spTree>
    <p:extLst>
      <p:ext uri="{BB962C8B-B14F-4D97-AF65-F5344CB8AC3E}">
        <p14:creationId xmlns:p14="http://schemas.microsoft.com/office/powerpoint/2010/main" val="1108636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A72AA687-5DFE-4054-BA02-88FBACCDACD7}"/>
              </a:ext>
            </a:extLst>
          </p:cNvPr>
          <p:cNvSpPr>
            <a:spLocks noGrp="1"/>
          </p:cNvSpPr>
          <p:nvPr>
            <p:ph type="title"/>
          </p:nvPr>
        </p:nvSpPr>
        <p:spPr>
          <a:xfrm>
            <a:off x="1" y="1"/>
            <a:ext cx="6858000" cy="539552"/>
          </a:xfrm>
          <a:solidFill>
            <a:schemeClr val="bg1">
              <a:lumMod val="95000"/>
            </a:schemeClr>
          </a:solidFill>
        </p:spPr>
        <p:txBody>
          <a:bodyPr anchor="t">
            <a:normAutofit/>
          </a:bodyPr>
          <a:lstStyle/>
          <a:p>
            <a:pPr algn="ctr"/>
            <a:r>
              <a:rPr lang="en-GB" sz="2400" b="1"/>
              <a:t>Course Structure KS4 Design Technology</a:t>
            </a:r>
            <a:endParaRPr lang="ru-RU" sz="2400" b="1"/>
          </a:p>
        </p:txBody>
      </p:sp>
      <p:pic>
        <p:nvPicPr>
          <p:cNvPr id="3" name="Picture 2">
            <a:extLst>
              <a:ext uri="{FF2B5EF4-FFF2-40B4-BE49-F238E27FC236}">
                <a16:creationId xmlns:a16="http://schemas.microsoft.com/office/drawing/2014/main" id="{0C2A7AC5-794B-41EC-94B3-EA337CF11B1C}"/>
              </a:ext>
            </a:extLst>
          </p:cNvPr>
          <p:cNvPicPr>
            <a:picLocks noChangeAspect="1"/>
          </p:cNvPicPr>
          <p:nvPr/>
        </p:nvPicPr>
        <p:blipFill rotWithShape="1">
          <a:blip r:embed="rId2"/>
          <a:srcRect l="16501" t="20474" r="16040" b="16654"/>
          <a:stretch/>
        </p:blipFill>
        <p:spPr>
          <a:xfrm>
            <a:off x="188640" y="1379815"/>
            <a:ext cx="4725069" cy="3302771"/>
          </a:xfrm>
          <a:prstGeom prst="rect">
            <a:avLst/>
          </a:prstGeom>
        </p:spPr>
      </p:pic>
      <p:sp>
        <p:nvSpPr>
          <p:cNvPr id="4" name="TextBox 3">
            <a:extLst>
              <a:ext uri="{FF2B5EF4-FFF2-40B4-BE49-F238E27FC236}">
                <a16:creationId xmlns:a16="http://schemas.microsoft.com/office/drawing/2014/main" id="{C0D48990-8D76-47D6-87A2-E6A6941DB702}"/>
              </a:ext>
            </a:extLst>
          </p:cNvPr>
          <p:cNvSpPr txBox="1"/>
          <p:nvPr/>
        </p:nvSpPr>
        <p:spPr>
          <a:xfrm>
            <a:off x="4943747" y="1630816"/>
            <a:ext cx="1584176" cy="2800767"/>
          </a:xfrm>
          <a:prstGeom prst="rect">
            <a:avLst/>
          </a:prstGeom>
          <a:solidFill>
            <a:schemeClr val="bg1">
              <a:lumMod val="85000"/>
            </a:schemeClr>
          </a:solidFill>
        </p:spPr>
        <p:txBody>
          <a:bodyPr wrap="square" rtlCol="0">
            <a:spAutoFit/>
          </a:bodyPr>
          <a:lstStyle/>
          <a:p>
            <a:r>
              <a:rPr lang="en-GB" sz="2400" b="1" dirty="0">
                <a:solidFill>
                  <a:srgbClr val="7030A0"/>
                </a:solidFill>
              </a:rPr>
              <a:t>50% Exam (2 hours)</a:t>
            </a:r>
          </a:p>
          <a:p>
            <a:r>
              <a:rPr lang="en-GB" sz="1600" i="1" dirty="0">
                <a:solidFill>
                  <a:srgbClr val="7030A0"/>
                </a:solidFill>
              </a:rPr>
              <a:t>Core Design and technology knowledge + questions on the specific materials studied + designing skills </a:t>
            </a:r>
          </a:p>
        </p:txBody>
      </p:sp>
      <p:pic>
        <p:nvPicPr>
          <p:cNvPr id="5" name="Picture 4">
            <a:extLst>
              <a:ext uri="{FF2B5EF4-FFF2-40B4-BE49-F238E27FC236}">
                <a16:creationId xmlns:a16="http://schemas.microsoft.com/office/drawing/2014/main" id="{7AEC66FC-4092-4BC0-BDCB-A3C0015CDE1F}"/>
              </a:ext>
            </a:extLst>
          </p:cNvPr>
          <p:cNvPicPr>
            <a:picLocks noChangeAspect="1"/>
          </p:cNvPicPr>
          <p:nvPr/>
        </p:nvPicPr>
        <p:blipFill rotWithShape="1">
          <a:blip r:embed="rId3"/>
          <a:srcRect l="19731" t="19485" r="21208" b="10626"/>
          <a:stretch/>
        </p:blipFill>
        <p:spPr>
          <a:xfrm>
            <a:off x="188640" y="4764190"/>
            <a:ext cx="4651594" cy="4128289"/>
          </a:xfrm>
          <a:prstGeom prst="rect">
            <a:avLst/>
          </a:prstGeom>
        </p:spPr>
      </p:pic>
      <p:sp>
        <p:nvSpPr>
          <p:cNvPr id="6" name="TextBox 5">
            <a:extLst>
              <a:ext uri="{FF2B5EF4-FFF2-40B4-BE49-F238E27FC236}">
                <a16:creationId xmlns:a16="http://schemas.microsoft.com/office/drawing/2014/main" id="{A8CBF54B-4716-48D1-A709-B7E8B63474D7}"/>
              </a:ext>
            </a:extLst>
          </p:cNvPr>
          <p:cNvSpPr txBox="1"/>
          <p:nvPr/>
        </p:nvSpPr>
        <p:spPr>
          <a:xfrm>
            <a:off x="4943747" y="5858839"/>
            <a:ext cx="1584176" cy="1938992"/>
          </a:xfrm>
          <a:prstGeom prst="rect">
            <a:avLst/>
          </a:prstGeom>
          <a:solidFill>
            <a:schemeClr val="bg1">
              <a:lumMod val="85000"/>
            </a:schemeClr>
          </a:solidFill>
        </p:spPr>
        <p:txBody>
          <a:bodyPr wrap="square" rtlCol="0">
            <a:spAutoFit/>
          </a:bodyPr>
          <a:lstStyle/>
          <a:p>
            <a:r>
              <a:rPr lang="en-GB" sz="2400" b="1">
                <a:solidFill>
                  <a:srgbClr val="7030A0"/>
                </a:solidFill>
              </a:rPr>
              <a:t>50% NEA </a:t>
            </a:r>
          </a:p>
          <a:p>
            <a:r>
              <a:rPr lang="en-GB" sz="1600" i="1">
                <a:solidFill>
                  <a:srgbClr val="7030A0"/>
                </a:solidFill>
              </a:rPr>
              <a:t>Design and Make project with a design portfolio and manufacturing skills.</a:t>
            </a:r>
          </a:p>
        </p:txBody>
      </p:sp>
      <p:sp>
        <p:nvSpPr>
          <p:cNvPr id="7" name="TextBox 6">
            <a:extLst>
              <a:ext uri="{FF2B5EF4-FFF2-40B4-BE49-F238E27FC236}">
                <a16:creationId xmlns:a16="http://schemas.microsoft.com/office/drawing/2014/main" id="{B46C48E7-D4B5-45B6-B446-355B78689B75}"/>
              </a:ext>
            </a:extLst>
          </p:cNvPr>
          <p:cNvSpPr txBox="1"/>
          <p:nvPr/>
        </p:nvSpPr>
        <p:spPr>
          <a:xfrm>
            <a:off x="1" y="725959"/>
            <a:ext cx="4005064" cy="461665"/>
          </a:xfrm>
          <a:prstGeom prst="rect">
            <a:avLst/>
          </a:prstGeom>
          <a:solidFill>
            <a:schemeClr val="bg1">
              <a:lumMod val="85000"/>
            </a:schemeClr>
          </a:solidFill>
        </p:spPr>
        <p:txBody>
          <a:bodyPr wrap="square" rtlCol="0">
            <a:spAutoFit/>
          </a:bodyPr>
          <a:lstStyle/>
          <a:p>
            <a:r>
              <a:rPr lang="en-GB" sz="2400" b="1"/>
              <a:t>AQA GCSE Design Technology</a:t>
            </a:r>
            <a:endParaRPr lang="en-GB" sz="1600" i="1"/>
          </a:p>
        </p:txBody>
      </p:sp>
    </p:spTree>
    <p:extLst>
      <p:ext uri="{BB962C8B-B14F-4D97-AF65-F5344CB8AC3E}">
        <p14:creationId xmlns:p14="http://schemas.microsoft.com/office/powerpoint/2010/main" val="3134135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36B48D66-5F82-434C-8DE4-00CF9BF307AB}"/>
              </a:ext>
            </a:extLst>
          </p:cNvPr>
          <p:cNvSpPr txBox="1"/>
          <p:nvPr/>
        </p:nvSpPr>
        <p:spPr>
          <a:xfrm>
            <a:off x="-1" y="707873"/>
            <a:ext cx="3212975" cy="522931"/>
          </a:xfrm>
          <a:prstGeom prst="rect">
            <a:avLst/>
          </a:prstGeom>
          <a:solidFill>
            <a:srgbClr val="EA70E4"/>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39" name="TextBox 38">
            <a:extLst>
              <a:ext uri="{FF2B5EF4-FFF2-40B4-BE49-F238E27FC236}">
                <a16:creationId xmlns:a16="http://schemas.microsoft.com/office/drawing/2014/main" id="{B8913872-760D-4883-BE1D-1E6E2390715F}"/>
              </a:ext>
            </a:extLst>
          </p:cNvPr>
          <p:cNvSpPr txBox="1"/>
          <p:nvPr/>
        </p:nvSpPr>
        <p:spPr>
          <a:xfrm>
            <a:off x="-2" y="4096"/>
            <a:ext cx="6858001" cy="522931"/>
          </a:xfrm>
          <a:prstGeom prst="rect">
            <a:avLst/>
          </a:prstGeom>
          <a:solidFill>
            <a:schemeClr val="accent4">
              <a:lumMod val="40000"/>
              <a:lumOff val="6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38131"/>
            <a:ext cx="6858000" cy="539552"/>
          </a:xfrm>
          <a:prstGeom prst="rect">
            <a:avLst/>
          </a:prstGeom>
          <a:solidFill>
            <a:srgbClr val="EA70E4"/>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KS4 Design Technology</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11256"/>
            <a:ext cx="2287943"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t>The Work of Others</a:t>
            </a:r>
          </a:p>
        </p:txBody>
      </p:sp>
      <p:sp>
        <p:nvSpPr>
          <p:cNvPr id="21" name="TextBox 20">
            <a:extLst>
              <a:ext uri="{FF2B5EF4-FFF2-40B4-BE49-F238E27FC236}">
                <a16:creationId xmlns:a16="http://schemas.microsoft.com/office/drawing/2014/main" id="{E3E918D5-B77E-408D-8225-E716AC3F6B78}"/>
              </a:ext>
            </a:extLst>
          </p:cNvPr>
          <p:cNvSpPr txBox="1"/>
          <p:nvPr/>
        </p:nvSpPr>
        <p:spPr>
          <a:xfrm>
            <a:off x="2030830" y="2137210"/>
            <a:ext cx="2796339" cy="1038701"/>
          </a:xfrm>
          <a:prstGeom prst="ellipse">
            <a:avLst/>
          </a:prstGeom>
          <a:solidFill>
            <a:schemeClr val="accent4">
              <a:lumMod val="20000"/>
              <a:lumOff val="80000"/>
            </a:schemeClr>
          </a:solidFill>
          <a:ln w="38100">
            <a:solidFill>
              <a:schemeClr val="accent4"/>
            </a:solidFill>
          </a:ln>
        </p:spPr>
        <p:txBody>
          <a:bodyPr wrap="square" rtlCol="0">
            <a:spAutoFit/>
          </a:bodyPr>
          <a:lstStyle/>
          <a:p>
            <a:pPr algn="ctr"/>
            <a:r>
              <a:rPr lang="en-GB" sz="1400" dirty="0">
                <a:latin typeface="+mj-lt"/>
                <a:ea typeface="Tahoma" panose="020B0604030504040204" pitchFamily="34" charset="0"/>
                <a:cs typeface="Tahoma" panose="020B0604030504040204" pitchFamily="34" charset="0"/>
              </a:rPr>
              <a:t>What methods of research can be used to find information?</a:t>
            </a:r>
          </a:p>
        </p:txBody>
      </p:sp>
      <p:sp>
        <p:nvSpPr>
          <p:cNvPr id="22" name="TextBox 21">
            <a:extLst>
              <a:ext uri="{FF2B5EF4-FFF2-40B4-BE49-F238E27FC236}">
                <a16:creationId xmlns:a16="http://schemas.microsoft.com/office/drawing/2014/main" id="{1218C960-7BC3-4456-A089-1165DD0B528A}"/>
              </a:ext>
            </a:extLst>
          </p:cNvPr>
          <p:cNvSpPr txBox="1"/>
          <p:nvPr/>
        </p:nvSpPr>
        <p:spPr>
          <a:xfrm>
            <a:off x="2903120" y="1360170"/>
            <a:ext cx="2209800" cy="276999"/>
          </a:xfrm>
          <a:prstGeom prst="rect">
            <a:avLst/>
          </a:prstGeom>
          <a:noFill/>
        </p:spPr>
        <p:txBody>
          <a:bodyPr wrap="square" rtlCol="0">
            <a:spAutoFit/>
          </a:bodyPr>
          <a:lstStyle/>
          <a:p>
            <a:pPr algn="ctr"/>
            <a:r>
              <a:rPr lang="en-GB" sz="1200" dirty="0"/>
              <a:t>Case studies</a:t>
            </a:r>
          </a:p>
        </p:txBody>
      </p:sp>
      <p:sp>
        <p:nvSpPr>
          <p:cNvPr id="23" name="TextBox 22">
            <a:extLst>
              <a:ext uri="{FF2B5EF4-FFF2-40B4-BE49-F238E27FC236}">
                <a16:creationId xmlns:a16="http://schemas.microsoft.com/office/drawing/2014/main" id="{2801CF07-097B-4150-9AFE-D34143A51843}"/>
              </a:ext>
            </a:extLst>
          </p:cNvPr>
          <p:cNvSpPr txBox="1"/>
          <p:nvPr/>
        </p:nvSpPr>
        <p:spPr>
          <a:xfrm>
            <a:off x="4712870" y="3227070"/>
            <a:ext cx="1638300" cy="461665"/>
          </a:xfrm>
          <a:prstGeom prst="rect">
            <a:avLst/>
          </a:prstGeom>
          <a:noFill/>
        </p:spPr>
        <p:txBody>
          <a:bodyPr wrap="square" rtlCol="0">
            <a:spAutoFit/>
          </a:bodyPr>
          <a:lstStyle/>
          <a:p>
            <a:pPr algn="ctr"/>
            <a:r>
              <a:rPr lang="en-GB" sz="1200" dirty="0"/>
              <a:t>Questionnaires and surveys</a:t>
            </a:r>
          </a:p>
        </p:txBody>
      </p:sp>
      <p:sp>
        <p:nvSpPr>
          <p:cNvPr id="24" name="TextBox 23">
            <a:extLst>
              <a:ext uri="{FF2B5EF4-FFF2-40B4-BE49-F238E27FC236}">
                <a16:creationId xmlns:a16="http://schemas.microsoft.com/office/drawing/2014/main" id="{E0D7879F-6DB5-4798-9B54-30DE4AF403FD}"/>
              </a:ext>
            </a:extLst>
          </p:cNvPr>
          <p:cNvSpPr txBox="1"/>
          <p:nvPr/>
        </p:nvSpPr>
        <p:spPr>
          <a:xfrm>
            <a:off x="845720" y="1531620"/>
            <a:ext cx="2095500" cy="276999"/>
          </a:xfrm>
          <a:prstGeom prst="rect">
            <a:avLst/>
          </a:prstGeom>
          <a:noFill/>
        </p:spPr>
        <p:txBody>
          <a:bodyPr wrap="square" rtlCol="0">
            <a:spAutoFit/>
          </a:bodyPr>
          <a:lstStyle/>
          <a:p>
            <a:pPr algn="ctr"/>
            <a:r>
              <a:rPr lang="en-GB" sz="1200" dirty="0"/>
              <a:t>Product Analysis</a:t>
            </a:r>
          </a:p>
        </p:txBody>
      </p:sp>
      <p:sp>
        <p:nvSpPr>
          <p:cNvPr id="25" name="TextBox 24">
            <a:extLst>
              <a:ext uri="{FF2B5EF4-FFF2-40B4-BE49-F238E27FC236}">
                <a16:creationId xmlns:a16="http://schemas.microsoft.com/office/drawing/2014/main" id="{5BBD4BAA-623C-4045-BB13-36E555BBAFE7}"/>
              </a:ext>
            </a:extLst>
          </p:cNvPr>
          <p:cNvSpPr txBox="1"/>
          <p:nvPr/>
        </p:nvSpPr>
        <p:spPr>
          <a:xfrm>
            <a:off x="566828" y="3562370"/>
            <a:ext cx="2152650" cy="276999"/>
          </a:xfrm>
          <a:prstGeom prst="rect">
            <a:avLst/>
          </a:prstGeom>
          <a:noFill/>
        </p:spPr>
        <p:txBody>
          <a:bodyPr wrap="square" rtlCol="0">
            <a:spAutoFit/>
          </a:bodyPr>
          <a:lstStyle/>
          <a:p>
            <a:pPr algn="ctr"/>
            <a:r>
              <a:rPr lang="en-GB" sz="1200" dirty="0"/>
              <a:t>Materials testing</a:t>
            </a:r>
          </a:p>
        </p:txBody>
      </p:sp>
      <p:sp>
        <p:nvSpPr>
          <p:cNvPr id="26" name="TextBox 25">
            <a:extLst>
              <a:ext uri="{FF2B5EF4-FFF2-40B4-BE49-F238E27FC236}">
                <a16:creationId xmlns:a16="http://schemas.microsoft.com/office/drawing/2014/main" id="{73306178-2DA8-46C4-99FF-B2A3F0CF69AC}"/>
              </a:ext>
            </a:extLst>
          </p:cNvPr>
          <p:cNvSpPr txBox="1"/>
          <p:nvPr/>
        </p:nvSpPr>
        <p:spPr>
          <a:xfrm>
            <a:off x="2674520" y="3843834"/>
            <a:ext cx="1866900" cy="276999"/>
          </a:xfrm>
          <a:prstGeom prst="rect">
            <a:avLst/>
          </a:prstGeom>
          <a:noFill/>
        </p:spPr>
        <p:txBody>
          <a:bodyPr wrap="square" rtlCol="0">
            <a:spAutoFit/>
          </a:bodyPr>
          <a:lstStyle/>
          <a:p>
            <a:pPr algn="ctr"/>
            <a:r>
              <a:rPr lang="en-GB" sz="1200" dirty="0"/>
              <a:t>Social media and email </a:t>
            </a:r>
          </a:p>
        </p:txBody>
      </p:sp>
      <p:sp>
        <p:nvSpPr>
          <p:cNvPr id="27" name="TextBox 26">
            <a:extLst>
              <a:ext uri="{FF2B5EF4-FFF2-40B4-BE49-F238E27FC236}">
                <a16:creationId xmlns:a16="http://schemas.microsoft.com/office/drawing/2014/main" id="{64AB94D1-9FD3-40D9-B305-23FA02211867}"/>
              </a:ext>
            </a:extLst>
          </p:cNvPr>
          <p:cNvSpPr txBox="1"/>
          <p:nvPr/>
        </p:nvSpPr>
        <p:spPr>
          <a:xfrm>
            <a:off x="5131970" y="1798320"/>
            <a:ext cx="1123950" cy="276999"/>
          </a:xfrm>
          <a:prstGeom prst="rect">
            <a:avLst/>
          </a:prstGeom>
          <a:noFill/>
        </p:spPr>
        <p:txBody>
          <a:bodyPr wrap="square" rtlCol="0">
            <a:spAutoFit/>
          </a:bodyPr>
          <a:lstStyle/>
          <a:p>
            <a:pPr algn="ctr"/>
            <a:r>
              <a:rPr lang="en-GB" sz="1200" dirty="0"/>
              <a:t>Interviews</a:t>
            </a:r>
          </a:p>
        </p:txBody>
      </p:sp>
      <p:cxnSp>
        <p:nvCxnSpPr>
          <p:cNvPr id="28" name="Straight Connector 27">
            <a:extLst>
              <a:ext uri="{FF2B5EF4-FFF2-40B4-BE49-F238E27FC236}">
                <a16:creationId xmlns:a16="http://schemas.microsoft.com/office/drawing/2014/main" id="{E43F4B95-4668-4678-A967-DE90F5E8D9DA}"/>
              </a:ext>
            </a:extLst>
          </p:cNvPr>
          <p:cNvCxnSpPr/>
          <p:nvPr/>
        </p:nvCxnSpPr>
        <p:spPr>
          <a:xfrm flipV="1">
            <a:off x="4750970" y="2122170"/>
            <a:ext cx="419100" cy="34290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F60BEC-2783-4ED3-8B13-ADD03A35217A}"/>
              </a:ext>
            </a:extLst>
          </p:cNvPr>
          <p:cNvCxnSpPr/>
          <p:nvPr/>
        </p:nvCxnSpPr>
        <p:spPr>
          <a:xfrm flipV="1">
            <a:off x="3836570" y="1722120"/>
            <a:ext cx="114300" cy="43815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7B7C19-8F8D-4F08-8140-5A4DE18BF829}"/>
              </a:ext>
            </a:extLst>
          </p:cNvPr>
          <p:cNvCxnSpPr>
            <a:stCxn id="21" idx="1"/>
          </p:cNvCxnSpPr>
          <p:nvPr/>
        </p:nvCxnSpPr>
        <p:spPr>
          <a:xfrm flipH="1" flipV="1">
            <a:off x="2255420" y="1912624"/>
            <a:ext cx="184924" cy="3767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2398456-1C8D-4B9F-9E4D-F735704B6556}"/>
              </a:ext>
            </a:extLst>
          </p:cNvPr>
          <p:cNvCxnSpPr/>
          <p:nvPr/>
        </p:nvCxnSpPr>
        <p:spPr>
          <a:xfrm flipH="1">
            <a:off x="2026820" y="2966647"/>
            <a:ext cx="261124" cy="53017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6EFA201-F30F-42F2-95AA-8CF041E4EE9A}"/>
              </a:ext>
            </a:extLst>
          </p:cNvPr>
          <p:cNvCxnSpPr/>
          <p:nvPr/>
        </p:nvCxnSpPr>
        <p:spPr>
          <a:xfrm>
            <a:off x="3695700" y="3116916"/>
            <a:ext cx="102770" cy="51020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C865D1D-0F37-408A-817D-56D5826403FF}"/>
              </a:ext>
            </a:extLst>
          </p:cNvPr>
          <p:cNvCxnSpPr/>
          <p:nvPr/>
        </p:nvCxnSpPr>
        <p:spPr>
          <a:xfrm>
            <a:off x="4541420" y="2979420"/>
            <a:ext cx="381000" cy="17145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1733513-AEFE-4A2D-9312-10CA012F83F4}"/>
              </a:ext>
            </a:extLst>
          </p:cNvPr>
          <p:cNvSpPr txBox="1"/>
          <p:nvPr/>
        </p:nvSpPr>
        <p:spPr>
          <a:xfrm>
            <a:off x="566828" y="4244981"/>
            <a:ext cx="5924550" cy="1384995"/>
          </a:xfrm>
          <a:prstGeom prst="rect">
            <a:avLst/>
          </a:prstGeom>
          <a:noFill/>
          <a:ln w="28575">
            <a:solidFill>
              <a:schemeClr val="bg1">
                <a:lumMod val="65000"/>
              </a:schemeClr>
            </a:solidFill>
          </a:ln>
        </p:spPr>
        <p:txBody>
          <a:bodyPr wrap="square" rtlCol="0">
            <a:spAutoFit/>
          </a:bodyPr>
          <a:lstStyle/>
          <a:p>
            <a:r>
              <a:rPr lang="en-GB" sz="1200" dirty="0">
                <a:latin typeface="+mj-lt"/>
                <a:ea typeface="Tahoma" panose="020B0604030504040204" pitchFamily="34" charset="0"/>
                <a:cs typeface="Tahoma" panose="020B0604030504040204" pitchFamily="34" charset="0"/>
              </a:rPr>
              <a:t>Research can be divided into 2 categories; </a:t>
            </a:r>
            <a:r>
              <a:rPr lang="en-GB" sz="1200" b="1" dirty="0">
                <a:latin typeface="+mj-lt"/>
                <a:ea typeface="Tahoma" panose="020B0604030504040204" pitchFamily="34" charset="0"/>
                <a:cs typeface="Tahoma" panose="020B0604030504040204" pitchFamily="34" charset="0"/>
              </a:rPr>
              <a:t>Primary Research </a:t>
            </a:r>
            <a:r>
              <a:rPr lang="en-GB" sz="1200" dirty="0">
                <a:latin typeface="+mj-lt"/>
                <a:ea typeface="Tahoma" panose="020B0604030504040204" pitchFamily="34" charset="0"/>
                <a:cs typeface="Tahoma" panose="020B0604030504040204" pitchFamily="34" charset="0"/>
              </a:rPr>
              <a:t>and </a:t>
            </a:r>
            <a:r>
              <a:rPr lang="en-GB" sz="1200" b="1" dirty="0">
                <a:latin typeface="+mj-lt"/>
                <a:ea typeface="Tahoma" panose="020B0604030504040204" pitchFamily="34" charset="0"/>
                <a:cs typeface="Tahoma" panose="020B0604030504040204" pitchFamily="34" charset="0"/>
              </a:rPr>
              <a:t>Secondary Research</a:t>
            </a:r>
            <a:r>
              <a:rPr lang="en-GB" sz="1200" dirty="0">
                <a:latin typeface="+mj-lt"/>
                <a:ea typeface="Tahoma" panose="020B0604030504040204" pitchFamily="34" charset="0"/>
                <a:cs typeface="Tahoma" panose="020B0604030504040204" pitchFamily="34" charset="0"/>
              </a:rPr>
              <a:t>.</a:t>
            </a:r>
          </a:p>
          <a:p>
            <a:r>
              <a:rPr lang="en-GB" sz="1200" dirty="0">
                <a:latin typeface="+mj-lt"/>
                <a:ea typeface="Tahoma" panose="020B0604030504040204" pitchFamily="34" charset="0"/>
                <a:cs typeface="Tahoma" panose="020B0604030504040204" pitchFamily="34" charset="0"/>
              </a:rPr>
              <a:t>Primary is research you complete yourself. </a:t>
            </a:r>
          </a:p>
          <a:p>
            <a:r>
              <a:rPr lang="en-GB" sz="1200" dirty="0">
                <a:latin typeface="+mj-lt"/>
                <a:ea typeface="Tahoma" panose="020B0604030504040204" pitchFamily="34" charset="0"/>
                <a:cs typeface="Tahoma" panose="020B0604030504040204" pitchFamily="34" charset="0"/>
              </a:rPr>
              <a:t>Secondary is research from resources others have gathered e.g. books, magazines and internet</a:t>
            </a:r>
          </a:p>
          <a:p>
            <a:endParaRPr lang="en-GB" sz="1200" dirty="0">
              <a:latin typeface="+mj-lt"/>
              <a:ea typeface="Tahoma" panose="020B0604030504040204" pitchFamily="34" charset="0"/>
              <a:cs typeface="Tahoma" panose="020B0604030504040204" pitchFamily="34" charset="0"/>
            </a:endParaRPr>
          </a:p>
          <a:p>
            <a:r>
              <a:rPr lang="en-GB" sz="1200" dirty="0">
                <a:latin typeface="+mj-lt"/>
                <a:ea typeface="Tahoma" panose="020B0604030504040204" pitchFamily="34" charset="0"/>
                <a:cs typeface="Tahoma" panose="020B0604030504040204" pitchFamily="34" charset="0"/>
              </a:rPr>
              <a:t>Primary research is generally more reliable as it is done by the person using it and can double-check the data</a:t>
            </a:r>
          </a:p>
        </p:txBody>
      </p:sp>
      <p:graphicFrame>
        <p:nvGraphicFramePr>
          <p:cNvPr id="35" name="Table 34">
            <a:extLst>
              <a:ext uri="{FF2B5EF4-FFF2-40B4-BE49-F238E27FC236}">
                <a16:creationId xmlns:a16="http://schemas.microsoft.com/office/drawing/2014/main" id="{8E27721B-1BFD-4552-8ECF-DA943ADC906B}"/>
              </a:ext>
            </a:extLst>
          </p:cNvPr>
          <p:cNvGraphicFramePr>
            <a:graphicFrameLocks noGrp="1"/>
          </p:cNvGraphicFramePr>
          <p:nvPr>
            <p:extLst>
              <p:ext uri="{D42A27DB-BD31-4B8C-83A1-F6EECF244321}">
                <p14:modId xmlns:p14="http://schemas.microsoft.com/office/powerpoint/2010/main" val="3799887527"/>
              </p:ext>
            </p:extLst>
          </p:nvPr>
        </p:nvGraphicFramePr>
        <p:xfrm>
          <a:off x="552758" y="5780747"/>
          <a:ext cx="5924550" cy="2805980"/>
        </p:xfrm>
        <a:graphic>
          <a:graphicData uri="http://schemas.openxmlformats.org/drawingml/2006/table">
            <a:tbl>
              <a:tblPr firstRow="1" bandRow="1">
                <a:tableStyleId>{5940675A-B579-460E-94D1-54222C63F5DA}</a:tableStyleId>
              </a:tblPr>
              <a:tblGrid>
                <a:gridCol w="1943100">
                  <a:extLst>
                    <a:ext uri="{9D8B030D-6E8A-4147-A177-3AD203B41FA5}">
                      <a16:colId xmlns:a16="http://schemas.microsoft.com/office/drawing/2014/main" val="413063094"/>
                    </a:ext>
                  </a:extLst>
                </a:gridCol>
                <a:gridCol w="3981450">
                  <a:extLst>
                    <a:ext uri="{9D8B030D-6E8A-4147-A177-3AD203B41FA5}">
                      <a16:colId xmlns:a16="http://schemas.microsoft.com/office/drawing/2014/main" val="133229424"/>
                    </a:ext>
                  </a:extLst>
                </a:gridCol>
              </a:tblGrid>
              <a:tr h="304214">
                <a:tc gridSpan="2">
                  <a:txBody>
                    <a:bodyPr/>
                    <a:lstStyle/>
                    <a:p>
                      <a:pPr algn="ctr"/>
                      <a:r>
                        <a:rPr lang="en-GB" sz="1200" b="0" dirty="0">
                          <a:latin typeface="+mj-lt"/>
                          <a:ea typeface="Tahoma" panose="020B0604030504040204" pitchFamily="34" charset="0"/>
                          <a:cs typeface="Tahoma" panose="020B0604030504040204" pitchFamily="34" charset="0"/>
                        </a:rPr>
                        <a:t>Another key piece of research, is </a:t>
                      </a:r>
                      <a:r>
                        <a:rPr lang="en-GB" sz="1200" b="1" dirty="0">
                          <a:latin typeface="+mj-lt"/>
                          <a:ea typeface="Tahoma" panose="020B0604030504040204" pitchFamily="34" charset="0"/>
                          <a:cs typeface="Tahoma" panose="020B0604030504040204" pitchFamily="34" charset="0"/>
                        </a:rPr>
                        <a:t>Anthropometrics</a:t>
                      </a:r>
                      <a:r>
                        <a:rPr lang="en-GB" sz="1200" b="1" baseline="0" dirty="0">
                          <a:latin typeface="+mj-lt"/>
                          <a:ea typeface="Tahoma" panose="020B0604030504040204" pitchFamily="34" charset="0"/>
                          <a:cs typeface="Tahoma" panose="020B0604030504040204" pitchFamily="34" charset="0"/>
                        </a:rPr>
                        <a:t> and Ergonomics. </a:t>
                      </a:r>
                      <a:r>
                        <a:rPr lang="en-GB" sz="1200" b="0" baseline="0" dirty="0">
                          <a:latin typeface="+mj-lt"/>
                          <a:ea typeface="Tahoma" panose="020B0604030504040204" pitchFamily="34" charset="0"/>
                          <a:cs typeface="Tahoma" panose="020B0604030504040204" pitchFamily="34" charset="0"/>
                        </a:rPr>
                        <a:t>This helps develop the sizes of products, </a:t>
                      </a:r>
                      <a:r>
                        <a:rPr lang="en-GB" sz="1200" b="0" baseline="0" dirty="0" err="1">
                          <a:latin typeface="+mj-lt"/>
                          <a:ea typeface="Tahoma" panose="020B0604030504040204" pitchFamily="34" charset="0"/>
                          <a:cs typeface="Tahoma" panose="020B0604030504040204" pitchFamily="34" charset="0"/>
                        </a:rPr>
                        <a:t>etc</a:t>
                      </a:r>
                      <a:r>
                        <a:rPr lang="en-GB" sz="1200" b="0" baseline="0" dirty="0">
                          <a:latin typeface="+mj-lt"/>
                          <a:ea typeface="Tahoma" panose="020B0604030504040204" pitchFamily="34" charset="0"/>
                          <a:cs typeface="Tahoma" panose="020B0604030504040204" pitchFamily="34" charset="0"/>
                        </a:rPr>
                        <a:t> to make sure it fits the User</a:t>
                      </a:r>
                      <a:endParaRPr lang="en-GB" sz="1200" b="0" dirty="0">
                        <a:latin typeface="+mj-lt"/>
                        <a:ea typeface="Tahoma" panose="020B0604030504040204" pitchFamily="34" charset="0"/>
                        <a:cs typeface="Tahoma" panose="020B0604030504040204" pitchFamily="34" charset="0"/>
                      </a:endParaRPr>
                    </a:p>
                  </a:txBody>
                  <a:tcPr>
                    <a:solidFill>
                      <a:schemeClr val="bg1">
                        <a:lumMod val="85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rgbClr val="CCCCFF"/>
                    </a:solidFill>
                  </a:tcPr>
                </a:tc>
                <a:extLst>
                  <a:ext uri="{0D108BD9-81ED-4DB2-BD59-A6C34878D82A}">
                    <a16:rowId xmlns:a16="http://schemas.microsoft.com/office/drawing/2014/main" val="2469196526"/>
                  </a:ext>
                </a:extLst>
              </a:tr>
              <a:tr h="977180">
                <a:tc>
                  <a:txBody>
                    <a:bodyPr/>
                    <a:lstStyle/>
                    <a:p>
                      <a:pPr algn="ctr"/>
                      <a:r>
                        <a:rPr lang="en-GB" sz="1200" b="1" dirty="0">
                          <a:latin typeface="+mj-lt"/>
                          <a:ea typeface="Tahoma" panose="020B0604030504040204" pitchFamily="34" charset="0"/>
                          <a:cs typeface="Tahoma" panose="020B0604030504040204" pitchFamily="34" charset="0"/>
                        </a:rPr>
                        <a:t>Anthropometrics</a:t>
                      </a:r>
                    </a:p>
                  </a:txBody>
                  <a:tcPr anchor="ctr"/>
                </a:tc>
                <a:tc>
                  <a:txBody>
                    <a:bodyPr/>
                    <a:lstStyle/>
                    <a:p>
                      <a:pPr algn="ctr"/>
                      <a:r>
                        <a:rPr lang="en-GB" sz="1200" dirty="0">
                          <a:latin typeface="+mj-lt"/>
                          <a:ea typeface="Tahoma" panose="020B0604030504040204" pitchFamily="34" charset="0"/>
                          <a:cs typeface="Tahoma" panose="020B0604030504040204" pitchFamily="34" charset="0"/>
                        </a:rPr>
                        <a:t>The study of measurements of the human body. </a:t>
                      </a:r>
                    </a:p>
                    <a:p>
                      <a:pPr algn="ctr"/>
                      <a:endParaRPr lang="en-GB" sz="1200" dirty="0">
                        <a:latin typeface="+mj-lt"/>
                        <a:ea typeface="Tahoma" panose="020B0604030504040204" pitchFamily="34" charset="0"/>
                        <a:cs typeface="Tahoma" panose="020B0604030504040204" pitchFamily="34" charset="0"/>
                      </a:endParaRPr>
                    </a:p>
                    <a:p>
                      <a:pPr algn="ctr"/>
                      <a:r>
                        <a:rPr lang="en-GB" sz="1200" dirty="0">
                          <a:latin typeface="+mj-lt"/>
                          <a:ea typeface="Tahoma" panose="020B0604030504040204" pitchFamily="34" charset="0"/>
                          <a:cs typeface="Tahoma" panose="020B0604030504040204" pitchFamily="34" charset="0"/>
                        </a:rPr>
                        <a:t>E.g. Knowing</a:t>
                      </a:r>
                      <a:r>
                        <a:rPr lang="en-GB" sz="1200" baseline="0" dirty="0">
                          <a:latin typeface="+mj-lt"/>
                          <a:ea typeface="Tahoma" panose="020B0604030504040204" pitchFamily="34" charset="0"/>
                          <a:cs typeface="Tahoma" panose="020B0604030504040204" pitchFamily="34" charset="0"/>
                        </a:rPr>
                        <a:t> the grip width of a palm, if designing a new travel coffee cup</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967129160"/>
                  </a:ext>
                </a:extLst>
              </a:tr>
              <a:tr h="889031">
                <a:tc>
                  <a:txBody>
                    <a:bodyPr/>
                    <a:lstStyle/>
                    <a:p>
                      <a:pPr algn="ctr"/>
                      <a:r>
                        <a:rPr lang="en-GB" sz="1200" b="1" dirty="0">
                          <a:latin typeface="+mj-lt"/>
                          <a:ea typeface="Tahoma" panose="020B0604030504040204" pitchFamily="34" charset="0"/>
                          <a:cs typeface="Tahoma" panose="020B0604030504040204" pitchFamily="34" charset="0"/>
                        </a:rPr>
                        <a:t>Ergonomics</a:t>
                      </a:r>
                    </a:p>
                  </a:txBody>
                  <a:tcPr anchor="ctr"/>
                </a:tc>
                <a:tc>
                  <a:txBody>
                    <a:bodyPr/>
                    <a:lstStyle/>
                    <a:p>
                      <a:pPr algn="ctr"/>
                      <a:r>
                        <a:rPr lang="en-GB" sz="1200" dirty="0">
                          <a:latin typeface="+mj-lt"/>
                          <a:ea typeface="Tahoma" panose="020B0604030504040204" pitchFamily="34" charset="0"/>
                          <a:cs typeface="Tahoma" panose="020B0604030504040204" pitchFamily="34" charset="0"/>
                        </a:rPr>
                        <a:t>The application of anthropometrics</a:t>
                      </a:r>
                      <a:r>
                        <a:rPr lang="en-GB" sz="1200" baseline="0" dirty="0">
                          <a:latin typeface="+mj-lt"/>
                          <a:ea typeface="Tahoma" panose="020B0604030504040204" pitchFamily="34" charset="0"/>
                          <a:cs typeface="Tahoma" panose="020B0604030504040204" pitchFamily="34" charset="0"/>
                        </a:rPr>
                        <a:t> to ensure products are safe and comfortable to use. This can also include; size, material, appearance, brightness, sound and texture.</a:t>
                      </a:r>
                    </a:p>
                    <a:p>
                      <a:pPr algn="ctr"/>
                      <a:endParaRPr lang="en-GB" sz="1200" baseline="0" dirty="0">
                        <a:latin typeface="+mj-lt"/>
                        <a:ea typeface="Tahoma" panose="020B0604030504040204" pitchFamily="34" charset="0"/>
                        <a:cs typeface="Tahoma" panose="020B0604030504040204" pitchFamily="34" charset="0"/>
                      </a:endParaRPr>
                    </a:p>
                    <a:p>
                      <a:pPr algn="ctr"/>
                      <a:r>
                        <a:rPr lang="en-GB" sz="1200" dirty="0">
                          <a:latin typeface="+mj-lt"/>
                          <a:ea typeface="Tahoma" panose="020B0604030504040204" pitchFamily="34" charset="0"/>
                          <a:cs typeface="Tahoma" panose="020B0604030504040204" pitchFamily="34" charset="0"/>
                        </a:rPr>
                        <a:t>E.g. making sure the travel cup is the correct</a:t>
                      </a:r>
                      <a:r>
                        <a:rPr lang="en-GB" sz="1200" baseline="0" dirty="0">
                          <a:latin typeface="+mj-lt"/>
                          <a:ea typeface="Tahoma" panose="020B0604030504040204" pitchFamily="34" charset="0"/>
                          <a:cs typeface="Tahoma" panose="020B0604030504040204" pitchFamily="34" charset="0"/>
                        </a:rPr>
                        <a:t> size, and an insulating smooth material to make it comfortable to hold for long periods</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258496096"/>
                  </a:ext>
                </a:extLst>
              </a:tr>
            </a:tbl>
          </a:graphicData>
        </a:graphic>
      </p:graphicFrame>
    </p:spTree>
    <p:extLst>
      <p:ext uri="{BB962C8B-B14F-4D97-AF65-F5344CB8AC3E}">
        <p14:creationId xmlns:p14="http://schemas.microsoft.com/office/powerpoint/2010/main" val="3361757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D12D92C-750E-4080-B957-45F6DA0E3949}"/>
              </a:ext>
            </a:extLst>
          </p:cNvPr>
          <p:cNvSpPr txBox="1"/>
          <p:nvPr/>
        </p:nvSpPr>
        <p:spPr>
          <a:xfrm>
            <a:off x="0" y="699547"/>
            <a:ext cx="3212975" cy="522931"/>
          </a:xfrm>
          <a:prstGeom prst="rect">
            <a:avLst/>
          </a:prstGeom>
          <a:solidFill>
            <a:srgbClr val="EA70E4"/>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965A1829-ED5F-490D-AEC5-1BC489F90BFA}"/>
              </a:ext>
            </a:extLst>
          </p:cNvPr>
          <p:cNvSpPr txBox="1"/>
          <p:nvPr/>
        </p:nvSpPr>
        <p:spPr>
          <a:xfrm>
            <a:off x="-1" y="-4230"/>
            <a:ext cx="6858001" cy="522931"/>
          </a:xfrm>
          <a:prstGeom prst="rect">
            <a:avLst/>
          </a:prstGeom>
          <a:solidFill>
            <a:schemeClr val="accent4">
              <a:lumMod val="40000"/>
              <a:lumOff val="6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7999" cy="539552"/>
          </a:xfrm>
          <a:prstGeom prst="rect">
            <a:avLst/>
          </a:prstGeom>
          <a:solidFill>
            <a:srgbClr val="EA70E4"/>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KS4 Design Technology</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1844824"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a:t>Design Strategies</a:t>
            </a:r>
          </a:p>
        </p:txBody>
      </p:sp>
      <p:pic>
        <p:nvPicPr>
          <p:cNvPr id="10" name="Picture 9">
            <a:extLst>
              <a:ext uri="{FF2B5EF4-FFF2-40B4-BE49-F238E27FC236}">
                <a16:creationId xmlns:a16="http://schemas.microsoft.com/office/drawing/2014/main" id="{EE17EA42-6C7A-4A34-890F-0FE1C03D498A}"/>
              </a:ext>
            </a:extLst>
          </p:cNvPr>
          <p:cNvPicPr>
            <a:picLocks noChangeAspect="1"/>
          </p:cNvPicPr>
          <p:nvPr/>
        </p:nvPicPr>
        <p:blipFill rotWithShape="1">
          <a:blip r:embed="rId2"/>
          <a:srcRect l="1245" t="18946" r="51856" b="35731"/>
          <a:stretch/>
        </p:blipFill>
        <p:spPr>
          <a:xfrm>
            <a:off x="442055" y="1681154"/>
            <a:ext cx="2695728" cy="1471120"/>
          </a:xfrm>
          <a:prstGeom prst="rect">
            <a:avLst/>
          </a:prstGeom>
        </p:spPr>
      </p:pic>
      <p:sp>
        <p:nvSpPr>
          <p:cNvPr id="11" name="Rectangle 10">
            <a:extLst>
              <a:ext uri="{FF2B5EF4-FFF2-40B4-BE49-F238E27FC236}">
                <a16:creationId xmlns:a16="http://schemas.microsoft.com/office/drawing/2014/main" id="{73A4E4AB-122E-4F93-AE29-DFAD22F45E9B}"/>
              </a:ext>
            </a:extLst>
          </p:cNvPr>
          <p:cNvSpPr/>
          <p:nvPr/>
        </p:nvSpPr>
        <p:spPr>
          <a:xfrm>
            <a:off x="240631" y="1467853"/>
            <a:ext cx="5991727" cy="2351298"/>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12" name="TextBox 11">
            <a:extLst>
              <a:ext uri="{FF2B5EF4-FFF2-40B4-BE49-F238E27FC236}">
                <a16:creationId xmlns:a16="http://schemas.microsoft.com/office/drawing/2014/main" id="{4245C67B-92AC-4D64-81A3-7129A5546C8C}"/>
              </a:ext>
            </a:extLst>
          </p:cNvPr>
          <p:cNvSpPr txBox="1"/>
          <p:nvPr/>
        </p:nvSpPr>
        <p:spPr>
          <a:xfrm>
            <a:off x="134888" y="1201627"/>
            <a:ext cx="6260432" cy="276999"/>
          </a:xfrm>
          <a:prstGeom prst="rect">
            <a:avLst/>
          </a:prstGeom>
          <a:noFill/>
        </p:spPr>
        <p:txBody>
          <a:bodyPr wrap="square" rtlCol="0">
            <a:spAutoFit/>
          </a:bodyPr>
          <a:lstStyle/>
          <a:p>
            <a:r>
              <a:rPr lang="en-GB" sz="1200" dirty="0">
                <a:latin typeface="+mj-lt"/>
                <a:ea typeface="Tahoma" panose="020B0604030504040204" pitchFamily="34" charset="0"/>
                <a:cs typeface="Tahoma" panose="020B0604030504040204" pitchFamily="34" charset="0"/>
              </a:rPr>
              <a:t>Design Strategies are used to solve </a:t>
            </a:r>
            <a:r>
              <a:rPr lang="en-GB" sz="1200" b="1" dirty="0">
                <a:latin typeface="+mj-lt"/>
                <a:ea typeface="Tahoma" panose="020B0604030504040204" pitchFamily="34" charset="0"/>
                <a:cs typeface="Tahoma" panose="020B0604030504040204" pitchFamily="34" charset="0"/>
              </a:rPr>
              <a:t>Design Fixation</a:t>
            </a:r>
            <a:r>
              <a:rPr lang="en-GB" sz="1200" dirty="0">
                <a:latin typeface="+mj-lt"/>
                <a:ea typeface="Tahoma" panose="020B0604030504040204" pitchFamily="34" charset="0"/>
                <a:cs typeface="Tahoma" panose="020B0604030504040204" pitchFamily="34" charset="0"/>
              </a:rPr>
              <a:t>, and help develop creative design ideas. </a:t>
            </a:r>
          </a:p>
        </p:txBody>
      </p:sp>
      <p:sp>
        <p:nvSpPr>
          <p:cNvPr id="13" name="TextBox 12">
            <a:extLst>
              <a:ext uri="{FF2B5EF4-FFF2-40B4-BE49-F238E27FC236}">
                <a16:creationId xmlns:a16="http://schemas.microsoft.com/office/drawing/2014/main" id="{AE5D7A88-FFFA-4290-82A0-5B38FD2D1CA4}"/>
              </a:ext>
            </a:extLst>
          </p:cNvPr>
          <p:cNvSpPr txBox="1"/>
          <p:nvPr/>
        </p:nvSpPr>
        <p:spPr>
          <a:xfrm>
            <a:off x="2983832" y="1636295"/>
            <a:ext cx="3080084" cy="1384995"/>
          </a:xfrm>
          <a:prstGeom prst="rect">
            <a:avLst/>
          </a:prstGeom>
          <a:noFill/>
        </p:spPr>
        <p:txBody>
          <a:bodyPr wrap="square" rtlCol="0">
            <a:spAutoFit/>
          </a:bodyPr>
          <a:lstStyle/>
          <a:p>
            <a:r>
              <a:rPr lang="en-GB" sz="1200" b="1" dirty="0">
                <a:solidFill>
                  <a:srgbClr val="7030A0"/>
                </a:solidFill>
                <a:latin typeface="+mj-lt"/>
                <a:ea typeface="Tahoma" panose="020B0604030504040204" pitchFamily="34" charset="0"/>
                <a:cs typeface="Tahoma" panose="020B0604030504040204" pitchFamily="34" charset="0"/>
              </a:rPr>
              <a:t>Iterative Design</a:t>
            </a:r>
          </a:p>
          <a:p>
            <a:endParaRPr lang="en-GB" sz="1200" dirty="0">
              <a:latin typeface="+mj-lt"/>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A Proposal is made</a:t>
            </a:r>
          </a:p>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It is then planned and developed to meet the brief</a:t>
            </a:r>
          </a:p>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It is analysed and refined</a:t>
            </a:r>
          </a:p>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It is then tested and modelled</a:t>
            </a:r>
          </a:p>
        </p:txBody>
      </p:sp>
      <p:sp>
        <p:nvSpPr>
          <p:cNvPr id="14" name="Rectangle 13">
            <a:extLst>
              <a:ext uri="{FF2B5EF4-FFF2-40B4-BE49-F238E27FC236}">
                <a16:creationId xmlns:a16="http://schemas.microsoft.com/office/drawing/2014/main" id="{80ED45C7-6E23-4E63-B59F-B544FDAD9610}"/>
              </a:ext>
            </a:extLst>
          </p:cNvPr>
          <p:cNvSpPr/>
          <p:nvPr/>
        </p:nvSpPr>
        <p:spPr>
          <a:xfrm>
            <a:off x="240631" y="2995808"/>
            <a:ext cx="5991726" cy="830997"/>
          </a:xfrm>
          <a:prstGeom prst="rect">
            <a:avLst/>
          </a:prstGeom>
        </p:spPr>
        <p:txBody>
          <a:bodyPr wrap="square">
            <a:spAutoFit/>
          </a:bodyPr>
          <a:lstStyle/>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Then evaluated against the brief – many versions fail but that then informs development to make the idea better</a:t>
            </a:r>
          </a:p>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The cycle then repeats and if the product is successful it is then made and sold on the market</a:t>
            </a:r>
          </a:p>
        </p:txBody>
      </p:sp>
      <p:grpSp>
        <p:nvGrpSpPr>
          <p:cNvPr id="15" name="Group 14">
            <a:extLst>
              <a:ext uri="{FF2B5EF4-FFF2-40B4-BE49-F238E27FC236}">
                <a16:creationId xmlns:a16="http://schemas.microsoft.com/office/drawing/2014/main" id="{FD03DAF7-C47E-4741-8123-C11F41B93023}"/>
              </a:ext>
            </a:extLst>
          </p:cNvPr>
          <p:cNvGrpSpPr/>
          <p:nvPr/>
        </p:nvGrpSpPr>
        <p:grpSpPr>
          <a:xfrm>
            <a:off x="270710" y="5477952"/>
            <a:ext cx="5961647" cy="1612232"/>
            <a:chOff x="6652439" y="2810952"/>
            <a:chExt cx="5919537" cy="1612232"/>
          </a:xfrm>
        </p:grpSpPr>
        <p:sp>
          <p:nvSpPr>
            <p:cNvPr id="16" name="Rectangle 15">
              <a:extLst>
                <a:ext uri="{FF2B5EF4-FFF2-40B4-BE49-F238E27FC236}">
                  <a16:creationId xmlns:a16="http://schemas.microsoft.com/office/drawing/2014/main" id="{4B278A0C-627F-447F-BDD7-03A4C8CE5971}"/>
                </a:ext>
              </a:extLst>
            </p:cNvPr>
            <p:cNvSpPr/>
            <p:nvPr/>
          </p:nvSpPr>
          <p:spPr>
            <a:xfrm>
              <a:off x="6652439" y="2810952"/>
              <a:ext cx="5919537" cy="161223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17" name="TextBox 16">
              <a:extLst>
                <a:ext uri="{FF2B5EF4-FFF2-40B4-BE49-F238E27FC236}">
                  <a16:creationId xmlns:a16="http://schemas.microsoft.com/office/drawing/2014/main" id="{ADE6CBBB-BB42-4A63-8053-48D8EA393F6A}"/>
                </a:ext>
              </a:extLst>
            </p:cNvPr>
            <p:cNvSpPr txBox="1"/>
            <p:nvPr/>
          </p:nvSpPr>
          <p:spPr>
            <a:xfrm>
              <a:off x="6740669" y="2945195"/>
              <a:ext cx="5743074" cy="830997"/>
            </a:xfrm>
            <a:prstGeom prst="rect">
              <a:avLst/>
            </a:prstGeom>
            <a:noFill/>
          </p:spPr>
          <p:txBody>
            <a:bodyPr wrap="square" rtlCol="0">
              <a:spAutoFit/>
            </a:bodyPr>
            <a:lstStyle/>
            <a:p>
              <a:r>
                <a:rPr lang="en-GB" sz="1200" b="1" dirty="0">
                  <a:solidFill>
                    <a:srgbClr val="7030A0"/>
                  </a:solidFill>
                  <a:latin typeface="+mj-lt"/>
                  <a:ea typeface="Tahoma" panose="020B0604030504040204" pitchFamily="34" charset="0"/>
                  <a:cs typeface="Tahoma" panose="020B0604030504040204" pitchFamily="34" charset="0"/>
                </a:rPr>
                <a:t>User-Centred Design</a:t>
              </a:r>
            </a:p>
            <a:p>
              <a:endParaRPr lang="en-GB" sz="1200" b="1" dirty="0">
                <a:solidFill>
                  <a:srgbClr val="7030A0"/>
                </a:solidFill>
                <a:latin typeface="+mj-lt"/>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This is when designs are based on fulfilling the needs and wants of the Users/ Clients at every stage of the design process</a:t>
              </a:r>
            </a:p>
          </p:txBody>
        </p:sp>
        <p:sp>
          <p:nvSpPr>
            <p:cNvPr id="18" name="TextBox 17">
              <a:extLst>
                <a:ext uri="{FF2B5EF4-FFF2-40B4-BE49-F238E27FC236}">
                  <a16:creationId xmlns:a16="http://schemas.microsoft.com/office/drawing/2014/main" id="{50B0E0F9-BB80-48FD-A37F-1F8DE4BB7E66}"/>
                </a:ext>
              </a:extLst>
            </p:cNvPr>
            <p:cNvSpPr txBox="1"/>
            <p:nvPr/>
          </p:nvSpPr>
          <p:spPr>
            <a:xfrm>
              <a:off x="6788645" y="3819033"/>
              <a:ext cx="5421230" cy="461665"/>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Questioning and testing is ongoing and is often found through interviews, questionnaires, surveys, </a:t>
              </a:r>
              <a:r>
                <a:rPr lang="en-GB" sz="1200" dirty="0" err="1">
                  <a:latin typeface="+mj-lt"/>
                  <a:ea typeface="Tahoma" panose="020B0604030504040204" pitchFamily="34" charset="0"/>
                  <a:cs typeface="Tahoma" panose="020B0604030504040204" pitchFamily="34" charset="0"/>
                </a:rPr>
                <a:t>etc</a:t>
              </a:r>
              <a:endParaRPr lang="en-GB" sz="1200" dirty="0">
                <a:latin typeface="+mj-lt"/>
                <a:ea typeface="Tahoma" panose="020B0604030504040204" pitchFamily="34" charset="0"/>
                <a:cs typeface="Tahoma" panose="020B0604030504040204" pitchFamily="34" charset="0"/>
              </a:endParaRPr>
            </a:p>
          </p:txBody>
        </p:sp>
      </p:grpSp>
      <p:graphicFrame>
        <p:nvGraphicFramePr>
          <p:cNvPr id="19" name="Table 18">
            <a:extLst>
              <a:ext uri="{FF2B5EF4-FFF2-40B4-BE49-F238E27FC236}">
                <a16:creationId xmlns:a16="http://schemas.microsoft.com/office/drawing/2014/main" id="{BF7B5F84-7BFD-49DB-9691-0D7F5E2C7C0B}"/>
              </a:ext>
            </a:extLst>
          </p:cNvPr>
          <p:cNvGraphicFramePr>
            <a:graphicFrameLocks noGrp="1"/>
          </p:cNvGraphicFramePr>
          <p:nvPr>
            <p:extLst>
              <p:ext uri="{D42A27DB-BD31-4B8C-83A1-F6EECF244321}">
                <p14:modId xmlns:p14="http://schemas.microsoft.com/office/powerpoint/2010/main" val="886629707"/>
              </p:ext>
            </p:extLst>
          </p:nvPr>
        </p:nvGraphicFramePr>
        <p:xfrm>
          <a:off x="240631" y="3870471"/>
          <a:ext cx="5991726" cy="1564640"/>
        </p:xfrm>
        <a:graphic>
          <a:graphicData uri="http://schemas.openxmlformats.org/drawingml/2006/table">
            <a:tbl>
              <a:tblPr firstRow="1" bandRow="1">
                <a:tableStyleId>{5940675A-B579-460E-94D1-54222C63F5DA}</a:tableStyleId>
              </a:tblPr>
              <a:tblGrid>
                <a:gridCol w="2995863">
                  <a:extLst>
                    <a:ext uri="{9D8B030D-6E8A-4147-A177-3AD203B41FA5}">
                      <a16:colId xmlns:a16="http://schemas.microsoft.com/office/drawing/2014/main" val="2540402863"/>
                    </a:ext>
                  </a:extLst>
                </a:gridCol>
                <a:gridCol w="2995863">
                  <a:extLst>
                    <a:ext uri="{9D8B030D-6E8A-4147-A177-3AD203B41FA5}">
                      <a16:colId xmlns:a16="http://schemas.microsoft.com/office/drawing/2014/main" val="3449429696"/>
                    </a:ext>
                  </a:extLst>
                </a:gridCol>
              </a:tblGrid>
              <a:tr h="370840">
                <a:tc gridSpan="2">
                  <a:txBody>
                    <a:bodyPr/>
                    <a:lstStyle/>
                    <a:p>
                      <a:pPr algn="l"/>
                      <a:r>
                        <a:rPr lang="en-GB" sz="1200" b="1" dirty="0">
                          <a:latin typeface="+mj-lt"/>
                          <a:ea typeface="Tahoma" panose="020B0604030504040204" pitchFamily="34" charset="0"/>
                          <a:cs typeface="Tahoma" panose="020B0604030504040204" pitchFamily="34" charset="0"/>
                        </a:rPr>
                        <a:t>Iterative Design</a:t>
                      </a:r>
                    </a:p>
                  </a:txBody>
                  <a:tcPr anchor="ctr">
                    <a:solidFill>
                      <a:schemeClr val="bg1">
                        <a:lumMod val="85000"/>
                      </a:schemeClr>
                    </a:solidFill>
                  </a:tcPr>
                </a:tc>
                <a:tc hMerge="1">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AD5FF"/>
                    </a:solidFill>
                  </a:tcPr>
                </a:tc>
                <a:extLst>
                  <a:ext uri="{0D108BD9-81ED-4DB2-BD59-A6C34878D82A}">
                    <a16:rowId xmlns:a16="http://schemas.microsoft.com/office/drawing/2014/main" val="1351099667"/>
                  </a:ext>
                </a:extLst>
              </a:tr>
              <a:tr h="370840">
                <a:tc>
                  <a:txBody>
                    <a:bodyPr/>
                    <a:lstStyle/>
                    <a:p>
                      <a:pPr algn="l"/>
                      <a:r>
                        <a:rPr lang="en-GB" sz="1200" b="1" dirty="0">
                          <a:solidFill>
                            <a:srgbClr val="00B050"/>
                          </a:solidFill>
                          <a:latin typeface="+mj-lt"/>
                          <a:ea typeface="Tahoma" panose="020B0604030504040204" pitchFamily="34" charset="0"/>
                          <a:cs typeface="Tahoma" panose="020B0604030504040204" pitchFamily="34" charset="0"/>
                        </a:rPr>
                        <a:t>Advantages </a:t>
                      </a:r>
                    </a:p>
                  </a:txBody>
                  <a:tcPr anchor="ctr"/>
                </a:tc>
                <a:tc>
                  <a:txBody>
                    <a:bodyPr/>
                    <a:lstStyle/>
                    <a:p>
                      <a:pPr algn="l"/>
                      <a:r>
                        <a:rPr lang="en-GB" sz="1200" b="1" dirty="0">
                          <a:solidFill>
                            <a:srgbClr val="FF0000"/>
                          </a:solidFill>
                          <a:latin typeface="+mj-lt"/>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1406774850"/>
                  </a:ext>
                </a:extLst>
              </a:tr>
              <a:tr h="791945">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Consistent testing helps solve problems earlier</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Constant feedback</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Easy</a:t>
                      </a:r>
                      <a:r>
                        <a:rPr lang="en-GB" sz="1200" baseline="0" dirty="0">
                          <a:latin typeface="+mj-lt"/>
                          <a:ea typeface="Tahoma" panose="020B0604030504040204" pitchFamily="34" charset="0"/>
                          <a:cs typeface="Tahoma" panose="020B0604030504040204" pitchFamily="34" charset="0"/>
                        </a:rPr>
                        <a:t> evidence of progress</a:t>
                      </a:r>
                      <a:endParaRPr lang="en-GB" sz="1200" dirty="0">
                        <a:latin typeface="+mj-lt"/>
                        <a:ea typeface="Tahoma" panose="020B0604030504040204" pitchFamily="34" charset="0"/>
                        <a:cs typeface="Tahoma" panose="020B0604030504040204" pitchFamily="34" charset="0"/>
                      </a:endParaRP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Designers can loose</a:t>
                      </a:r>
                      <a:r>
                        <a:rPr lang="en-GB" sz="1200" baseline="0" dirty="0">
                          <a:latin typeface="+mj-lt"/>
                          <a:ea typeface="Tahoma" panose="020B0604030504040204" pitchFamily="34" charset="0"/>
                          <a:cs typeface="Tahoma" panose="020B0604030504040204" pitchFamily="34" charset="0"/>
                        </a:rPr>
                        <a:t> sight of “the big picture”</a:t>
                      </a:r>
                    </a:p>
                    <a:p>
                      <a:pPr marL="171450" indent="-171450" algn="l">
                        <a:buFont typeface="Arial" panose="020B0604020202020204" pitchFamily="34" charset="0"/>
                        <a:buChar char="•"/>
                      </a:pPr>
                      <a:r>
                        <a:rPr lang="en-GB" sz="1200" baseline="0" dirty="0">
                          <a:latin typeface="+mj-lt"/>
                          <a:ea typeface="Tahoma" panose="020B0604030504040204" pitchFamily="34" charset="0"/>
                          <a:cs typeface="Tahoma" panose="020B0604030504040204" pitchFamily="34" charset="0"/>
                        </a:rPr>
                        <a:t>Time consuming</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282071886"/>
                  </a:ext>
                </a:extLst>
              </a:tr>
            </a:tbl>
          </a:graphicData>
        </a:graphic>
      </p:graphicFrame>
      <p:graphicFrame>
        <p:nvGraphicFramePr>
          <p:cNvPr id="20" name="Table 19">
            <a:extLst>
              <a:ext uri="{FF2B5EF4-FFF2-40B4-BE49-F238E27FC236}">
                <a16:creationId xmlns:a16="http://schemas.microsoft.com/office/drawing/2014/main" id="{8E7CB00C-CEAE-4EF6-AA12-345F61B6ACB3}"/>
              </a:ext>
            </a:extLst>
          </p:cNvPr>
          <p:cNvGraphicFramePr>
            <a:graphicFrameLocks noGrp="1"/>
          </p:cNvGraphicFramePr>
          <p:nvPr>
            <p:extLst>
              <p:ext uri="{D42A27DB-BD31-4B8C-83A1-F6EECF244321}">
                <p14:modId xmlns:p14="http://schemas.microsoft.com/office/powerpoint/2010/main" val="2176450364"/>
              </p:ext>
            </p:extLst>
          </p:nvPr>
        </p:nvGraphicFramePr>
        <p:xfrm>
          <a:off x="270710" y="7160053"/>
          <a:ext cx="5927558" cy="1430144"/>
        </p:xfrm>
        <a:graphic>
          <a:graphicData uri="http://schemas.openxmlformats.org/drawingml/2006/table">
            <a:tbl>
              <a:tblPr firstRow="1" bandRow="1">
                <a:tableStyleId>{5940675A-B579-460E-94D1-54222C63F5DA}</a:tableStyleId>
              </a:tblPr>
              <a:tblGrid>
                <a:gridCol w="2963779">
                  <a:extLst>
                    <a:ext uri="{9D8B030D-6E8A-4147-A177-3AD203B41FA5}">
                      <a16:colId xmlns:a16="http://schemas.microsoft.com/office/drawing/2014/main" val="2540402863"/>
                    </a:ext>
                  </a:extLst>
                </a:gridCol>
                <a:gridCol w="2963779">
                  <a:extLst>
                    <a:ext uri="{9D8B030D-6E8A-4147-A177-3AD203B41FA5}">
                      <a16:colId xmlns:a16="http://schemas.microsoft.com/office/drawing/2014/main" val="3449429696"/>
                    </a:ext>
                  </a:extLst>
                </a:gridCol>
              </a:tblGrid>
              <a:tr h="303592">
                <a:tc gridSpan="2">
                  <a:txBody>
                    <a:bodyPr/>
                    <a:lstStyle/>
                    <a:p>
                      <a:pPr algn="l"/>
                      <a:r>
                        <a:rPr lang="en-GB" sz="1200" b="1" dirty="0">
                          <a:latin typeface="+mj-lt"/>
                          <a:ea typeface="Tahoma" panose="020B0604030504040204" pitchFamily="34" charset="0"/>
                          <a:cs typeface="Tahoma" panose="020B0604030504040204" pitchFamily="34" charset="0"/>
                        </a:rPr>
                        <a:t>User-Centred</a:t>
                      </a:r>
                    </a:p>
                  </a:txBody>
                  <a:tcPr anchor="ctr">
                    <a:solidFill>
                      <a:schemeClr val="bg1">
                        <a:lumMod val="85000"/>
                      </a:schemeClr>
                    </a:solidFill>
                  </a:tcPr>
                </a:tc>
                <a:tc hMerge="1">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AD5FF"/>
                    </a:solidFill>
                  </a:tcPr>
                </a:tc>
                <a:extLst>
                  <a:ext uri="{0D108BD9-81ED-4DB2-BD59-A6C34878D82A}">
                    <a16:rowId xmlns:a16="http://schemas.microsoft.com/office/drawing/2014/main" val="1351099667"/>
                  </a:ext>
                </a:extLst>
              </a:tr>
              <a:tr h="303592">
                <a:tc>
                  <a:txBody>
                    <a:bodyPr/>
                    <a:lstStyle/>
                    <a:p>
                      <a:pPr algn="l"/>
                      <a:r>
                        <a:rPr lang="en-GB" sz="1200" b="1" dirty="0">
                          <a:solidFill>
                            <a:srgbClr val="00B050"/>
                          </a:solidFill>
                          <a:latin typeface="+mj-lt"/>
                          <a:ea typeface="Tahoma" panose="020B0604030504040204" pitchFamily="34" charset="0"/>
                          <a:cs typeface="Tahoma" panose="020B0604030504040204" pitchFamily="34" charset="0"/>
                        </a:rPr>
                        <a:t>Advantages </a:t>
                      </a:r>
                    </a:p>
                  </a:txBody>
                  <a:tcPr anchor="ctr"/>
                </a:tc>
                <a:tc>
                  <a:txBody>
                    <a:bodyPr/>
                    <a:lstStyle/>
                    <a:p>
                      <a:pPr algn="l"/>
                      <a:r>
                        <a:rPr lang="en-GB" sz="1200" b="1" dirty="0">
                          <a:solidFill>
                            <a:srgbClr val="FF0000"/>
                          </a:solidFill>
                          <a:latin typeface="+mj-lt"/>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1406774850"/>
                  </a:ext>
                </a:extLst>
              </a:tr>
              <a:tr h="673724">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User feels listened</a:t>
                      </a:r>
                      <a:r>
                        <a:rPr lang="en-GB" sz="1200" baseline="0" dirty="0">
                          <a:latin typeface="+mj-lt"/>
                          <a:ea typeface="Tahoma" panose="020B0604030504040204" pitchFamily="34" charset="0"/>
                          <a:cs typeface="Tahoma" panose="020B0604030504040204" pitchFamily="34" charset="0"/>
                        </a:rPr>
                        <a:t> to</a:t>
                      </a:r>
                    </a:p>
                    <a:p>
                      <a:pPr marL="171450" indent="-171450" algn="l">
                        <a:buFont typeface="Arial" panose="020B0604020202020204" pitchFamily="34" charset="0"/>
                        <a:buChar char="•"/>
                      </a:pPr>
                      <a:r>
                        <a:rPr lang="en-GB" sz="1200" baseline="0" dirty="0">
                          <a:latin typeface="+mj-lt"/>
                          <a:ea typeface="Tahoma" panose="020B0604030504040204" pitchFamily="34" charset="0"/>
                          <a:cs typeface="Tahoma" panose="020B0604030504040204" pitchFamily="34" charset="0"/>
                        </a:rPr>
                        <a:t>Makes sure the product meets their needs</a:t>
                      </a:r>
                      <a:endParaRPr lang="en-GB" sz="1200" dirty="0">
                        <a:latin typeface="+mj-lt"/>
                        <a:ea typeface="Tahoma" panose="020B0604030504040204" pitchFamily="34" charset="0"/>
                        <a:cs typeface="Tahoma" panose="020B0604030504040204" pitchFamily="34" charset="0"/>
                      </a:endParaRP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Requires extra time to get customer feedback</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If focused on just one person it can limit appeal to others</a:t>
                      </a:r>
                    </a:p>
                  </a:txBody>
                  <a:tcPr anchor="ctr"/>
                </a:tc>
                <a:extLst>
                  <a:ext uri="{0D108BD9-81ED-4DB2-BD59-A6C34878D82A}">
                    <a16:rowId xmlns:a16="http://schemas.microsoft.com/office/drawing/2014/main" val="2282071886"/>
                  </a:ext>
                </a:extLst>
              </a:tr>
            </a:tbl>
          </a:graphicData>
        </a:graphic>
      </p:graphicFrame>
    </p:spTree>
    <p:extLst>
      <p:ext uri="{BB962C8B-B14F-4D97-AF65-F5344CB8AC3E}">
        <p14:creationId xmlns:p14="http://schemas.microsoft.com/office/powerpoint/2010/main" val="1272455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82C9E715-46A1-4D11-BC40-E63AC83D68E8}"/>
              </a:ext>
            </a:extLst>
          </p:cNvPr>
          <p:cNvSpPr txBox="1"/>
          <p:nvPr/>
        </p:nvSpPr>
        <p:spPr>
          <a:xfrm>
            <a:off x="-1" y="695531"/>
            <a:ext cx="2132857" cy="522931"/>
          </a:xfrm>
          <a:prstGeom prst="rect">
            <a:avLst/>
          </a:prstGeom>
          <a:solidFill>
            <a:schemeClr val="accent4">
              <a:lumMod val="40000"/>
              <a:lumOff val="6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74DCF13D-2A17-4D61-BC26-E3BA392DF5B1}"/>
              </a:ext>
            </a:extLst>
          </p:cNvPr>
          <p:cNvSpPr txBox="1"/>
          <p:nvPr/>
        </p:nvSpPr>
        <p:spPr>
          <a:xfrm>
            <a:off x="-2" y="-8246"/>
            <a:ext cx="6858001" cy="522931"/>
          </a:xfrm>
          <a:prstGeom prst="rect">
            <a:avLst/>
          </a:prstGeom>
          <a:solidFill>
            <a:schemeClr val="accent4">
              <a:lumMod val="40000"/>
              <a:lumOff val="6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32" name="TextBox 31">
            <a:extLst>
              <a:ext uri="{FF2B5EF4-FFF2-40B4-BE49-F238E27FC236}">
                <a16:creationId xmlns:a16="http://schemas.microsoft.com/office/drawing/2014/main" id="{C5C5B6C8-0054-4D0E-B321-C2439325C6A5}"/>
              </a:ext>
            </a:extLst>
          </p:cNvPr>
          <p:cNvSpPr txBox="1"/>
          <p:nvPr/>
        </p:nvSpPr>
        <p:spPr>
          <a:xfrm>
            <a:off x="1" y="717603"/>
            <a:ext cx="2132856" cy="522931"/>
          </a:xfrm>
          <a:prstGeom prst="rect">
            <a:avLst/>
          </a:prstGeom>
          <a:solidFill>
            <a:srgbClr val="EA70E4"/>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7998" cy="539552"/>
          </a:xfrm>
          <a:prstGeom prst="rect">
            <a:avLst/>
          </a:prstGeom>
          <a:solidFill>
            <a:srgbClr val="EA70E4"/>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KS4 Design Technology</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1844824"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t>Design Strategies</a:t>
            </a:r>
          </a:p>
        </p:txBody>
      </p:sp>
      <p:sp>
        <p:nvSpPr>
          <p:cNvPr id="21" name="Rectangle 20">
            <a:extLst>
              <a:ext uri="{FF2B5EF4-FFF2-40B4-BE49-F238E27FC236}">
                <a16:creationId xmlns:a16="http://schemas.microsoft.com/office/drawing/2014/main" id="{6E61A5D3-033B-4368-A690-AD82BB93BA49}"/>
              </a:ext>
            </a:extLst>
          </p:cNvPr>
          <p:cNvSpPr/>
          <p:nvPr/>
        </p:nvSpPr>
        <p:spPr>
          <a:xfrm>
            <a:off x="303397" y="1364738"/>
            <a:ext cx="5943600" cy="1894974"/>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A6003714-3A92-4271-8090-11A37CEE67C8}"/>
              </a:ext>
            </a:extLst>
          </p:cNvPr>
          <p:cNvGrpSpPr/>
          <p:nvPr/>
        </p:nvGrpSpPr>
        <p:grpSpPr>
          <a:xfrm>
            <a:off x="273318" y="5240911"/>
            <a:ext cx="5943600" cy="2021306"/>
            <a:chOff x="208548" y="7756359"/>
            <a:chExt cx="5943600" cy="2021306"/>
          </a:xfrm>
        </p:grpSpPr>
        <p:sp>
          <p:nvSpPr>
            <p:cNvPr id="23" name="Rectangle 22">
              <a:extLst>
                <a:ext uri="{FF2B5EF4-FFF2-40B4-BE49-F238E27FC236}">
                  <a16:creationId xmlns:a16="http://schemas.microsoft.com/office/drawing/2014/main" id="{4A546F37-F5B3-4EDA-9380-3E5D8CD4230E}"/>
                </a:ext>
              </a:extLst>
            </p:cNvPr>
            <p:cNvSpPr/>
            <p:nvPr/>
          </p:nvSpPr>
          <p:spPr>
            <a:xfrm>
              <a:off x="208548" y="7756359"/>
              <a:ext cx="5943600" cy="1612231"/>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
              <a:extLst>
                <a:ext uri="{FF2B5EF4-FFF2-40B4-BE49-F238E27FC236}">
                  <a16:creationId xmlns:a16="http://schemas.microsoft.com/office/drawing/2014/main" id="{EE66983A-D7B5-430C-BA79-3D18BE9E5CAA}"/>
                </a:ext>
              </a:extLst>
            </p:cNvPr>
            <p:cNvSpPr txBox="1">
              <a:spLocks/>
            </p:cNvSpPr>
            <p:nvPr/>
          </p:nvSpPr>
          <p:spPr>
            <a:xfrm>
              <a:off x="304801" y="8760081"/>
              <a:ext cx="5727031" cy="1017584"/>
            </a:xfrm>
            <a:prstGeom prst="rect">
              <a:avLst/>
            </a:prstGeom>
          </p:spPr>
          <p:txBody>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r>
                <a:rPr lang="en-GB" sz="1200" dirty="0">
                  <a:latin typeface="+mj-lt"/>
                  <a:ea typeface="Tahoma" panose="020B0604030504040204" pitchFamily="34" charset="0"/>
                  <a:cs typeface="Tahoma" panose="020B0604030504040204" pitchFamily="34" charset="0"/>
                </a:rPr>
                <a:t>Numerous companies work in teams, and has been shown to improve the range and quality of ideas produced</a:t>
              </a:r>
            </a:p>
          </p:txBody>
        </p:sp>
        <p:sp>
          <p:nvSpPr>
            <p:cNvPr id="25" name="Rectangle 24">
              <a:extLst>
                <a:ext uri="{FF2B5EF4-FFF2-40B4-BE49-F238E27FC236}">
                  <a16:creationId xmlns:a16="http://schemas.microsoft.com/office/drawing/2014/main" id="{F3622F30-9025-4A49-86D0-A1D1934634B7}"/>
                </a:ext>
              </a:extLst>
            </p:cNvPr>
            <p:cNvSpPr/>
            <p:nvPr/>
          </p:nvSpPr>
          <p:spPr>
            <a:xfrm>
              <a:off x="336884" y="7836001"/>
              <a:ext cx="5791199" cy="830997"/>
            </a:xfrm>
            <a:prstGeom prst="rect">
              <a:avLst/>
            </a:prstGeom>
          </p:spPr>
          <p:txBody>
            <a:bodyPr wrap="square">
              <a:spAutoFit/>
            </a:bodyPr>
            <a:lstStyle/>
            <a:p>
              <a:r>
                <a:rPr lang="en-GB" sz="1200" b="1" dirty="0">
                  <a:solidFill>
                    <a:srgbClr val="7030A0"/>
                  </a:solidFill>
                  <a:latin typeface="+mj-lt"/>
                  <a:ea typeface="Tahoma" panose="020B0604030504040204" pitchFamily="34" charset="0"/>
                  <a:cs typeface="Tahoma" panose="020B0604030504040204" pitchFamily="34" charset="0"/>
                </a:rPr>
                <a:t>Collaborative Approach</a:t>
              </a:r>
            </a:p>
            <a:p>
              <a:pPr marL="171450" indent="-171450">
                <a:buFont typeface="Arial" panose="020B0604020202020204" pitchFamily="34" charset="0"/>
                <a:buChar char="•"/>
              </a:pPr>
              <a:endParaRPr lang="en-GB" sz="1200" dirty="0">
                <a:latin typeface="+mj-lt"/>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Working with others to share data and solving problems and coming up with design proposals can help with creativity </a:t>
              </a:r>
            </a:p>
          </p:txBody>
        </p:sp>
      </p:grpSp>
      <p:sp>
        <p:nvSpPr>
          <p:cNvPr id="26" name="Rounded Rectangle 24">
            <a:extLst>
              <a:ext uri="{FF2B5EF4-FFF2-40B4-BE49-F238E27FC236}">
                <a16:creationId xmlns:a16="http://schemas.microsoft.com/office/drawing/2014/main" id="{366E736D-E109-4D12-B51B-987324D3339D}"/>
              </a:ext>
            </a:extLst>
          </p:cNvPr>
          <p:cNvSpPr/>
          <p:nvPr/>
        </p:nvSpPr>
        <p:spPr>
          <a:xfrm>
            <a:off x="325529" y="2400456"/>
            <a:ext cx="5798144" cy="306467"/>
          </a:xfrm>
          <a:prstGeom prst="roundRect">
            <a:avLst/>
          </a:prstGeom>
          <a:noFill/>
          <a:ln>
            <a:noFill/>
          </a:ln>
        </p:spPr>
        <p:txBody>
          <a:bodyPr wrap="square">
            <a:spAutoFit/>
          </a:bodyPr>
          <a:lstStyle/>
          <a:p>
            <a:pPr marL="171450" indent="-171450">
              <a:buFont typeface="Arial" panose="020B0604020202020204" pitchFamily="34" charset="0"/>
              <a:buChar char="•"/>
            </a:pPr>
            <a:r>
              <a:rPr lang="en-GB" sz="1200" dirty="0">
                <a:solidFill>
                  <a:prstClr val="black"/>
                </a:solidFill>
                <a:latin typeface="+mj-lt"/>
                <a:ea typeface="Tahoma" panose="020B0604030504040204" pitchFamily="34" charset="0"/>
                <a:cs typeface="Tahoma" panose="020B0604030504040204" pitchFamily="34" charset="0"/>
              </a:rPr>
              <a:t>Planning the layout for the correct sequences e.g. inputs, outputs, timings, </a:t>
            </a:r>
            <a:r>
              <a:rPr lang="en-GB" sz="1200" dirty="0" err="1">
                <a:solidFill>
                  <a:prstClr val="black"/>
                </a:solidFill>
                <a:latin typeface="+mj-lt"/>
                <a:ea typeface="Tahoma" panose="020B0604030504040204" pitchFamily="34" charset="0"/>
                <a:cs typeface="Tahoma" panose="020B0604030504040204" pitchFamily="34" charset="0"/>
              </a:rPr>
              <a:t>etc</a:t>
            </a:r>
            <a:r>
              <a:rPr lang="en-GB" sz="1200" dirty="0">
                <a:solidFill>
                  <a:prstClr val="black"/>
                </a:solidFill>
                <a:latin typeface="+mj-lt"/>
                <a:ea typeface="Tahoma" panose="020B0604030504040204" pitchFamily="34" charset="0"/>
                <a:cs typeface="Tahoma" panose="020B0604030504040204" pitchFamily="34" charset="0"/>
              </a:rPr>
              <a:t> </a:t>
            </a:r>
            <a:endParaRPr lang="en-GB" sz="1200" dirty="0">
              <a:latin typeface="+mj-lt"/>
              <a:ea typeface="Tahoma" panose="020B0604030504040204" pitchFamily="34" charset="0"/>
              <a:cs typeface="Tahoma" panose="020B0604030504040204" pitchFamily="34" charset="0"/>
            </a:endParaRPr>
          </a:p>
        </p:txBody>
      </p:sp>
      <p:sp>
        <p:nvSpPr>
          <p:cNvPr id="27" name="Rounded Rectangle 25">
            <a:extLst>
              <a:ext uri="{FF2B5EF4-FFF2-40B4-BE49-F238E27FC236}">
                <a16:creationId xmlns:a16="http://schemas.microsoft.com/office/drawing/2014/main" id="{9E7DC23A-A626-445C-A41C-F3625A6C95DF}"/>
              </a:ext>
            </a:extLst>
          </p:cNvPr>
          <p:cNvSpPr/>
          <p:nvPr/>
        </p:nvSpPr>
        <p:spPr>
          <a:xfrm>
            <a:off x="320609" y="2703250"/>
            <a:ext cx="5749924" cy="306467"/>
          </a:xfrm>
          <a:prstGeom prst="roundRect">
            <a:avLst/>
          </a:prstGeom>
          <a:noFill/>
          <a:ln>
            <a:noFill/>
          </a:ln>
        </p:spPr>
        <p:txBody>
          <a:bodyPr wrap="square">
            <a:spAutoFit/>
          </a:bodyPr>
          <a:lstStyle/>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Electronics and mechanical systems need an ordered and logical approach</a:t>
            </a:r>
          </a:p>
        </p:txBody>
      </p:sp>
      <p:sp>
        <p:nvSpPr>
          <p:cNvPr id="28" name="Rounded Rectangle 26">
            <a:extLst>
              <a:ext uri="{FF2B5EF4-FFF2-40B4-BE49-F238E27FC236}">
                <a16:creationId xmlns:a16="http://schemas.microsoft.com/office/drawing/2014/main" id="{FEE4EEB7-8315-40F8-95DF-4B4D80AA073F}"/>
              </a:ext>
            </a:extLst>
          </p:cNvPr>
          <p:cNvSpPr/>
          <p:nvPr/>
        </p:nvSpPr>
        <p:spPr>
          <a:xfrm>
            <a:off x="293370" y="2086632"/>
            <a:ext cx="5777163" cy="306467"/>
          </a:xfrm>
          <a:prstGeom prst="roundRect">
            <a:avLst/>
          </a:prstGeom>
          <a:noFill/>
          <a:ln>
            <a:noFill/>
          </a:ln>
        </p:spPr>
        <p:txBody>
          <a:bodyPr wrap="square">
            <a:spAutoFit/>
          </a:bodyPr>
          <a:lstStyle/>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Often uses diagrams to show systems in a visual way</a:t>
            </a:r>
          </a:p>
        </p:txBody>
      </p:sp>
      <p:sp>
        <p:nvSpPr>
          <p:cNvPr id="29" name="Rounded Rectangle 27">
            <a:extLst>
              <a:ext uri="{FF2B5EF4-FFF2-40B4-BE49-F238E27FC236}">
                <a16:creationId xmlns:a16="http://schemas.microsoft.com/office/drawing/2014/main" id="{09281783-BED8-4EF3-93BB-CD1ACDB30985}"/>
              </a:ext>
            </a:extLst>
          </p:cNvPr>
          <p:cNvSpPr/>
          <p:nvPr/>
        </p:nvSpPr>
        <p:spPr>
          <a:xfrm>
            <a:off x="293370" y="1406078"/>
            <a:ext cx="5729037" cy="715089"/>
          </a:xfrm>
          <a:prstGeom prst="roundRect">
            <a:avLst/>
          </a:prstGeom>
          <a:noFill/>
          <a:ln>
            <a:solidFill>
              <a:schemeClr val="bg1"/>
            </a:solidFill>
          </a:ln>
        </p:spPr>
        <p:txBody>
          <a:bodyPr wrap="square">
            <a:spAutoFit/>
          </a:bodyPr>
          <a:lstStyle/>
          <a:p>
            <a:r>
              <a:rPr lang="en-GB" sz="1200" b="1" dirty="0">
                <a:solidFill>
                  <a:srgbClr val="7030A0"/>
                </a:solidFill>
                <a:latin typeface="+mj-lt"/>
                <a:ea typeface="Tahoma" panose="020B0604030504040204" pitchFamily="34" charset="0"/>
                <a:cs typeface="Tahoma" panose="020B0604030504040204" pitchFamily="34" charset="0"/>
              </a:rPr>
              <a:t>Systems Approach</a:t>
            </a:r>
          </a:p>
          <a:p>
            <a:pPr marL="171450" indent="-171450">
              <a:buFont typeface="Arial" panose="020B0604020202020204" pitchFamily="34" charset="0"/>
              <a:buChar char="•"/>
            </a:pPr>
            <a:endParaRPr lang="en-GB" sz="1200" dirty="0">
              <a:latin typeface="+mj-lt"/>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Usually used for electronic products </a:t>
            </a:r>
          </a:p>
        </p:txBody>
      </p:sp>
      <p:graphicFrame>
        <p:nvGraphicFramePr>
          <p:cNvPr id="30" name="Table 29">
            <a:extLst>
              <a:ext uri="{FF2B5EF4-FFF2-40B4-BE49-F238E27FC236}">
                <a16:creationId xmlns:a16="http://schemas.microsoft.com/office/drawing/2014/main" id="{BE56C976-43FD-44EA-B6E0-345C270B2688}"/>
              </a:ext>
            </a:extLst>
          </p:cNvPr>
          <p:cNvGraphicFramePr>
            <a:graphicFrameLocks noGrp="1"/>
          </p:cNvGraphicFramePr>
          <p:nvPr>
            <p:extLst>
              <p:ext uri="{D42A27DB-BD31-4B8C-83A1-F6EECF244321}">
                <p14:modId xmlns:p14="http://schemas.microsoft.com/office/powerpoint/2010/main" val="1433770079"/>
              </p:ext>
            </p:extLst>
          </p:nvPr>
        </p:nvGraphicFramePr>
        <p:xfrm>
          <a:off x="300389" y="3534833"/>
          <a:ext cx="5927558" cy="1533625"/>
        </p:xfrm>
        <a:graphic>
          <a:graphicData uri="http://schemas.openxmlformats.org/drawingml/2006/table">
            <a:tbl>
              <a:tblPr firstRow="1" bandRow="1">
                <a:tableStyleId>{5940675A-B579-460E-94D1-54222C63F5DA}</a:tableStyleId>
              </a:tblPr>
              <a:tblGrid>
                <a:gridCol w="2963779">
                  <a:extLst>
                    <a:ext uri="{9D8B030D-6E8A-4147-A177-3AD203B41FA5}">
                      <a16:colId xmlns:a16="http://schemas.microsoft.com/office/drawing/2014/main" val="2540402863"/>
                    </a:ext>
                  </a:extLst>
                </a:gridCol>
                <a:gridCol w="2963779">
                  <a:extLst>
                    <a:ext uri="{9D8B030D-6E8A-4147-A177-3AD203B41FA5}">
                      <a16:colId xmlns:a16="http://schemas.microsoft.com/office/drawing/2014/main" val="3449429696"/>
                    </a:ext>
                  </a:extLst>
                </a:gridCol>
              </a:tblGrid>
              <a:tr h="370840">
                <a:tc gridSpan="2">
                  <a:txBody>
                    <a:bodyPr/>
                    <a:lstStyle/>
                    <a:p>
                      <a:pPr algn="l"/>
                      <a:r>
                        <a:rPr lang="en-GB" sz="1200" b="1" dirty="0">
                          <a:latin typeface="+mj-lt"/>
                          <a:ea typeface="Tahoma" panose="020B0604030504040204" pitchFamily="34" charset="0"/>
                          <a:cs typeface="Tahoma" panose="020B0604030504040204" pitchFamily="34" charset="0"/>
                        </a:rPr>
                        <a:t>Systems Approach</a:t>
                      </a:r>
                    </a:p>
                  </a:txBody>
                  <a:tcPr anchor="ctr">
                    <a:solidFill>
                      <a:schemeClr val="bg1">
                        <a:lumMod val="85000"/>
                      </a:schemeClr>
                    </a:solidFill>
                  </a:tcPr>
                </a:tc>
                <a:tc hMerge="1">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AD5FF"/>
                    </a:solidFill>
                  </a:tcPr>
                </a:tc>
                <a:extLst>
                  <a:ext uri="{0D108BD9-81ED-4DB2-BD59-A6C34878D82A}">
                    <a16:rowId xmlns:a16="http://schemas.microsoft.com/office/drawing/2014/main" val="1351099667"/>
                  </a:ext>
                </a:extLst>
              </a:tr>
              <a:tr h="370840">
                <a:tc>
                  <a:txBody>
                    <a:bodyPr/>
                    <a:lstStyle/>
                    <a:p>
                      <a:pPr algn="l"/>
                      <a:r>
                        <a:rPr lang="en-GB" sz="1200" b="1" dirty="0">
                          <a:solidFill>
                            <a:srgbClr val="00B050"/>
                          </a:solidFill>
                          <a:latin typeface="+mj-lt"/>
                          <a:ea typeface="Tahoma" panose="020B0604030504040204" pitchFamily="34" charset="0"/>
                          <a:cs typeface="Tahoma" panose="020B0604030504040204" pitchFamily="34" charset="0"/>
                        </a:rPr>
                        <a:t>Advantages </a:t>
                      </a:r>
                    </a:p>
                  </a:txBody>
                  <a:tcPr anchor="ctr"/>
                </a:tc>
                <a:tc>
                  <a:txBody>
                    <a:bodyPr/>
                    <a:lstStyle/>
                    <a:p>
                      <a:pPr algn="l"/>
                      <a:r>
                        <a:rPr lang="en-GB" sz="1200" b="1" dirty="0">
                          <a:solidFill>
                            <a:srgbClr val="FF0000"/>
                          </a:solidFill>
                          <a:latin typeface="+mj-lt"/>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1406774850"/>
                  </a:ext>
                </a:extLst>
              </a:tr>
              <a:tr h="791945">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Does not need specialist knowledge</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Easy to communicate stages</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Easy to find errors</a:t>
                      </a: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Sometimes over-simplifies</a:t>
                      </a:r>
                      <a:r>
                        <a:rPr lang="en-GB" sz="1200" baseline="0" dirty="0">
                          <a:latin typeface="+mj-lt"/>
                          <a:ea typeface="Tahoma" panose="020B0604030504040204" pitchFamily="34" charset="0"/>
                          <a:cs typeface="Tahoma" panose="020B0604030504040204" pitchFamily="34" charset="0"/>
                        </a:rPr>
                        <a:t> stages</a:t>
                      </a:r>
                    </a:p>
                    <a:p>
                      <a:pPr marL="171450" indent="-171450" algn="l">
                        <a:buFont typeface="Arial" panose="020B0604020202020204" pitchFamily="34" charset="0"/>
                        <a:buChar char="•"/>
                      </a:pPr>
                      <a:r>
                        <a:rPr lang="en-GB" sz="1200" baseline="0" dirty="0">
                          <a:latin typeface="+mj-lt"/>
                          <a:ea typeface="Tahoma" panose="020B0604030504040204" pitchFamily="34" charset="0"/>
                          <a:cs typeface="Tahoma" panose="020B0604030504040204" pitchFamily="34" charset="0"/>
                        </a:rPr>
                        <a:t>Can lead to unnecessary stages</a:t>
                      </a: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282071886"/>
                  </a:ext>
                </a:extLst>
              </a:tr>
            </a:tbl>
          </a:graphicData>
        </a:graphic>
      </p:graphicFrame>
      <p:graphicFrame>
        <p:nvGraphicFramePr>
          <p:cNvPr id="31" name="Table 30">
            <a:extLst>
              <a:ext uri="{FF2B5EF4-FFF2-40B4-BE49-F238E27FC236}">
                <a16:creationId xmlns:a16="http://schemas.microsoft.com/office/drawing/2014/main" id="{BD1D7906-3CED-4B20-A3DC-80D6F4D1E89A}"/>
              </a:ext>
            </a:extLst>
          </p:cNvPr>
          <p:cNvGraphicFramePr>
            <a:graphicFrameLocks noGrp="1"/>
          </p:cNvGraphicFramePr>
          <p:nvPr>
            <p:extLst>
              <p:ext uri="{D42A27DB-BD31-4B8C-83A1-F6EECF244321}">
                <p14:modId xmlns:p14="http://schemas.microsoft.com/office/powerpoint/2010/main" val="1056709167"/>
              </p:ext>
            </p:extLst>
          </p:nvPr>
        </p:nvGraphicFramePr>
        <p:xfrm>
          <a:off x="300389" y="7078133"/>
          <a:ext cx="5927558" cy="1564640"/>
        </p:xfrm>
        <a:graphic>
          <a:graphicData uri="http://schemas.openxmlformats.org/drawingml/2006/table">
            <a:tbl>
              <a:tblPr firstRow="1" bandRow="1">
                <a:tableStyleId>{5940675A-B579-460E-94D1-54222C63F5DA}</a:tableStyleId>
              </a:tblPr>
              <a:tblGrid>
                <a:gridCol w="2963779">
                  <a:extLst>
                    <a:ext uri="{9D8B030D-6E8A-4147-A177-3AD203B41FA5}">
                      <a16:colId xmlns:a16="http://schemas.microsoft.com/office/drawing/2014/main" val="2540402863"/>
                    </a:ext>
                  </a:extLst>
                </a:gridCol>
                <a:gridCol w="2963779">
                  <a:extLst>
                    <a:ext uri="{9D8B030D-6E8A-4147-A177-3AD203B41FA5}">
                      <a16:colId xmlns:a16="http://schemas.microsoft.com/office/drawing/2014/main" val="3449429696"/>
                    </a:ext>
                  </a:extLst>
                </a:gridCol>
              </a:tblGrid>
              <a:tr h="370840">
                <a:tc gridSpan="2">
                  <a:txBody>
                    <a:bodyPr/>
                    <a:lstStyle/>
                    <a:p>
                      <a:pPr algn="l"/>
                      <a:r>
                        <a:rPr lang="en-GB" sz="1200" b="1" dirty="0">
                          <a:latin typeface="+mj-lt"/>
                          <a:ea typeface="Tahoma" panose="020B0604030504040204" pitchFamily="34" charset="0"/>
                          <a:cs typeface="Tahoma" panose="020B0604030504040204" pitchFamily="34" charset="0"/>
                        </a:rPr>
                        <a:t>Collaborative Approach</a:t>
                      </a:r>
                    </a:p>
                  </a:txBody>
                  <a:tcPr anchor="ctr">
                    <a:solidFill>
                      <a:schemeClr val="bg1">
                        <a:lumMod val="85000"/>
                      </a:schemeClr>
                    </a:solidFill>
                  </a:tcPr>
                </a:tc>
                <a:tc hMerge="1">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AD5FF"/>
                    </a:solidFill>
                  </a:tcPr>
                </a:tc>
                <a:extLst>
                  <a:ext uri="{0D108BD9-81ED-4DB2-BD59-A6C34878D82A}">
                    <a16:rowId xmlns:a16="http://schemas.microsoft.com/office/drawing/2014/main" val="1351099667"/>
                  </a:ext>
                </a:extLst>
              </a:tr>
              <a:tr h="370840">
                <a:tc>
                  <a:txBody>
                    <a:bodyPr/>
                    <a:lstStyle/>
                    <a:p>
                      <a:pPr algn="l"/>
                      <a:r>
                        <a:rPr lang="en-GB" sz="1200" b="1" dirty="0">
                          <a:solidFill>
                            <a:srgbClr val="00B050"/>
                          </a:solidFill>
                          <a:latin typeface="+mj-lt"/>
                          <a:ea typeface="Tahoma" panose="020B0604030504040204" pitchFamily="34" charset="0"/>
                          <a:cs typeface="Tahoma" panose="020B0604030504040204" pitchFamily="34" charset="0"/>
                        </a:rPr>
                        <a:t>Advantages </a:t>
                      </a:r>
                    </a:p>
                  </a:txBody>
                  <a:tcPr anchor="ctr"/>
                </a:tc>
                <a:tc>
                  <a:txBody>
                    <a:bodyPr/>
                    <a:lstStyle/>
                    <a:p>
                      <a:pPr algn="l"/>
                      <a:r>
                        <a:rPr lang="en-GB" sz="1200" b="1" dirty="0">
                          <a:solidFill>
                            <a:srgbClr val="FF0000"/>
                          </a:solidFill>
                          <a:latin typeface="+mj-lt"/>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1406774850"/>
                  </a:ext>
                </a:extLst>
              </a:tr>
              <a:tr h="791945">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Gets multiple opinions</a:t>
                      </a:r>
                      <a:r>
                        <a:rPr lang="en-GB" sz="1200" baseline="0" dirty="0">
                          <a:latin typeface="+mj-lt"/>
                          <a:ea typeface="Tahoma" panose="020B0604030504040204" pitchFamily="34" charset="0"/>
                          <a:cs typeface="Tahoma" panose="020B0604030504040204" pitchFamily="34" charset="0"/>
                        </a:rPr>
                        <a:t> and a range of views</a:t>
                      </a:r>
                    </a:p>
                    <a:p>
                      <a:pPr marL="171450" indent="-171450" algn="l">
                        <a:buFont typeface="Arial" panose="020B0604020202020204" pitchFamily="34" charset="0"/>
                        <a:buChar char="•"/>
                      </a:pPr>
                      <a:r>
                        <a:rPr lang="en-GB" sz="1200" baseline="0" dirty="0">
                          <a:latin typeface="+mj-lt"/>
                          <a:ea typeface="Tahoma" panose="020B0604030504040204" pitchFamily="34" charset="0"/>
                          <a:cs typeface="Tahoma" panose="020B0604030504040204" pitchFamily="34" charset="0"/>
                        </a:rPr>
                        <a:t>Working in groups can produce more ideas</a:t>
                      </a:r>
                      <a:endParaRPr lang="en-GB" sz="1200" dirty="0">
                        <a:latin typeface="+mj-lt"/>
                        <a:ea typeface="Tahoma" panose="020B0604030504040204" pitchFamily="34" charset="0"/>
                        <a:cs typeface="Tahoma" panose="020B0604030504040204" pitchFamily="34" charset="0"/>
                      </a:endParaRPr>
                    </a:p>
                  </a:txBody>
                  <a:tcPr anchor="ctr"/>
                </a:tc>
                <a:tc>
                  <a:txBody>
                    <a:bodyPr/>
                    <a:lstStyle/>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Can be difficult to design ideas with opposing views</a:t>
                      </a:r>
                    </a:p>
                    <a:p>
                      <a:pPr marL="171450" indent="-171450" algn="l">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Can be difficult to find time to communicate with multiple people </a:t>
                      </a:r>
                    </a:p>
                  </a:txBody>
                  <a:tcPr anchor="ctr"/>
                </a:tc>
                <a:extLst>
                  <a:ext uri="{0D108BD9-81ED-4DB2-BD59-A6C34878D82A}">
                    <a16:rowId xmlns:a16="http://schemas.microsoft.com/office/drawing/2014/main" val="2282071886"/>
                  </a:ext>
                </a:extLst>
              </a:tr>
            </a:tbl>
          </a:graphicData>
        </a:graphic>
      </p:graphicFrame>
    </p:spTree>
    <p:extLst>
      <p:ext uri="{BB962C8B-B14F-4D97-AF65-F5344CB8AC3E}">
        <p14:creationId xmlns:p14="http://schemas.microsoft.com/office/powerpoint/2010/main" val="3985641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7246DE7-2DB8-4583-AECF-82A89BC26ECF}"/>
              </a:ext>
            </a:extLst>
          </p:cNvPr>
          <p:cNvSpPr txBox="1"/>
          <p:nvPr/>
        </p:nvSpPr>
        <p:spPr>
          <a:xfrm>
            <a:off x="-1" y="703777"/>
            <a:ext cx="3212975" cy="522931"/>
          </a:xfrm>
          <a:prstGeom prst="rect">
            <a:avLst/>
          </a:prstGeom>
          <a:solidFill>
            <a:schemeClr val="accent4">
              <a:lumMod val="40000"/>
              <a:lumOff val="6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5D03F37F-BAC5-4E54-BE62-995755A9ED7D}"/>
              </a:ext>
            </a:extLst>
          </p:cNvPr>
          <p:cNvSpPr txBox="1"/>
          <p:nvPr/>
        </p:nvSpPr>
        <p:spPr>
          <a:xfrm>
            <a:off x="-2" y="0"/>
            <a:ext cx="6858001" cy="522931"/>
          </a:xfrm>
          <a:prstGeom prst="rect">
            <a:avLst/>
          </a:prstGeom>
          <a:solidFill>
            <a:schemeClr val="accent4">
              <a:lumMod val="40000"/>
              <a:lumOff val="6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7999"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KS4 Design Technology</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17603"/>
            <a:ext cx="3212974" cy="524989"/>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t>Communication of Design Ideas</a:t>
            </a:r>
          </a:p>
        </p:txBody>
      </p:sp>
      <p:sp>
        <p:nvSpPr>
          <p:cNvPr id="10" name="Content Placeholder 2">
            <a:extLst>
              <a:ext uri="{FF2B5EF4-FFF2-40B4-BE49-F238E27FC236}">
                <a16:creationId xmlns:a16="http://schemas.microsoft.com/office/drawing/2014/main" id="{1E7F8CF2-FF3F-45F6-A518-AFA6D12D2893}"/>
              </a:ext>
            </a:extLst>
          </p:cNvPr>
          <p:cNvSpPr txBox="1">
            <a:spLocks/>
          </p:cNvSpPr>
          <p:nvPr/>
        </p:nvSpPr>
        <p:spPr>
          <a:xfrm>
            <a:off x="256032" y="1472946"/>
            <a:ext cx="5833872" cy="2305049"/>
          </a:xfrm>
          <a:prstGeom prst="rect">
            <a:avLst/>
          </a:prstGeom>
          <a:ln>
            <a:solidFill>
              <a:schemeClr val="accent4"/>
            </a:solidFill>
          </a:ln>
        </p:spPr>
        <p:txBody>
          <a:bodyPr vert="horz" lIns="91440" tIns="45720" rIns="91440" bIns="45720" rtlCol="0" anchor="ctr">
            <a:noAutofit/>
          </a:bodyPr>
          <a:lstStyle>
            <a:lvl1pPr marL="0" indent="0" algn="ctr" defTabSz="1280160" rtl="0" eaLnBrk="1" latinLnBrk="0" hangingPunct="1">
              <a:lnSpc>
                <a:spcPct val="90000"/>
              </a:lnSpc>
              <a:spcBef>
                <a:spcPts val="1400"/>
              </a:spcBef>
              <a:buFont typeface="Arial" panose="020B0604020202020204" pitchFamily="34" charset="0"/>
              <a:buNone/>
              <a:defRPr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9pPr>
          </a:lstStyle>
          <a:p>
            <a:pPr algn="l"/>
            <a:r>
              <a:rPr lang="en-US" sz="1200" b="1" dirty="0">
                <a:latin typeface="+mj-lt"/>
                <a:ea typeface="Tahoma" panose="020B0604030504040204" pitchFamily="34" charset="0"/>
                <a:cs typeface="Tahoma" panose="020B0604030504040204" pitchFamily="34" charset="0"/>
              </a:rPr>
              <a:t>Design Briefs</a:t>
            </a:r>
          </a:p>
          <a:p>
            <a:pPr algn="l"/>
            <a:r>
              <a:rPr lang="en-US" sz="1200" dirty="0">
                <a:latin typeface="+mj-lt"/>
                <a:ea typeface="Tahoma" panose="020B0604030504040204" pitchFamily="34" charset="0"/>
                <a:cs typeface="Tahoma" panose="020B0604030504040204" pitchFamily="34" charset="0"/>
              </a:rPr>
              <a:t>A Design Brief is the statement of how you will solve the Design Problem</a:t>
            </a:r>
            <a:br>
              <a:rPr lang="en-US" sz="1200" dirty="0">
                <a:latin typeface="+mj-lt"/>
                <a:ea typeface="Tahoma" panose="020B0604030504040204" pitchFamily="34" charset="0"/>
                <a:cs typeface="Tahoma" panose="020B0604030504040204" pitchFamily="34" charset="0"/>
              </a:rPr>
            </a:br>
            <a:r>
              <a:rPr lang="en-US" sz="1200" dirty="0">
                <a:latin typeface="+mj-lt"/>
                <a:ea typeface="Tahoma" panose="020B0604030504040204" pitchFamily="34" charset="0"/>
                <a:cs typeface="Tahoma" panose="020B0604030504040204" pitchFamily="34" charset="0"/>
              </a:rPr>
              <a:t>It will often include:</a:t>
            </a:r>
          </a:p>
          <a:p>
            <a:pPr marL="171450" indent="-171450" algn="l">
              <a:buFont typeface="Arial" panose="020B0604020202020204" pitchFamily="34" charset="0"/>
              <a:buChar char="•"/>
            </a:pPr>
            <a:r>
              <a:rPr lang="en-US" sz="1200" dirty="0">
                <a:latin typeface="+mj-lt"/>
                <a:ea typeface="Tahoma" panose="020B0604030504040204" pitchFamily="34" charset="0"/>
                <a:cs typeface="Tahoma" panose="020B0604030504040204" pitchFamily="34" charset="0"/>
              </a:rPr>
              <a:t>Constraints/ limitations</a:t>
            </a:r>
          </a:p>
          <a:p>
            <a:pPr marL="171450" indent="-171450" algn="l">
              <a:buFont typeface="Arial" panose="020B0604020202020204" pitchFamily="34" charset="0"/>
              <a:buChar char="•"/>
            </a:pPr>
            <a:r>
              <a:rPr lang="en-US" sz="1200" dirty="0">
                <a:latin typeface="+mj-lt"/>
                <a:ea typeface="Tahoma" panose="020B0604030504040204" pitchFamily="34" charset="0"/>
                <a:cs typeface="Tahoma" panose="020B0604030504040204" pitchFamily="34" charset="0"/>
              </a:rPr>
              <a:t>What the product is</a:t>
            </a:r>
          </a:p>
          <a:p>
            <a:pPr marL="171450" indent="-171450" algn="l">
              <a:buFont typeface="Arial" panose="020B0604020202020204" pitchFamily="34" charset="0"/>
              <a:buChar char="•"/>
            </a:pPr>
            <a:r>
              <a:rPr lang="en-US" sz="1200" dirty="0">
                <a:latin typeface="+mj-lt"/>
                <a:ea typeface="Tahoma" panose="020B0604030504040204" pitchFamily="34" charset="0"/>
                <a:cs typeface="Tahoma" panose="020B0604030504040204" pitchFamily="34" charset="0"/>
              </a:rPr>
              <a:t>Materials/processes</a:t>
            </a:r>
          </a:p>
          <a:p>
            <a:pPr marL="171450" indent="-171450" algn="l">
              <a:buFont typeface="Arial" panose="020B0604020202020204" pitchFamily="34" charset="0"/>
              <a:buChar char="•"/>
            </a:pPr>
            <a:r>
              <a:rPr lang="en-US" sz="1200" dirty="0">
                <a:latin typeface="+mj-lt"/>
                <a:ea typeface="Tahoma" panose="020B0604030504040204" pitchFamily="34" charset="0"/>
                <a:cs typeface="Tahoma" panose="020B0604030504040204" pitchFamily="34" charset="0"/>
              </a:rPr>
              <a:t>Any key information you know</a:t>
            </a:r>
          </a:p>
        </p:txBody>
      </p:sp>
      <p:sp>
        <p:nvSpPr>
          <p:cNvPr id="11" name="Content Placeholder 2">
            <a:extLst>
              <a:ext uri="{FF2B5EF4-FFF2-40B4-BE49-F238E27FC236}">
                <a16:creationId xmlns:a16="http://schemas.microsoft.com/office/drawing/2014/main" id="{E8A047A6-76D1-40F2-8224-E88F124FD231}"/>
              </a:ext>
            </a:extLst>
          </p:cNvPr>
          <p:cNvSpPr txBox="1">
            <a:spLocks/>
          </p:cNvSpPr>
          <p:nvPr/>
        </p:nvSpPr>
        <p:spPr>
          <a:xfrm>
            <a:off x="287658" y="3907702"/>
            <a:ext cx="5850636" cy="983685"/>
          </a:xfrm>
          <a:prstGeom prst="rect">
            <a:avLst/>
          </a:prstGeom>
        </p:spPr>
        <p:txBody>
          <a:bodyPr vert="horz" lIns="91440" tIns="45720" rIns="91440" bIns="45720" rtlCol="0">
            <a:noAutofit/>
          </a:bodyPr>
          <a:lstStyle>
            <a:lvl1pPr marL="0" indent="0" algn="ctr" defTabSz="1280160" rtl="0" eaLnBrk="1" latinLnBrk="0" hangingPunct="1">
              <a:lnSpc>
                <a:spcPct val="90000"/>
              </a:lnSpc>
              <a:spcBef>
                <a:spcPts val="1400"/>
              </a:spcBef>
              <a:buFont typeface="Arial" panose="020B0604020202020204" pitchFamily="34" charset="0"/>
              <a:buNone/>
              <a:defRPr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9pPr>
          </a:lstStyle>
          <a:p>
            <a:pPr algn="l"/>
            <a:r>
              <a:rPr lang="en-US" sz="1200" b="1" dirty="0">
                <a:latin typeface="+mj-lt"/>
                <a:ea typeface="Tahoma" panose="020B0604030504040204" pitchFamily="34" charset="0"/>
                <a:cs typeface="Tahoma" panose="020B0604030504040204" pitchFamily="34" charset="0"/>
              </a:rPr>
              <a:t>Design Specifications</a:t>
            </a:r>
          </a:p>
          <a:p>
            <a:pPr algn="l"/>
            <a:r>
              <a:rPr lang="en-US" sz="1200" dirty="0">
                <a:latin typeface="+mj-lt"/>
                <a:ea typeface="Tahoma" panose="020B0604030504040204" pitchFamily="34" charset="0"/>
                <a:cs typeface="Tahoma" panose="020B0604030504040204" pitchFamily="34" charset="0"/>
              </a:rPr>
              <a:t>A Design Specification is a list of requirements your product has to meet in order to be successful</a:t>
            </a:r>
          </a:p>
          <a:p>
            <a:pPr algn="l"/>
            <a:r>
              <a:rPr lang="en-US" sz="1200" dirty="0">
                <a:latin typeface="+mj-lt"/>
                <a:ea typeface="Tahoma" panose="020B0604030504040204" pitchFamily="34" charset="0"/>
                <a:cs typeface="Tahoma" panose="020B0604030504040204" pitchFamily="34" charset="0"/>
              </a:rPr>
              <a:t>It is also useful for evaluation. If your product hasn’t met the Spec then it gives you a starting point for improvements. </a:t>
            </a:r>
          </a:p>
          <a:p>
            <a:pPr algn="l"/>
            <a:endParaRPr lang="en-US" sz="1200" dirty="0">
              <a:latin typeface="+mj-lt"/>
              <a:ea typeface="Tahoma" panose="020B0604030504040204" pitchFamily="34" charset="0"/>
              <a:cs typeface="Tahoma" panose="020B0604030504040204" pitchFamily="34" charset="0"/>
            </a:endParaRPr>
          </a:p>
          <a:p>
            <a:pPr algn="l"/>
            <a:endParaRPr lang="en-US" sz="1200" dirty="0">
              <a:latin typeface="+mj-lt"/>
              <a:ea typeface="Tahoma" panose="020B0604030504040204" pitchFamily="34" charset="0"/>
              <a:cs typeface="Tahoma" panose="020B0604030504040204" pitchFamily="34" charset="0"/>
            </a:endParaRPr>
          </a:p>
          <a:p>
            <a:pPr algn="l"/>
            <a:endParaRPr lang="en-US" sz="1200" dirty="0">
              <a:latin typeface="+mj-lt"/>
              <a:ea typeface="Tahoma" panose="020B0604030504040204" pitchFamily="34" charset="0"/>
              <a:cs typeface="Tahoma" panose="020B0604030504040204" pitchFamily="34" charset="0"/>
            </a:endParaRPr>
          </a:p>
          <a:p>
            <a:pPr algn="l"/>
            <a:endParaRPr lang="en-US" sz="1200" dirty="0">
              <a:latin typeface="+mj-lt"/>
              <a:ea typeface="Tahoma" panose="020B0604030504040204" pitchFamily="34" charset="0"/>
              <a:cs typeface="Tahoma" panose="020B0604030504040204" pitchFamily="34" charset="0"/>
            </a:endParaRPr>
          </a:p>
        </p:txBody>
      </p:sp>
      <p:graphicFrame>
        <p:nvGraphicFramePr>
          <p:cNvPr id="12" name="Table 11">
            <a:extLst>
              <a:ext uri="{FF2B5EF4-FFF2-40B4-BE49-F238E27FC236}">
                <a16:creationId xmlns:a16="http://schemas.microsoft.com/office/drawing/2014/main" id="{852A89CA-F838-40B6-B5C7-5FA6859BAAC2}"/>
              </a:ext>
            </a:extLst>
          </p:cNvPr>
          <p:cNvGraphicFramePr>
            <a:graphicFrameLocks noGrp="1"/>
          </p:cNvGraphicFramePr>
          <p:nvPr>
            <p:extLst>
              <p:ext uri="{D42A27DB-BD31-4B8C-83A1-F6EECF244321}">
                <p14:modId xmlns:p14="http://schemas.microsoft.com/office/powerpoint/2010/main" val="824754451"/>
              </p:ext>
            </p:extLst>
          </p:nvPr>
        </p:nvGraphicFramePr>
        <p:xfrm>
          <a:off x="334377" y="5236298"/>
          <a:ext cx="5856873" cy="3596640"/>
        </p:xfrm>
        <a:graphic>
          <a:graphicData uri="http://schemas.openxmlformats.org/drawingml/2006/table">
            <a:tbl>
              <a:tblPr firstRow="1" bandRow="1">
                <a:tableStyleId>{C4B1156A-380E-4F78-BDF5-A606A8083BF9}</a:tableStyleId>
              </a:tblPr>
              <a:tblGrid>
                <a:gridCol w="1227723">
                  <a:extLst>
                    <a:ext uri="{9D8B030D-6E8A-4147-A177-3AD203B41FA5}">
                      <a16:colId xmlns:a16="http://schemas.microsoft.com/office/drawing/2014/main" val="4028504120"/>
                    </a:ext>
                  </a:extLst>
                </a:gridCol>
                <a:gridCol w="4629150">
                  <a:extLst>
                    <a:ext uri="{9D8B030D-6E8A-4147-A177-3AD203B41FA5}">
                      <a16:colId xmlns:a16="http://schemas.microsoft.com/office/drawing/2014/main" val="745655623"/>
                    </a:ext>
                  </a:extLst>
                </a:gridCol>
              </a:tblGrid>
              <a:tr h="370840">
                <a:tc>
                  <a:txBody>
                    <a:bodyPr/>
                    <a:lstStyle/>
                    <a:p>
                      <a:r>
                        <a:rPr lang="en-US" sz="1200" b="1" i="0" dirty="0">
                          <a:latin typeface="+mj-lt"/>
                          <a:ea typeface="Tahoma" panose="020B0604030504040204" pitchFamily="34" charset="0"/>
                          <a:cs typeface="Tahoma" panose="020B0604030504040204" pitchFamily="34" charset="0"/>
                        </a:rPr>
                        <a:t>Aesthetics</a:t>
                      </a:r>
                    </a:p>
                  </a:txBody>
                  <a:tcPr anchor="ctr">
                    <a:solidFill>
                      <a:schemeClr val="bg1"/>
                    </a:solidFill>
                  </a:tcPr>
                </a:tc>
                <a:tc>
                  <a:txBody>
                    <a:bodyPr/>
                    <a:lstStyle/>
                    <a:p>
                      <a:r>
                        <a:rPr lang="en-US" sz="1200" b="0" i="0" dirty="0">
                          <a:latin typeface="+mj-lt"/>
                          <a:ea typeface="Tahoma" panose="020B0604030504040204" pitchFamily="34" charset="0"/>
                          <a:cs typeface="Tahoma" panose="020B0604030504040204" pitchFamily="34" charset="0"/>
                        </a:rPr>
                        <a:t>What the product looks like? Style? </a:t>
                      </a:r>
                      <a:r>
                        <a:rPr lang="en-US" sz="1200" b="0" i="0" dirty="0" err="1">
                          <a:latin typeface="+mj-lt"/>
                          <a:ea typeface="Tahoma" panose="020B0604030504040204" pitchFamily="34" charset="0"/>
                          <a:cs typeface="Tahoma" panose="020B0604030504040204" pitchFamily="34" charset="0"/>
                        </a:rPr>
                        <a:t>Colour</a:t>
                      </a:r>
                      <a:r>
                        <a:rPr lang="en-US" sz="1200" b="0" i="0" dirty="0">
                          <a:latin typeface="+mj-lt"/>
                          <a:ea typeface="Tahoma" panose="020B0604030504040204" pitchFamily="34" charset="0"/>
                          <a:cs typeface="Tahoma" panose="020B0604030504040204" pitchFamily="34" charset="0"/>
                        </a:rPr>
                        <a:t> Scheme? Design Movement?</a:t>
                      </a:r>
                    </a:p>
                  </a:txBody>
                  <a:tcPr anchor="ctr">
                    <a:solidFill>
                      <a:schemeClr val="bg1"/>
                    </a:solidFill>
                  </a:tcPr>
                </a:tc>
                <a:extLst>
                  <a:ext uri="{0D108BD9-81ED-4DB2-BD59-A6C34878D82A}">
                    <a16:rowId xmlns:a16="http://schemas.microsoft.com/office/drawing/2014/main" val="1511386520"/>
                  </a:ext>
                </a:extLst>
              </a:tr>
              <a:tr h="370840">
                <a:tc>
                  <a:txBody>
                    <a:bodyPr/>
                    <a:lstStyle/>
                    <a:p>
                      <a:r>
                        <a:rPr lang="en-US" sz="1200" b="1" i="0" dirty="0">
                          <a:latin typeface="+mj-lt"/>
                          <a:ea typeface="Tahoma" panose="020B0604030504040204" pitchFamily="34" charset="0"/>
                          <a:cs typeface="Tahoma" panose="020B0604030504040204" pitchFamily="34" charset="0"/>
                        </a:rPr>
                        <a:t>Customer</a:t>
                      </a:r>
                    </a:p>
                  </a:txBody>
                  <a:tcPr anchor="ctr">
                    <a:solidFill>
                      <a:schemeClr val="bg1"/>
                    </a:solidFill>
                  </a:tcPr>
                </a:tc>
                <a:tc>
                  <a:txBody>
                    <a:bodyPr/>
                    <a:lstStyle/>
                    <a:p>
                      <a:r>
                        <a:rPr lang="en-US" sz="1200" b="0" i="0" dirty="0">
                          <a:latin typeface="+mj-lt"/>
                          <a:ea typeface="Tahoma" panose="020B0604030504040204" pitchFamily="34" charset="0"/>
                          <a:cs typeface="Tahoma" panose="020B0604030504040204" pitchFamily="34" charset="0"/>
                        </a:rPr>
                        <a:t>Who would buy it? (Age, gender, socio-economic, personality) </a:t>
                      </a:r>
                    </a:p>
                    <a:p>
                      <a:r>
                        <a:rPr lang="en-US" sz="1200" b="0" i="0" dirty="0">
                          <a:latin typeface="+mj-lt"/>
                          <a:ea typeface="Tahoma" panose="020B0604030504040204" pitchFamily="34" charset="0"/>
                          <a:cs typeface="Tahoma" panose="020B0604030504040204" pitchFamily="34" charset="0"/>
                        </a:rPr>
                        <a:t>How does the design appeal to them?</a:t>
                      </a:r>
                    </a:p>
                  </a:txBody>
                  <a:tcPr anchor="ctr">
                    <a:solidFill>
                      <a:schemeClr val="bg1"/>
                    </a:solidFill>
                  </a:tcPr>
                </a:tc>
                <a:extLst>
                  <a:ext uri="{0D108BD9-81ED-4DB2-BD59-A6C34878D82A}">
                    <a16:rowId xmlns:a16="http://schemas.microsoft.com/office/drawing/2014/main" val="3044498082"/>
                  </a:ext>
                </a:extLst>
              </a:tr>
              <a:tr h="370840">
                <a:tc>
                  <a:txBody>
                    <a:bodyPr/>
                    <a:lstStyle/>
                    <a:p>
                      <a:r>
                        <a:rPr lang="en-US" sz="1200" b="1" i="0" dirty="0">
                          <a:latin typeface="+mj-lt"/>
                          <a:ea typeface="Tahoma" panose="020B0604030504040204" pitchFamily="34" charset="0"/>
                          <a:cs typeface="Tahoma" panose="020B0604030504040204" pitchFamily="34" charset="0"/>
                        </a:rPr>
                        <a:t>Cost </a:t>
                      </a:r>
                    </a:p>
                  </a:txBody>
                  <a:tcPr anchor="ctr">
                    <a:solidFill>
                      <a:schemeClr val="bg1"/>
                    </a:solidFill>
                  </a:tcPr>
                </a:tc>
                <a:tc>
                  <a:txBody>
                    <a:bodyPr/>
                    <a:lstStyle/>
                    <a:p>
                      <a:r>
                        <a:rPr lang="en-US" sz="1200" b="0" i="0" dirty="0">
                          <a:latin typeface="+mj-lt"/>
                          <a:ea typeface="Tahoma" panose="020B0604030504040204" pitchFamily="34" charset="0"/>
                          <a:cs typeface="Tahoma" panose="020B0604030504040204" pitchFamily="34" charset="0"/>
                        </a:rPr>
                        <a:t>How much will it cost? (min-max) Why? </a:t>
                      </a:r>
                    </a:p>
                  </a:txBody>
                  <a:tcPr anchor="ctr">
                    <a:solidFill>
                      <a:schemeClr val="bg1"/>
                    </a:solidFill>
                  </a:tcPr>
                </a:tc>
                <a:extLst>
                  <a:ext uri="{0D108BD9-81ED-4DB2-BD59-A6C34878D82A}">
                    <a16:rowId xmlns:a16="http://schemas.microsoft.com/office/drawing/2014/main" val="3115763081"/>
                  </a:ext>
                </a:extLst>
              </a:tr>
              <a:tr h="370840">
                <a:tc>
                  <a:txBody>
                    <a:bodyPr/>
                    <a:lstStyle/>
                    <a:p>
                      <a:r>
                        <a:rPr lang="en-US" sz="1200" b="1" i="0" dirty="0">
                          <a:latin typeface="+mj-lt"/>
                          <a:ea typeface="Tahoma" panose="020B0604030504040204" pitchFamily="34" charset="0"/>
                          <a:cs typeface="Tahoma" panose="020B0604030504040204" pitchFamily="34" charset="0"/>
                        </a:rPr>
                        <a:t>Environment</a:t>
                      </a:r>
                    </a:p>
                  </a:txBody>
                  <a:tcPr anchor="ctr">
                    <a:solidFill>
                      <a:schemeClr val="bg1"/>
                    </a:solidFill>
                  </a:tcPr>
                </a:tc>
                <a:tc>
                  <a:txBody>
                    <a:bodyPr/>
                    <a:lstStyle/>
                    <a:p>
                      <a:r>
                        <a:rPr lang="en-US" sz="1200" b="0" i="0" dirty="0">
                          <a:latin typeface="+mj-lt"/>
                          <a:ea typeface="Tahoma" panose="020B0604030504040204" pitchFamily="34" charset="0"/>
                          <a:cs typeface="Tahoma" panose="020B0604030504040204" pitchFamily="34" charset="0"/>
                        </a:rPr>
                        <a:t>Where will it be used? Why? How will you make it suitable?</a:t>
                      </a:r>
                    </a:p>
                  </a:txBody>
                  <a:tcPr anchor="ctr">
                    <a:solidFill>
                      <a:schemeClr val="bg1"/>
                    </a:solidFill>
                  </a:tcPr>
                </a:tc>
                <a:extLst>
                  <a:ext uri="{0D108BD9-81ED-4DB2-BD59-A6C34878D82A}">
                    <a16:rowId xmlns:a16="http://schemas.microsoft.com/office/drawing/2014/main" val="1934927041"/>
                  </a:ext>
                </a:extLst>
              </a:tr>
              <a:tr h="370840">
                <a:tc>
                  <a:txBody>
                    <a:bodyPr/>
                    <a:lstStyle/>
                    <a:p>
                      <a:r>
                        <a:rPr lang="en-US" sz="1200" b="1" i="0" dirty="0">
                          <a:latin typeface="+mj-lt"/>
                          <a:ea typeface="Tahoma" panose="020B0604030504040204" pitchFamily="34" charset="0"/>
                          <a:cs typeface="Tahoma" panose="020B0604030504040204" pitchFamily="34" charset="0"/>
                        </a:rPr>
                        <a:t>Safety</a:t>
                      </a:r>
                    </a:p>
                  </a:txBody>
                  <a:tcPr anchor="ctr">
                    <a:solidFill>
                      <a:schemeClr val="bg1"/>
                    </a:solidFill>
                  </a:tcPr>
                </a:tc>
                <a:tc>
                  <a:txBody>
                    <a:bodyPr/>
                    <a:lstStyle/>
                    <a:p>
                      <a:r>
                        <a:rPr lang="en-US" sz="1200" b="0" i="0" dirty="0">
                          <a:latin typeface="+mj-lt"/>
                          <a:ea typeface="Tahoma" panose="020B0604030504040204" pitchFamily="34" charset="0"/>
                          <a:cs typeface="Tahoma" panose="020B0604030504040204" pitchFamily="34" charset="0"/>
                        </a:rPr>
                        <a:t>How is it safe? How will it be checked? Why must it be safe?</a:t>
                      </a:r>
                    </a:p>
                  </a:txBody>
                  <a:tcPr anchor="ctr">
                    <a:solidFill>
                      <a:schemeClr val="bg1"/>
                    </a:solidFill>
                  </a:tcPr>
                </a:tc>
                <a:extLst>
                  <a:ext uri="{0D108BD9-81ED-4DB2-BD59-A6C34878D82A}">
                    <a16:rowId xmlns:a16="http://schemas.microsoft.com/office/drawing/2014/main" val="2264117931"/>
                  </a:ext>
                </a:extLst>
              </a:tr>
              <a:tr h="370840">
                <a:tc>
                  <a:txBody>
                    <a:bodyPr/>
                    <a:lstStyle/>
                    <a:p>
                      <a:r>
                        <a:rPr lang="en-US" sz="1200" b="1" i="0" dirty="0">
                          <a:latin typeface="+mj-lt"/>
                          <a:ea typeface="Tahoma" panose="020B0604030504040204" pitchFamily="34" charset="0"/>
                          <a:cs typeface="Tahoma" panose="020B0604030504040204" pitchFamily="34" charset="0"/>
                        </a:rPr>
                        <a:t>Size </a:t>
                      </a:r>
                    </a:p>
                  </a:txBody>
                  <a:tcPr anchor="ctr">
                    <a:solidFill>
                      <a:schemeClr val="bg1"/>
                    </a:solidFill>
                  </a:tcPr>
                </a:tc>
                <a:tc>
                  <a:txBody>
                    <a:bodyPr/>
                    <a:lstStyle/>
                    <a:p>
                      <a:r>
                        <a:rPr lang="en-US" sz="1200" b="0" i="0" dirty="0">
                          <a:latin typeface="+mj-lt"/>
                          <a:ea typeface="Tahoma" panose="020B0604030504040204" pitchFamily="34" charset="0"/>
                          <a:cs typeface="Tahoma" panose="020B0604030504040204" pitchFamily="34" charset="0"/>
                        </a:rPr>
                        <a:t>What is th</a:t>
                      </a:r>
                      <a:r>
                        <a:rPr lang="en-US" sz="1200" b="0" i="0" baseline="0" dirty="0">
                          <a:latin typeface="+mj-lt"/>
                          <a:ea typeface="Tahoma" panose="020B0604030504040204" pitchFamily="34" charset="0"/>
                          <a:cs typeface="Tahoma" panose="020B0604030504040204" pitchFamily="34" charset="0"/>
                        </a:rPr>
                        <a:t>e maximum or minimum size? Why?</a:t>
                      </a:r>
                      <a:endParaRPr lang="en-US" sz="1200" b="0" i="0" dirty="0">
                        <a:latin typeface="+mj-lt"/>
                        <a:ea typeface="Tahoma" panose="020B0604030504040204" pitchFamily="34" charset="0"/>
                        <a:cs typeface="Tahoma" panose="020B0604030504040204" pitchFamily="34" charset="0"/>
                      </a:endParaRPr>
                    </a:p>
                  </a:txBody>
                  <a:tcPr anchor="ctr">
                    <a:solidFill>
                      <a:schemeClr val="bg1"/>
                    </a:solidFill>
                  </a:tcPr>
                </a:tc>
                <a:extLst>
                  <a:ext uri="{0D108BD9-81ED-4DB2-BD59-A6C34878D82A}">
                    <a16:rowId xmlns:a16="http://schemas.microsoft.com/office/drawing/2014/main" val="1401012670"/>
                  </a:ext>
                </a:extLst>
              </a:tr>
              <a:tr h="370840">
                <a:tc>
                  <a:txBody>
                    <a:bodyPr/>
                    <a:lstStyle/>
                    <a:p>
                      <a:r>
                        <a:rPr lang="en-US" sz="1200" b="1" i="0" dirty="0">
                          <a:latin typeface="+mj-lt"/>
                          <a:ea typeface="Tahoma" panose="020B0604030504040204" pitchFamily="34" charset="0"/>
                          <a:cs typeface="Tahoma" panose="020B0604030504040204" pitchFamily="34" charset="0"/>
                        </a:rPr>
                        <a:t>Function</a:t>
                      </a:r>
                    </a:p>
                  </a:txBody>
                  <a:tcPr anchor="ctr">
                    <a:solidFill>
                      <a:schemeClr val="bg1"/>
                    </a:solidFill>
                  </a:tcPr>
                </a:tc>
                <a:tc>
                  <a:txBody>
                    <a:bodyPr/>
                    <a:lstStyle/>
                    <a:p>
                      <a:r>
                        <a:rPr lang="en-US" sz="1200" b="0" i="0" dirty="0">
                          <a:latin typeface="+mj-lt"/>
                          <a:ea typeface="Tahoma" panose="020B0604030504040204" pitchFamily="34" charset="0"/>
                          <a:cs typeface="Tahoma" panose="020B0604030504040204" pitchFamily="34" charset="0"/>
                        </a:rPr>
                        <a:t>What does the product do? What features make it do that function well? How is it unique from similar products?</a:t>
                      </a:r>
                    </a:p>
                  </a:txBody>
                  <a:tcPr anchor="ctr">
                    <a:solidFill>
                      <a:schemeClr val="bg1"/>
                    </a:solidFill>
                  </a:tcPr>
                </a:tc>
                <a:extLst>
                  <a:ext uri="{0D108BD9-81ED-4DB2-BD59-A6C34878D82A}">
                    <a16:rowId xmlns:a16="http://schemas.microsoft.com/office/drawing/2014/main" val="1172884080"/>
                  </a:ext>
                </a:extLst>
              </a:tr>
              <a:tr h="370840">
                <a:tc>
                  <a:txBody>
                    <a:bodyPr/>
                    <a:lstStyle/>
                    <a:p>
                      <a:r>
                        <a:rPr lang="en-US" sz="1200" b="1" i="0" dirty="0">
                          <a:latin typeface="+mj-lt"/>
                          <a:ea typeface="Tahoma" panose="020B0604030504040204" pitchFamily="34" charset="0"/>
                          <a:cs typeface="Tahoma" panose="020B0604030504040204" pitchFamily="34" charset="0"/>
                        </a:rPr>
                        <a:t>Materials</a:t>
                      </a:r>
                    </a:p>
                  </a:txBody>
                  <a:tcPr anchor="ctr">
                    <a:solidFill>
                      <a:schemeClr val="bg1"/>
                    </a:solidFill>
                  </a:tcPr>
                </a:tc>
                <a:tc>
                  <a:txBody>
                    <a:bodyPr/>
                    <a:lstStyle/>
                    <a:p>
                      <a:r>
                        <a:rPr lang="en-US" sz="1200" b="0" i="0" dirty="0">
                          <a:latin typeface="+mj-lt"/>
                          <a:ea typeface="Tahoma" panose="020B0604030504040204" pitchFamily="34" charset="0"/>
                          <a:cs typeface="Tahoma" panose="020B0604030504040204" pitchFamily="34" charset="0"/>
                        </a:rPr>
                        <a:t>What is it made from? Why?</a:t>
                      </a:r>
                    </a:p>
                  </a:txBody>
                  <a:tcPr anchor="ctr">
                    <a:solidFill>
                      <a:schemeClr val="bg1"/>
                    </a:solidFill>
                  </a:tcPr>
                </a:tc>
                <a:extLst>
                  <a:ext uri="{0D108BD9-81ED-4DB2-BD59-A6C34878D82A}">
                    <a16:rowId xmlns:a16="http://schemas.microsoft.com/office/drawing/2014/main" val="4123275862"/>
                  </a:ext>
                </a:extLst>
              </a:tr>
              <a:tr h="370840">
                <a:tc>
                  <a:txBody>
                    <a:bodyPr/>
                    <a:lstStyle/>
                    <a:p>
                      <a:r>
                        <a:rPr lang="en-US" sz="1200" b="1" i="0" dirty="0">
                          <a:latin typeface="+mj-lt"/>
                          <a:ea typeface="Tahoma" panose="020B0604030504040204" pitchFamily="34" charset="0"/>
                          <a:cs typeface="Tahoma" panose="020B0604030504040204" pitchFamily="34" charset="0"/>
                        </a:rPr>
                        <a:t>Manufacture </a:t>
                      </a:r>
                    </a:p>
                  </a:txBody>
                  <a:tcPr anchor="ctr">
                    <a:solidFill>
                      <a:schemeClr val="bg1"/>
                    </a:solidFill>
                  </a:tcPr>
                </a:tc>
                <a:tc>
                  <a:txBody>
                    <a:bodyPr/>
                    <a:lstStyle/>
                    <a:p>
                      <a:r>
                        <a:rPr lang="en-US" sz="1200" b="0" i="0" dirty="0">
                          <a:latin typeface="+mj-lt"/>
                          <a:ea typeface="Tahoma" panose="020B0604030504040204" pitchFamily="34" charset="0"/>
                          <a:cs typeface="Tahoma" panose="020B0604030504040204" pitchFamily="34" charset="0"/>
                        </a:rPr>
                        <a:t>How might it be made? Why? What scale of production? Why?</a:t>
                      </a:r>
                    </a:p>
                  </a:txBody>
                  <a:tcPr anchor="ctr">
                    <a:solidFill>
                      <a:schemeClr val="bg1"/>
                    </a:solidFill>
                  </a:tcPr>
                </a:tc>
                <a:extLst>
                  <a:ext uri="{0D108BD9-81ED-4DB2-BD59-A6C34878D82A}">
                    <a16:rowId xmlns:a16="http://schemas.microsoft.com/office/drawing/2014/main" val="2254754392"/>
                  </a:ext>
                </a:extLst>
              </a:tr>
            </a:tbl>
          </a:graphicData>
        </a:graphic>
      </p:graphicFrame>
      <p:pic>
        <p:nvPicPr>
          <p:cNvPr id="2" name="Picture 1">
            <a:extLst>
              <a:ext uri="{FF2B5EF4-FFF2-40B4-BE49-F238E27FC236}">
                <a16:creationId xmlns:a16="http://schemas.microsoft.com/office/drawing/2014/main" id="{16CD5F86-AABF-416F-9363-7EF18BEB5683}"/>
              </a:ext>
            </a:extLst>
          </p:cNvPr>
          <p:cNvPicPr>
            <a:picLocks noChangeAspect="1"/>
          </p:cNvPicPr>
          <p:nvPr/>
        </p:nvPicPr>
        <p:blipFill>
          <a:blip r:embed="rId2"/>
          <a:stretch>
            <a:fillRect/>
          </a:stretch>
        </p:blipFill>
        <p:spPr>
          <a:xfrm>
            <a:off x="4268296" y="2408728"/>
            <a:ext cx="1704975" cy="1257300"/>
          </a:xfrm>
          <a:prstGeom prst="rect">
            <a:avLst/>
          </a:prstGeom>
        </p:spPr>
      </p:pic>
    </p:spTree>
    <p:extLst>
      <p:ext uri="{BB962C8B-B14F-4D97-AF65-F5344CB8AC3E}">
        <p14:creationId xmlns:p14="http://schemas.microsoft.com/office/powerpoint/2010/main" val="381048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down)">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down)">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wipe(down)">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down)">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wipe(down)">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F11ED35-29FF-4D4D-8511-A4A038C974F7}"/>
              </a:ext>
            </a:extLst>
          </p:cNvPr>
          <p:cNvSpPr txBox="1"/>
          <p:nvPr/>
        </p:nvSpPr>
        <p:spPr>
          <a:xfrm>
            <a:off x="0" y="717603"/>
            <a:ext cx="3212975" cy="522931"/>
          </a:xfrm>
          <a:prstGeom prst="rect">
            <a:avLst/>
          </a:prstGeom>
          <a:solidFill>
            <a:schemeClr val="accent4">
              <a:lumMod val="40000"/>
              <a:lumOff val="6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BA4103A0-5A0F-419E-9516-67CDBDE0AC10}"/>
              </a:ext>
            </a:extLst>
          </p:cNvPr>
          <p:cNvSpPr txBox="1"/>
          <p:nvPr/>
        </p:nvSpPr>
        <p:spPr>
          <a:xfrm>
            <a:off x="-1" y="13826"/>
            <a:ext cx="6858001" cy="522931"/>
          </a:xfrm>
          <a:prstGeom prst="rect">
            <a:avLst/>
          </a:prstGeom>
          <a:solidFill>
            <a:schemeClr val="accent4">
              <a:lumMod val="40000"/>
              <a:lumOff val="60000"/>
            </a:schemeClr>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KS4 Design Technology</a:t>
            </a:r>
            <a:endParaRPr lang="ru-RU" sz="2400" b="1"/>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3212976" cy="450381"/>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a:t>Communication of Design Ideas</a:t>
            </a:r>
          </a:p>
        </p:txBody>
      </p:sp>
      <p:graphicFrame>
        <p:nvGraphicFramePr>
          <p:cNvPr id="13" name="Table 12">
            <a:extLst>
              <a:ext uri="{FF2B5EF4-FFF2-40B4-BE49-F238E27FC236}">
                <a16:creationId xmlns:a16="http://schemas.microsoft.com/office/drawing/2014/main" id="{F3D030CC-03DB-4259-9EF2-F963C6F612A2}"/>
              </a:ext>
            </a:extLst>
          </p:cNvPr>
          <p:cNvGraphicFramePr>
            <a:graphicFrameLocks noGrp="1"/>
          </p:cNvGraphicFramePr>
          <p:nvPr>
            <p:extLst>
              <p:ext uri="{D42A27DB-BD31-4B8C-83A1-F6EECF244321}">
                <p14:modId xmlns:p14="http://schemas.microsoft.com/office/powerpoint/2010/main" val="747095158"/>
              </p:ext>
            </p:extLst>
          </p:nvPr>
        </p:nvGraphicFramePr>
        <p:xfrm>
          <a:off x="134888" y="1242592"/>
          <a:ext cx="6469112" cy="6438331"/>
        </p:xfrm>
        <a:graphic>
          <a:graphicData uri="http://schemas.openxmlformats.org/drawingml/2006/table">
            <a:tbl>
              <a:tblPr firstRow="1" bandRow="1">
                <a:tableStyleId>{5940675A-B579-460E-94D1-54222C63F5DA}</a:tableStyleId>
              </a:tblPr>
              <a:tblGrid>
                <a:gridCol w="1598545">
                  <a:extLst>
                    <a:ext uri="{9D8B030D-6E8A-4147-A177-3AD203B41FA5}">
                      <a16:colId xmlns:a16="http://schemas.microsoft.com/office/drawing/2014/main" val="737468479"/>
                    </a:ext>
                  </a:extLst>
                </a:gridCol>
                <a:gridCol w="3047227">
                  <a:extLst>
                    <a:ext uri="{9D8B030D-6E8A-4147-A177-3AD203B41FA5}">
                      <a16:colId xmlns:a16="http://schemas.microsoft.com/office/drawing/2014/main" val="2874664319"/>
                    </a:ext>
                  </a:extLst>
                </a:gridCol>
                <a:gridCol w="1823340">
                  <a:extLst>
                    <a:ext uri="{9D8B030D-6E8A-4147-A177-3AD203B41FA5}">
                      <a16:colId xmlns:a16="http://schemas.microsoft.com/office/drawing/2014/main" val="2693724648"/>
                    </a:ext>
                  </a:extLst>
                </a:gridCol>
              </a:tblGrid>
              <a:tr h="499545">
                <a:tc>
                  <a:txBody>
                    <a:bodyPr/>
                    <a:lstStyle/>
                    <a:p>
                      <a:pPr algn="ctr"/>
                      <a:r>
                        <a:rPr lang="en-GB" sz="1200" b="1" dirty="0">
                          <a:latin typeface="+mj-lt"/>
                          <a:ea typeface="Tahoma" panose="020B0604030504040204" pitchFamily="34" charset="0"/>
                          <a:cs typeface="Tahoma" panose="020B0604030504040204" pitchFamily="34" charset="0"/>
                        </a:rPr>
                        <a:t>Technique</a:t>
                      </a:r>
                    </a:p>
                  </a:txBody>
                  <a:tcPr anchor="ct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Description/ notes</a:t>
                      </a:r>
                    </a:p>
                  </a:txBody>
                  <a:tcPr anchor="ctr">
                    <a:solidFill>
                      <a:schemeClr val="bg1">
                        <a:lumMod val="85000"/>
                      </a:schemeClr>
                    </a:solidFill>
                  </a:tcPr>
                </a:tc>
                <a:tc>
                  <a:txBody>
                    <a:bodyPr/>
                    <a:lstStyle/>
                    <a:p>
                      <a:pPr algn="ctr"/>
                      <a:r>
                        <a:rPr lang="en-GB" sz="1200" b="1" dirty="0">
                          <a:latin typeface="+mj-lt"/>
                          <a:ea typeface="Tahoma" panose="020B0604030504040204" pitchFamily="34" charset="0"/>
                          <a:cs typeface="Tahoma" panose="020B0604030504040204" pitchFamily="34" charset="0"/>
                        </a:rPr>
                        <a:t>Diagram</a:t>
                      </a:r>
                    </a:p>
                  </a:txBody>
                  <a:tcPr anchor="ctr">
                    <a:solidFill>
                      <a:schemeClr val="bg1">
                        <a:lumMod val="85000"/>
                      </a:schemeClr>
                    </a:solidFill>
                  </a:tcPr>
                </a:tc>
                <a:extLst>
                  <a:ext uri="{0D108BD9-81ED-4DB2-BD59-A6C34878D82A}">
                    <a16:rowId xmlns:a16="http://schemas.microsoft.com/office/drawing/2014/main" val="2583955526"/>
                  </a:ext>
                </a:extLst>
              </a:tr>
              <a:tr h="968309">
                <a:tc>
                  <a:txBody>
                    <a:bodyPr/>
                    <a:lstStyle/>
                    <a:p>
                      <a:pPr algn="ctr"/>
                      <a:r>
                        <a:rPr lang="en-GB" sz="1200" b="1" dirty="0">
                          <a:latin typeface="+mj-lt"/>
                          <a:ea typeface="Tahoma" panose="020B0604030504040204" pitchFamily="34" charset="0"/>
                          <a:cs typeface="Tahoma" panose="020B0604030504040204" pitchFamily="34" charset="0"/>
                        </a:rPr>
                        <a:t>Orthographic</a:t>
                      </a:r>
                      <a:r>
                        <a:rPr lang="en-GB" sz="1200" b="1" baseline="0" dirty="0">
                          <a:latin typeface="+mj-lt"/>
                          <a:ea typeface="Tahoma" panose="020B0604030504040204" pitchFamily="34" charset="0"/>
                          <a:cs typeface="Tahoma" panose="020B0604030504040204" pitchFamily="34" charset="0"/>
                        </a:rPr>
                        <a:t> Projection/ Working Drawings</a:t>
                      </a:r>
                      <a:endParaRPr lang="en-GB" sz="1200" b="1" dirty="0">
                        <a:latin typeface="+mj-lt"/>
                        <a:ea typeface="Tahoma" panose="020B0604030504040204" pitchFamily="34" charset="0"/>
                        <a:cs typeface="Tahoma" panose="020B0604030504040204" pitchFamily="34" charset="0"/>
                      </a:endParaRPr>
                    </a:p>
                  </a:txBody>
                  <a:tcPr anchor="ctr"/>
                </a:tc>
                <a:tc>
                  <a:txBody>
                    <a:bodyPr/>
                    <a:lstStyle/>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Includes “Front”, “Plan” and “End” 2D Views, and often an Isometric 3D View</a:t>
                      </a:r>
                    </a:p>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Standardised method for scale, dimensions and line types</a:t>
                      </a:r>
                    </a:p>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Great</a:t>
                      </a:r>
                      <a:r>
                        <a:rPr lang="en-GB" sz="1200" baseline="0" dirty="0">
                          <a:latin typeface="+mj-lt"/>
                          <a:ea typeface="Tahoma" panose="020B0604030504040204" pitchFamily="34" charset="0"/>
                          <a:cs typeface="Tahoma" panose="020B0604030504040204" pitchFamily="34" charset="0"/>
                        </a:rPr>
                        <a:t> for manufacturing</a:t>
                      </a:r>
                      <a:endParaRPr lang="en-GB" sz="1200" dirty="0">
                        <a:latin typeface="+mj-lt"/>
                        <a:ea typeface="Tahoma" panose="020B0604030504040204" pitchFamily="34" charset="0"/>
                        <a:cs typeface="Tahoma" panose="020B0604030504040204" pitchFamily="34" charset="0"/>
                      </a:endParaRPr>
                    </a:p>
                    <a:p>
                      <a:pPr algn="ctr"/>
                      <a:endParaRPr lang="en-GB" sz="1200" dirty="0">
                        <a:latin typeface="+mj-lt"/>
                        <a:ea typeface="Tahoma" panose="020B0604030504040204" pitchFamily="34" charset="0"/>
                        <a:cs typeface="Tahoma" panose="020B0604030504040204" pitchFamily="34" charset="0"/>
                      </a:endParaRPr>
                    </a:p>
                  </a:txBody>
                  <a:tcPr anchor="ctr"/>
                </a:tc>
                <a:tc>
                  <a:txBody>
                    <a:bodyPr/>
                    <a:lstStyle/>
                    <a:p>
                      <a:pPr algn="ct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58869082"/>
                  </a:ext>
                </a:extLst>
              </a:tr>
              <a:tr h="842211">
                <a:tc>
                  <a:txBody>
                    <a:bodyPr/>
                    <a:lstStyle/>
                    <a:p>
                      <a:pPr algn="ctr"/>
                      <a:r>
                        <a:rPr lang="en-GB" sz="1200" b="1" dirty="0">
                          <a:latin typeface="+mj-lt"/>
                          <a:ea typeface="Tahoma" panose="020B0604030504040204" pitchFamily="34" charset="0"/>
                          <a:cs typeface="Tahoma" panose="020B0604030504040204" pitchFamily="34" charset="0"/>
                        </a:rPr>
                        <a:t>Isometric</a:t>
                      </a:r>
                    </a:p>
                  </a:txBody>
                  <a:tcPr anchor="ctr"/>
                </a:tc>
                <a:tc>
                  <a:txBody>
                    <a:bodyPr/>
                    <a:lstStyle/>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Common 3D sketching method</a:t>
                      </a:r>
                    </a:p>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Can be drawn free-hand or using isometric paper and ruler</a:t>
                      </a:r>
                    </a:p>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Angles are at 30 degrees</a:t>
                      </a:r>
                    </a:p>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Great</a:t>
                      </a:r>
                      <a:r>
                        <a:rPr lang="en-GB" sz="1200" baseline="0" dirty="0">
                          <a:latin typeface="+mj-lt"/>
                          <a:ea typeface="Tahoma" panose="020B0604030504040204" pitchFamily="34" charset="0"/>
                          <a:cs typeface="Tahoma" panose="020B0604030504040204" pitchFamily="34" charset="0"/>
                        </a:rPr>
                        <a:t> for seeing most of the products</a:t>
                      </a:r>
                      <a:endParaRPr lang="en-GB" sz="1200" dirty="0">
                        <a:latin typeface="+mj-lt"/>
                        <a:ea typeface="Tahoma" panose="020B0604030504040204" pitchFamily="34" charset="0"/>
                        <a:cs typeface="Tahoma" panose="020B0604030504040204" pitchFamily="34" charset="0"/>
                      </a:endParaRPr>
                    </a:p>
                  </a:txBody>
                  <a:tcPr anchor="ctr"/>
                </a:tc>
                <a:tc>
                  <a:txBody>
                    <a:bodyPr/>
                    <a:lstStyle/>
                    <a:p>
                      <a:pPr algn="ctr"/>
                      <a:endParaRPr lang="en-GB" sz="120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189409449"/>
                  </a:ext>
                </a:extLst>
              </a:tr>
              <a:tr h="866273">
                <a:tc>
                  <a:txBody>
                    <a:bodyPr/>
                    <a:lstStyle/>
                    <a:p>
                      <a:pPr algn="ctr"/>
                      <a:r>
                        <a:rPr lang="en-GB" sz="1200" b="1" dirty="0">
                          <a:latin typeface="+mj-lt"/>
                          <a:ea typeface="Tahoma" panose="020B0604030504040204" pitchFamily="34" charset="0"/>
                          <a:cs typeface="Tahoma" panose="020B0604030504040204" pitchFamily="34" charset="0"/>
                        </a:rPr>
                        <a:t>1-Point</a:t>
                      </a:r>
                      <a:r>
                        <a:rPr lang="en-GB" sz="1200" b="1" baseline="0" dirty="0">
                          <a:latin typeface="+mj-lt"/>
                          <a:ea typeface="Tahoma" panose="020B0604030504040204" pitchFamily="34" charset="0"/>
                          <a:cs typeface="Tahoma" panose="020B0604030504040204" pitchFamily="34" charset="0"/>
                        </a:rPr>
                        <a:t> Perspective</a:t>
                      </a:r>
                      <a:endParaRPr lang="en-GB" sz="1200" b="1" dirty="0">
                        <a:latin typeface="+mj-lt"/>
                        <a:ea typeface="Tahoma" panose="020B0604030504040204" pitchFamily="34" charset="0"/>
                        <a:cs typeface="Tahoma" panose="020B0604030504040204" pitchFamily="34" charset="0"/>
                      </a:endParaRPr>
                    </a:p>
                  </a:txBody>
                  <a:tcPr anchor="ctr"/>
                </a:tc>
                <a:tc>
                  <a:txBody>
                    <a:bodyPr/>
                    <a:lstStyle/>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A 3D drawing method</a:t>
                      </a:r>
                    </a:p>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Often used by interior designers and architects</a:t>
                      </a:r>
                    </a:p>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Gives drawings depth</a:t>
                      </a:r>
                    </a:p>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Only uses 1 vanishing point</a:t>
                      </a:r>
                    </a:p>
                  </a:txBody>
                  <a:tcPr anchor="ctr"/>
                </a:tc>
                <a:tc>
                  <a:txBody>
                    <a:bodyPr/>
                    <a:lstStyle/>
                    <a:p>
                      <a:pPr algn="ct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277318446"/>
                  </a:ext>
                </a:extLst>
              </a:tr>
              <a:tr h="866273">
                <a:tc>
                  <a:txBody>
                    <a:bodyPr/>
                    <a:lstStyle/>
                    <a:p>
                      <a:pPr algn="ctr"/>
                      <a:r>
                        <a:rPr lang="en-GB" sz="1200" b="1" dirty="0">
                          <a:latin typeface="+mj-lt"/>
                          <a:ea typeface="Tahoma" panose="020B0604030504040204" pitchFamily="34" charset="0"/>
                          <a:cs typeface="Tahoma" panose="020B0604030504040204" pitchFamily="34" charset="0"/>
                        </a:rPr>
                        <a:t>2-Point Perspective</a:t>
                      </a:r>
                    </a:p>
                  </a:txBody>
                  <a:tcPr anchor="ctr"/>
                </a:tc>
                <a:tc>
                  <a:txBody>
                    <a:bodyPr/>
                    <a:lstStyle/>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Used for 3D designs</a:t>
                      </a:r>
                    </a:p>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Exaggerates the 3D effect</a:t>
                      </a:r>
                    </a:p>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Objects can be drawn above or below the horizon line but must go to the 2 vanishing points</a:t>
                      </a:r>
                    </a:p>
                  </a:txBody>
                  <a:tcPr anchor="ctr"/>
                </a:tc>
                <a:tc>
                  <a:txBody>
                    <a:bodyPr/>
                    <a:lstStyle/>
                    <a:p>
                      <a:pPr algn="ct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060735267"/>
                  </a:ext>
                </a:extLst>
              </a:tr>
              <a:tr h="866273">
                <a:tc>
                  <a:txBody>
                    <a:bodyPr/>
                    <a:lstStyle/>
                    <a:p>
                      <a:pPr algn="ctr"/>
                      <a:r>
                        <a:rPr lang="en-GB" sz="1200" b="1" dirty="0">
                          <a:latin typeface="+mj-lt"/>
                          <a:ea typeface="Tahoma" panose="020B0604030504040204" pitchFamily="34" charset="0"/>
                          <a:cs typeface="Tahoma" panose="020B0604030504040204" pitchFamily="34" charset="0"/>
                        </a:rPr>
                        <a:t>Annotated Drawings/ Free and Sketches</a:t>
                      </a:r>
                    </a:p>
                  </a:txBody>
                  <a:tcPr anchor="ctr"/>
                </a:tc>
                <a:tc>
                  <a:txBody>
                    <a:bodyPr/>
                    <a:lstStyle/>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Quick and easy way of getting ideas down</a:t>
                      </a:r>
                    </a:p>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Range of ideas can be seen </a:t>
                      </a:r>
                    </a:p>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Annotation helps explain designs</a:t>
                      </a:r>
                      <a:r>
                        <a:rPr lang="en-GB" sz="1200" baseline="0" dirty="0">
                          <a:latin typeface="+mj-lt"/>
                          <a:ea typeface="Tahoma" panose="020B0604030504040204" pitchFamily="34" charset="0"/>
                          <a:cs typeface="Tahoma" panose="020B0604030504040204" pitchFamily="34" charset="0"/>
                        </a:rPr>
                        <a:t> further</a:t>
                      </a:r>
                      <a:endParaRPr lang="en-GB" sz="1200" dirty="0">
                        <a:latin typeface="+mj-lt"/>
                        <a:ea typeface="Tahoma" panose="020B0604030504040204" pitchFamily="34" charset="0"/>
                        <a:cs typeface="Tahoma" panose="020B0604030504040204" pitchFamily="34" charset="0"/>
                      </a:endParaRPr>
                    </a:p>
                  </a:txBody>
                  <a:tcPr anchor="ctr"/>
                </a:tc>
                <a:tc>
                  <a:txBody>
                    <a:bodyPr/>
                    <a:lstStyle/>
                    <a:p>
                      <a:pPr algn="ct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241766323"/>
                  </a:ext>
                </a:extLst>
              </a:tr>
              <a:tr h="866273">
                <a:tc>
                  <a:txBody>
                    <a:bodyPr/>
                    <a:lstStyle/>
                    <a:p>
                      <a:pPr algn="ctr"/>
                      <a:r>
                        <a:rPr lang="en-GB" sz="1200" b="1" dirty="0">
                          <a:latin typeface="+mj-lt"/>
                          <a:ea typeface="Tahoma" panose="020B0604030504040204" pitchFamily="34" charset="0"/>
                          <a:cs typeface="Tahoma" panose="020B0604030504040204" pitchFamily="34" charset="0"/>
                        </a:rPr>
                        <a:t>Exploded View</a:t>
                      </a:r>
                    </a:p>
                  </a:txBody>
                  <a:tcPr anchor="ctr"/>
                </a:tc>
                <a:tc>
                  <a:txBody>
                    <a:bodyPr/>
                    <a:lstStyle/>
                    <a:p>
                      <a:pPr marL="171450" indent="-171450" algn="ctr">
                        <a:buFont typeface="Arial" panose="020B0604020202020204" pitchFamily="34" charset="0"/>
                        <a:buChar char="•"/>
                      </a:pPr>
                      <a:r>
                        <a:rPr lang="en-GB" sz="1200" dirty="0">
                          <a:latin typeface="+mj-lt"/>
                          <a:ea typeface="Tahoma" panose="020B0604030504040204" pitchFamily="34" charset="0"/>
                          <a:cs typeface="Tahoma" panose="020B0604030504040204" pitchFamily="34" charset="0"/>
                        </a:rPr>
                        <a:t>Helps see a final</a:t>
                      </a:r>
                      <a:r>
                        <a:rPr lang="en-GB" sz="1200" baseline="0" dirty="0">
                          <a:latin typeface="+mj-lt"/>
                          <a:ea typeface="Tahoma" panose="020B0604030504040204" pitchFamily="34" charset="0"/>
                          <a:cs typeface="Tahoma" panose="020B0604030504040204" pitchFamily="34" charset="0"/>
                        </a:rPr>
                        <a:t> design of a product and all its parts</a:t>
                      </a:r>
                    </a:p>
                    <a:p>
                      <a:pPr marL="171450" indent="-171450" algn="ctr">
                        <a:buFont typeface="Arial" panose="020B0604020202020204" pitchFamily="34" charset="0"/>
                        <a:buChar char="•"/>
                      </a:pPr>
                      <a:r>
                        <a:rPr lang="en-GB" sz="1200" baseline="0" dirty="0">
                          <a:latin typeface="+mj-lt"/>
                          <a:ea typeface="Tahoma" panose="020B0604030504040204" pitchFamily="34" charset="0"/>
                          <a:cs typeface="Tahoma" panose="020B0604030504040204" pitchFamily="34" charset="0"/>
                        </a:rPr>
                        <a:t>Can see where all the parts fit</a:t>
                      </a:r>
                    </a:p>
                    <a:p>
                      <a:pPr marL="171450" indent="-171450" algn="ctr">
                        <a:buFont typeface="Arial" panose="020B0604020202020204" pitchFamily="34" charset="0"/>
                        <a:buChar char="•"/>
                      </a:pPr>
                      <a:r>
                        <a:rPr lang="en-GB" sz="1200" baseline="0" dirty="0">
                          <a:latin typeface="+mj-lt"/>
                          <a:ea typeface="Tahoma" panose="020B0604030504040204" pitchFamily="34" charset="0"/>
                          <a:cs typeface="Tahoma" panose="020B0604030504040204" pitchFamily="34" charset="0"/>
                        </a:rPr>
                        <a:t>Great for manufacturers</a:t>
                      </a:r>
                      <a:endParaRPr lang="en-GB" sz="1200" dirty="0">
                        <a:latin typeface="+mj-lt"/>
                        <a:ea typeface="Tahoma" panose="020B0604030504040204" pitchFamily="34" charset="0"/>
                        <a:cs typeface="Tahoma" panose="020B0604030504040204" pitchFamily="34" charset="0"/>
                      </a:endParaRPr>
                    </a:p>
                  </a:txBody>
                  <a:tcPr anchor="ctr"/>
                </a:tc>
                <a:tc>
                  <a:txBody>
                    <a:bodyPr/>
                    <a:lstStyle/>
                    <a:p>
                      <a:pPr algn="ctr"/>
                      <a:endParaRPr lang="en-GB" sz="1200" dirty="0">
                        <a:latin typeface="+mj-lt"/>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375100488"/>
                  </a:ext>
                </a:extLst>
              </a:tr>
            </a:tbl>
          </a:graphicData>
        </a:graphic>
      </p:graphicFrame>
      <p:pic>
        <p:nvPicPr>
          <p:cNvPr id="14" name="Picture 13">
            <a:extLst>
              <a:ext uri="{FF2B5EF4-FFF2-40B4-BE49-F238E27FC236}">
                <a16:creationId xmlns:a16="http://schemas.microsoft.com/office/drawing/2014/main" id="{5E52DA6E-7002-4900-9C4F-06D3A485F4F9}"/>
              </a:ext>
            </a:extLst>
          </p:cNvPr>
          <p:cNvPicPr>
            <a:picLocks noChangeAspect="1"/>
          </p:cNvPicPr>
          <p:nvPr/>
        </p:nvPicPr>
        <p:blipFill rotWithShape="1">
          <a:blip r:embed="rId2">
            <a:extLst>
              <a:ext uri="{28A0092B-C50C-407E-A947-70E740481C1C}">
                <a14:useLocalDpi xmlns:a14="http://schemas.microsoft.com/office/drawing/2010/main" val="0"/>
              </a:ext>
            </a:extLst>
          </a:blip>
          <a:srcRect l="52939" b="18674"/>
          <a:stretch/>
        </p:blipFill>
        <p:spPr>
          <a:xfrm>
            <a:off x="4972853" y="1731085"/>
            <a:ext cx="1425989" cy="1190848"/>
          </a:xfrm>
          <a:prstGeom prst="rect">
            <a:avLst/>
          </a:prstGeom>
        </p:spPr>
      </p:pic>
      <p:pic>
        <p:nvPicPr>
          <p:cNvPr id="15" name="Picture 14">
            <a:extLst>
              <a:ext uri="{FF2B5EF4-FFF2-40B4-BE49-F238E27FC236}">
                <a16:creationId xmlns:a16="http://schemas.microsoft.com/office/drawing/2014/main" id="{7F843763-B2FF-4B92-AE98-951CD0A723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346" y="3191709"/>
            <a:ext cx="613334" cy="697831"/>
          </a:xfrm>
          <a:prstGeom prst="rect">
            <a:avLst/>
          </a:prstGeom>
        </p:spPr>
      </p:pic>
      <p:pic>
        <p:nvPicPr>
          <p:cNvPr id="16" name="Picture 15">
            <a:extLst>
              <a:ext uri="{FF2B5EF4-FFF2-40B4-BE49-F238E27FC236}">
                <a16:creationId xmlns:a16="http://schemas.microsoft.com/office/drawing/2014/main" id="{794CD7F2-8E94-49D7-9D70-05EF2CD959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425" b="13731"/>
          <a:stretch/>
        </p:blipFill>
        <p:spPr>
          <a:xfrm>
            <a:off x="4932504" y="3974324"/>
            <a:ext cx="1466338" cy="899202"/>
          </a:xfrm>
          <a:prstGeom prst="rect">
            <a:avLst/>
          </a:prstGeom>
        </p:spPr>
      </p:pic>
      <p:pic>
        <p:nvPicPr>
          <p:cNvPr id="17" name="Picture 2" descr="Image result for 2 point perspective cubes">
            <a:hlinkClick r:id="rId5"/>
            <a:extLst>
              <a:ext uri="{FF2B5EF4-FFF2-40B4-BE49-F238E27FC236}">
                <a16:creationId xmlns:a16="http://schemas.microsoft.com/office/drawing/2014/main" id="{596030D1-3B9D-4859-96A1-91D9B40C656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5799" b="23415"/>
          <a:stretch/>
        </p:blipFill>
        <p:spPr bwMode="auto">
          <a:xfrm>
            <a:off x="4860541" y="5102051"/>
            <a:ext cx="1512898" cy="6897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free hand sketching products">
            <a:extLst>
              <a:ext uri="{FF2B5EF4-FFF2-40B4-BE49-F238E27FC236}">
                <a16:creationId xmlns:a16="http://schemas.microsoft.com/office/drawing/2014/main" id="{59CE7AA4-635D-4890-9FF3-E1B7D05655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77868" y="6005015"/>
            <a:ext cx="1015958" cy="7848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exploded view">
            <a:extLst>
              <a:ext uri="{FF2B5EF4-FFF2-40B4-BE49-F238E27FC236}">
                <a16:creationId xmlns:a16="http://schemas.microsoft.com/office/drawing/2014/main" id="{05302DAE-8690-4845-9887-70ABCAB5D44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781" t="5754" r="10861" b="7521"/>
          <a:stretch/>
        </p:blipFill>
        <p:spPr bwMode="auto">
          <a:xfrm>
            <a:off x="5076125" y="6899642"/>
            <a:ext cx="1179095" cy="7136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5D8E3C4-EC13-4631-9F58-B037C812B583}"/>
              </a:ext>
            </a:extLst>
          </p:cNvPr>
          <p:cNvSpPr txBox="1"/>
          <p:nvPr/>
        </p:nvSpPr>
        <p:spPr>
          <a:xfrm>
            <a:off x="134888" y="7616414"/>
            <a:ext cx="6469112" cy="1384995"/>
          </a:xfrm>
          <a:prstGeom prst="rect">
            <a:avLst/>
          </a:prstGeom>
          <a:noFill/>
          <a:ln>
            <a:solidFill>
              <a:schemeClr val="accent4"/>
            </a:solidFill>
          </a:ln>
        </p:spPr>
        <p:txBody>
          <a:bodyPr wrap="square" rtlCol="0">
            <a:spAutoFit/>
          </a:bodyPr>
          <a:lstStyle/>
          <a:p>
            <a:r>
              <a:rPr lang="en-GB" sz="1200" b="1" dirty="0">
                <a:latin typeface="+mj-lt"/>
                <a:ea typeface="Tahoma" panose="020B0604030504040204" pitchFamily="34" charset="0"/>
                <a:cs typeface="Tahoma" panose="020B0604030504040204" pitchFamily="34" charset="0"/>
              </a:rPr>
              <a:t>Modelling and Development</a:t>
            </a:r>
          </a:p>
          <a:p>
            <a:endParaRPr lang="en-GB" sz="1200" b="1" dirty="0">
              <a:solidFill>
                <a:srgbClr val="FFC000"/>
              </a:solidFill>
              <a:latin typeface="+mj-lt"/>
              <a:ea typeface="Tahoma" panose="020B0604030504040204" pitchFamily="34" charset="0"/>
              <a:cs typeface="Tahoma" panose="020B0604030504040204" pitchFamily="34" charset="0"/>
            </a:endParaRPr>
          </a:p>
          <a:p>
            <a:r>
              <a:rPr lang="en-GB" sz="1200" dirty="0">
                <a:latin typeface="+mj-lt"/>
                <a:ea typeface="Tahoma" panose="020B0604030504040204" pitchFamily="34" charset="0"/>
                <a:cs typeface="Tahoma" panose="020B0604030504040204" pitchFamily="34" charset="0"/>
              </a:rPr>
              <a:t>Modelling and development are key to testing and improving products</a:t>
            </a:r>
          </a:p>
          <a:p>
            <a:r>
              <a:rPr lang="en-GB" sz="1200" dirty="0">
                <a:latin typeface="+mj-lt"/>
                <a:ea typeface="Tahoma" panose="020B0604030504040204" pitchFamily="34" charset="0"/>
                <a:cs typeface="Tahoma" panose="020B0604030504040204" pitchFamily="34" charset="0"/>
              </a:rPr>
              <a:t>This can be done physically using materials like; card, foam, clay, man-made boards or virtually in </a:t>
            </a:r>
            <a:r>
              <a:rPr lang="en-GB" sz="1200" b="1" dirty="0">
                <a:latin typeface="+mj-lt"/>
                <a:ea typeface="Tahoma" panose="020B0604030504040204" pitchFamily="34" charset="0"/>
                <a:cs typeface="Tahoma" panose="020B0604030504040204" pitchFamily="34" charset="0"/>
              </a:rPr>
              <a:t>CAD </a:t>
            </a:r>
            <a:endParaRPr lang="en-GB" sz="1200" dirty="0">
              <a:latin typeface="+mj-lt"/>
              <a:ea typeface="Tahoma" panose="020B0604030504040204" pitchFamily="34" charset="0"/>
              <a:cs typeface="Tahoma" panose="020B0604030504040204" pitchFamily="34" charset="0"/>
            </a:endParaRPr>
          </a:p>
          <a:p>
            <a:r>
              <a:rPr lang="en-GB" sz="1200" dirty="0">
                <a:latin typeface="+mj-lt"/>
                <a:ea typeface="Tahoma" panose="020B0604030504040204" pitchFamily="34" charset="0"/>
                <a:cs typeface="Tahoma" panose="020B0604030504040204" pitchFamily="34" charset="0"/>
              </a:rPr>
              <a:t>Modelling helps the designer get feedback from the customer, check aesthetics, function, sizes and even materials and production methods and change them if needed</a:t>
            </a:r>
          </a:p>
          <a:p>
            <a:endParaRPr lang="en-GB" sz="1200"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696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KS4 Design Technology</a:t>
            </a:r>
            <a:endParaRPr lang="ru-RU" sz="2400" b="1"/>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2636912"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a:t>Revision Topics Checklist</a:t>
            </a:r>
          </a:p>
        </p:txBody>
      </p:sp>
      <p:sp>
        <p:nvSpPr>
          <p:cNvPr id="54" name="Rectangle 53">
            <a:extLst>
              <a:ext uri="{FF2B5EF4-FFF2-40B4-BE49-F238E27FC236}">
                <a16:creationId xmlns:a16="http://schemas.microsoft.com/office/drawing/2014/main" id="{30BFE9DF-8F64-4A42-A1DC-A082E102C9E4}"/>
              </a:ext>
            </a:extLst>
          </p:cNvPr>
          <p:cNvSpPr/>
          <p:nvPr/>
        </p:nvSpPr>
        <p:spPr>
          <a:xfrm>
            <a:off x="4835296" y="5521173"/>
            <a:ext cx="2218227" cy="1015663"/>
          </a:xfrm>
          <a:prstGeom prst="rect">
            <a:avLst/>
          </a:prstGeom>
          <a:noFill/>
        </p:spPr>
        <p:txBody>
          <a:bodyPr wrap="square" lIns="91440" tIns="45720" rIns="91440" bIns="45720">
            <a:spAutoFit/>
          </a:bodyPr>
          <a:lstStyle/>
          <a:p>
            <a:pPr algn="ctr"/>
            <a:r>
              <a:rPr lang="en-US" sz="1200"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rPr>
              <a:t>GCSE DT</a:t>
            </a:r>
          </a:p>
          <a:p>
            <a:pPr algn="ctr"/>
            <a:endParaRPr lang="en-US" sz="1200"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endParaRPr>
          </a:p>
          <a:p>
            <a:pPr algn="ctr"/>
            <a:r>
              <a:rPr lang="en-US" sz="1200"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rPr>
              <a:t> Revision</a:t>
            </a:r>
          </a:p>
          <a:p>
            <a:pPr algn="ctr"/>
            <a:endParaRPr lang="en-US" sz="1200"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endParaRPr>
          </a:p>
          <a:p>
            <a:pPr algn="ctr"/>
            <a:r>
              <a:rPr lang="en-US" sz="1200"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rPr>
              <a:t> Topics</a:t>
            </a:r>
            <a:endParaRPr lang="en-US" sz="1200" cap="none" spc="0"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endParaRPr>
          </a:p>
        </p:txBody>
      </p:sp>
      <p:sp>
        <p:nvSpPr>
          <p:cNvPr id="55" name="Oval 54">
            <a:extLst>
              <a:ext uri="{FF2B5EF4-FFF2-40B4-BE49-F238E27FC236}">
                <a16:creationId xmlns:a16="http://schemas.microsoft.com/office/drawing/2014/main" id="{A7AF2F95-E2A1-43F6-8FD2-E8213D1E01E5}"/>
              </a:ext>
            </a:extLst>
          </p:cNvPr>
          <p:cNvSpPr/>
          <p:nvPr/>
        </p:nvSpPr>
        <p:spPr>
          <a:xfrm>
            <a:off x="5100587" y="5272510"/>
            <a:ext cx="1706854" cy="149377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56" name="Rectangle 55">
            <a:extLst>
              <a:ext uri="{FF2B5EF4-FFF2-40B4-BE49-F238E27FC236}">
                <a16:creationId xmlns:a16="http://schemas.microsoft.com/office/drawing/2014/main" id="{AE3483E1-0AB3-4385-A667-98630A614596}"/>
              </a:ext>
            </a:extLst>
          </p:cNvPr>
          <p:cNvSpPr/>
          <p:nvPr/>
        </p:nvSpPr>
        <p:spPr>
          <a:xfrm>
            <a:off x="3951305" y="6751239"/>
            <a:ext cx="2034775" cy="276999"/>
          </a:xfrm>
          <a:prstGeom prst="rect">
            <a:avLst/>
          </a:prstGeom>
          <a:noFill/>
        </p:spPr>
        <p:txBody>
          <a:bodyPr wrap="square" lIns="91440" tIns="45720" rIns="91440" bIns="45720">
            <a:spAutoFit/>
          </a:bodyPr>
          <a:lstStyle/>
          <a:p>
            <a:pPr algn="ctr"/>
            <a:r>
              <a:rPr lang="en-US" sz="1200" b="1" dirty="0">
                <a:ln w="0"/>
                <a:solidFill>
                  <a:srgbClr val="EA70E4"/>
                </a:solidFill>
                <a:latin typeface="Tahoma" panose="020B0604030504040204" pitchFamily="34" charset="0"/>
                <a:ea typeface="Tahoma" panose="020B0604030504040204" pitchFamily="34" charset="0"/>
                <a:cs typeface="Tahoma" panose="020B0604030504040204" pitchFamily="34" charset="0"/>
              </a:rPr>
              <a:t>Approaches to Design</a:t>
            </a:r>
            <a:endParaRPr lang="en-US" sz="1200" b="1" cap="none" spc="0" dirty="0">
              <a:ln w="0"/>
              <a:solidFill>
                <a:srgbClr val="EA70E4"/>
              </a:solidFill>
              <a:latin typeface="Tahoma" panose="020B0604030504040204" pitchFamily="34" charset="0"/>
              <a:ea typeface="Tahoma" panose="020B0604030504040204" pitchFamily="34" charset="0"/>
              <a:cs typeface="Tahoma" panose="020B0604030504040204" pitchFamily="34" charset="0"/>
            </a:endParaRPr>
          </a:p>
        </p:txBody>
      </p:sp>
      <p:cxnSp>
        <p:nvCxnSpPr>
          <p:cNvPr id="58" name="Straight Arrow Connector 57">
            <a:extLst>
              <a:ext uri="{FF2B5EF4-FFF2-40B4-BE49-F238E27FC236}">
                <a16:creationId xmlns:a16="http://schemas.microsoft.com/office/drawing/2014/main" id="{3C207155-EE35-46D5-B922-554AA4BE91CC}"/>
              </a:ext>
            </a:extLst>
          </p:cNvPr>
          <p:cNvCxnSpPr/>
          <p:nvPr/>
        </p:nvCxnSpPr>
        <p:spPr>
          <a:xfrm flipH="1">
            <a:off x="4114800" y="6125085"/>
            <a:ext cx="964224" cy="556153"/>
          </a:xfrm>
          <a:prstGeom prst="straightConnector1">
            <a:avLst/>
          </a:prstGeom>
          <a:ln w="38100">
            <a:solidFill>
              <a:srgbClr val="B61AAF"/>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1E707DD-CFF8-44C0-B55C-10049EF5911C}"/>
              </a:ext>
            </a:extLst>
          </p:cNvPr>
          <p:cNvCxnSpPr/>
          <p:nvPr/>
        </p:nvCxnSpPr>
        <p:spPr>
          <a:xfrm flipH="1" flipV="1">
            <a:off x="2743201" y="4900564"/>
            <a:ext cx="2416208" cy="73676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5" name="Table 74">
            <a:extLst>
              <a:ext uri="{FF2B5EF4-FFF2-40B4-BE49-F238E27FC236}">
                <a16:creationId xmlns:a16="http://schemas.microsoft.com/office/drawing/2014/main" id="{1CF834E2-F67C-475B-A9EC-ED764BD3E57D}"/>
              </a:ext>
            </a:extLst>
          </p:cNvPr>
          <p:cNvGraphicFramePr>
            <a:graphicFrameLocks noGrp="1"/>
          </p:cNvGraphicFramePr>
          <p:nvPr>
            <p:extLst>
              <p:ext uri="{D42A27DB-BD31-4B8C-83A1-F6EECF244321}">
                <p14:modId xmlns:p14="http://schemas.microsoft.com/office/powerpoint/2010/main" val="4015540062"/>
              </p:ext>
            </p:extLst>
          </p:nvPr>
        </p:nvGraphicFramePr>
        <p:xfrm>
          <a:off x="226863" y="7225408"/>
          <a:ext cx="1895855" cy="1166122"/>
        </p:xfrm>
        <a:graphic>
          <a:graphicData uri="http://schemas.openxmlformats.org/drawingml/2006/table">
            <a:tbl>
              <a:tblPr firstRow="1" bandRow="1">
                <a:tableStyleId>{5940675A-B579-460E-94D1-54222C63F5DA}</a:tableStyleId>
              </a:tblPr>
              <a:tblGrid>
                <a:gridCol w="1533274">
                  <a:extLst>
                    <a:ext uri="{9D8B030D-6E8A-4147-A177-3AD203B41FA5}">
                      <a16:colId xmlns:a16="http://schemas.microsoft.com/office/drawing/2014/main" val="3028791239"/>
                    </a:ext>
                  </a:extLst>
                </a:gridCol>
                <a:gridCol w="362581">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Design Strategies</a:t>
                      </a:r>
                    </a:p>
                  </a:txBody>
                  <a:tcPr>
                    <a:solidFill>
                      <a:srgbClr val="EA70E4"/>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76" name="Table 75">
            <a:extLst>
              <a:ext uri="{FF2B5EF4-FFF2-40B4-BE49-F238E27FC236}">
                <a16:creationId xmlns:a16="http://schemas.microsoft.com/office/drawing/2014/main" id="{672B3913-6F43-4610-8661-49A33372CDF9}"/>
              </a:ext>
            </a:extLst>
          </p:cNvPr>
          <p:cNvGraphicFramePr>
            <a:graphicFrameLocks noGrp="1"/>
          </p:cNvGraphicFramePr>
          <p:nvPr>
            <p:extLst>
              <p:ext uri="{D42A27DB-BD31-4B8C-83A1-F6EECF244321}">
                <p14:modId xmlns:p14="http://schemas.microsoft.com/office/powerpoint/2010/main" val="794513389"/>
              </p:ext>
            </p:extLst>
          </p:nvPr>
        </p:nvGraphicFramePr>
        <p:xfrm>
          <a:off x="2313339" y="5679015"/>
          <a:ext cx="1531739" cy="1166122"/>
        </p:xfrm>
        <a:graphic>
          <a:graphicData uri="http://schemas.openxmlformats.org/drawingml/2006/table">
            <a:tbl>
              <a:tblPr firstRow="1" bandRow="1">
                <a:tableStyleId>{5940675A-B579-460E-94D1-54222C63F5DA}</a:tableStyleId>
              </a:tblPr>
              <a:tblGrid>
                <a:gridCol w="1238795">
                  <a:extLst>
                    <a:ext uri="{9D8B030D-6E8A-4147-A177-3AD203B41FA5}">
                      <a16:colId xmlns:a16="http://schemas.microsoft.com/office/drawing/2014/main" val="3028791239"/>
                    </a:ext>
                  </a:extLst>
                </a:gridCol>
                <a:gridCol w="292944">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Work of Others</a:t>
                      </a:r>
                    </a:p>
                  </a:txBody>
                  <a:tcPr>
                    <a:solidFill>
                      <a:srgbClr val="EA70E4"/>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77" name="Table 76">
            <a:extLst>
              <a:ext uri="{FF2B5EF4-FFF2-40B4-BE49-F238E27FC236}">
                <a16:creationId xmlns:a16="http://schemas.microsoft.com/office/drawing/2014/main" id="{4AE8BEBD-37E2-496C-ADE3-83C8C67E9A96}"/>
              </a:ext>
            </a:extLst>
          </p:cNvPr>
          <p:cNvGraphicFramePr>
            <a:graphicFrameLocks noGrp="1"/>
          </p:cNvGraphicFramePr>
          <p:nvPr>
            <p:extLst>
              <p:ext uri="{D42A27DB-BD31-4B8C-83A1-F6EECF244321}">
                <p14:modId xmlns:p14="http://schemas.microsoft.com/office/powerpoint/2010/main" val="685856472"/>
              </p:ext>
            </p:extLst>
          </p:nvPr>
        </p:nvGraphicFramePr>
        <p:xfrm>
          <a:off x="245913" y="5701408"/>
          <a:ext cx="1895855" cy="1332869"/>
        </p:xfrm>
        <a:graphic>
          <a:graphicData uri="http://schemas.openxmlformats.org/drawingml/2006/table">
            <a:tbl>
              <a:tblPr firstRow="1" bandRow="1">
                <a:tableStyleId>{5940675A-B579-460E-94D1-54222C63F5DA}</a:tableStyleId>
              </a:tblPr>
              <a:tblGrid>
                <a:gridCol w="1533274">
                  <a:extLst>
                    <a:ext uri="{9D8B030D-6E8A-4147-A177-3AD203B41FA5}">
                      <a16:colId xmlns:a16="http://schemas.microsoft.com/office/drawing/2014/main" val="3028791239"/>
                    </a:ext>
                  </a:extLst>
                </a:gridCol>
                <a:gridCol w="362581">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People, Society and Culture</a:t>
                      </a:r>
                    </a:p>
                  </a:txBody>
                  <a:tcPr>
                    <a:solidFill>
                      <a:srgbClr val="EA70E4"/>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78" name="Table 77">
            <a:extLst>
              <a:ext uri="{FF2B5EF4-FFF2-40B4-BE49-F238E27FC236}">
                <a16:creationId xmlns:a16="http://schemas.microsoft.com/office/drawing/2014/main" id="{C13F1C20-D80B-41A5-91AB-07CF0CC2EE4C}"/>
              </a:ext>
            </a:extLst>
          </p:cNvPr>
          <p:cNvGraphicFramePr>
            <a:graphicFrameLocks noGrp="1"/>
          </p:cNvGraphicFramePr>
          <p:nvPr>
            <p:extLst>
              <p:ext uri="{D42A27DB-BD31-4B8C-83A1-F6EECF244321}">
                <p14:modId xmlns:p14="http://schemas.microsoft.com/office/powerpoint/2010/main" val="2854187618"/>
              </p:ext>
            </p:extLst>
          </p:nvPr>
        </p:nvGraphicFramePr>
        <p:xfrm>
          <a:off x="4114634" y="7098239"/>
          <a:ext cx="1529734" cy="1304260"/>
        </p:xfrm>
        <a:graphic>
          <a:graphicData uri="http://schemas.openxmlformats.org/drawingml/2006/table">
            <a:tbl>
              <a:tblPr firstRow="1" bandRow="1">
                <a:tableStyleId>{5940675A-B579-460E-94D1-54222C63F5DA}</a:tableStyleId>
              </a:tblPr>
              <a:tblGrid>
                <a:gridCol w="1237173">
                  <a:extLst>
                    <a:ext uri="{9D8B030D-6E8A-4147-A177-3AD203B41FA5}">
                      <a16:colId xmlns:a16="http://schemas.microsoft.com/office/drawing/2014/main" val="3028791239"/>
                    </a:ext>
                  </a:extLst>
                </a:gridCol>
                <a:gridCol w="292561">
                  <a:extLst>
                    <a:ext uri="{9D8B030D-6E8A-4147-A177-3AD203B41FA5}">
                      <a16:colId xmlns:a16="http://schemas.microsoft.com/office/drawing/2014/main" val="3023160035"/>
                    </a:ext>
                  </a:extLst>
                </a:gridCol>
              </a:tblGrid>
              <a:tr h="324860">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Environment</a:t>
                      </a:r>
                    </a:p>
                  </a:txBody>
                  <a:tcPr>
                    <a:solidFill>
                      <a:srgbClr val="EA70E4"/>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324860">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47724">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306816">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79" name="Table 78">
            <a:extLst>
              <a:ext uri="{FF2B5EF4-FFF2-40B4-BE49-F238E27FC236}">
                <a16:creationId xmlns:a16="http://schemas.microsoft.com/office/drawing/2014/main" id="{5CD53BEE-2B93-49C7-A4EB-D2F33B9578EC}"/>
              </a:ext>
            </a:extLst>
          </p:cNvPr>
          <p:cNvGraphicFramePr>
            <a:graphicFrameLocks noGrp="1"/>
          </p:cNvGraphicFramePr>
          <p:nvPr>
            <p:extLst>
              <p:ext uri="{D42A27DB-BD31-4B8C-83A1-F6EECF244321}">
                <p14:modId xmlns:p14="http://schemas.microsoft.com/office/powerpoint/2010/main" val="2640198609"/>
              </p:ext>
            </p:extLst>
          </p:nvPr>
        </p:nvGraphicFramePr>
        <p:xfrm>
          <a:off x="153685" y="1386506"/>
          <a:ext cx="1895855" cy="1166122"/>
        </p:xfrm>
        <a:graphic>
          <a:graphicData uri="http://schemas.openxmlformats.org/drawingml/2006/table">
            <a:tbl>
              <a:tblPr firstRow="1" bandRow="1">
                <a:tableStyleId>{5940675A-B579-460E-94D1-54222C63F5DA}</a:tableStyleId>
              </a:tblPr>
              <a:tblGrid>
                <a:gridCol w="1533274">
                  <a:extLst>
                    <a:ext uri="{9D8B030D-6E8A-4147-A177-3AD203B41FA5}">
                      <a16:colId xmlns:a16="http://schemas.microsoft.com/office/drawing/2014/main" val="3028791239"/>
                    </a:ext>
                  </a:extLst>
                </a:gridCol>
                <a:gridCol w="362581">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Scales of Production</a:t>
                      </a:r>
                    </a:p>
                  </a:txBody>
                  <a:tcPr>
                    <a:solidFill>
                      <a:srgbClr val="92D050"/>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80" name="Table 79">
            <a:extLst>
              <a:ext uri="{FF2B5EF4-FFF2-40B4-BE49-F238E27FC236}">
                <a16:creationId xmlns:a16="http://schemas.microsoft.com/office/drawing/2014/main" id="{DD3113E4-B760-4FA7-AA5C-418682727B1A}"/>
              </a:ext>
            </a:extLst>
          </p:cNvPr>
          <p:cNvGraphicFramePr>
            <a:graphicFrameLocks noGrp="1"/>
          </p:cNvGraphicFramePr>
          <p:nvPr>
            <p:extLst>
              <p:ext uri="{D42A27DB-BD31-4B8C-83A1-F6EECF244321}">
                <p14:modId xmlns:p14="http://schemas.microsoft.com/office/powerpoint/2010/main" val="408720346"/>
              </p:ext>
            </p:extLst>
          </p:nvPr>
        </p:nvGraphicFramePr>
        <p:xfrm>
          <a:off x="185770" y="3993349"/>
          <a:ext cx="1522715" cy="1149989"/>
        </p:xfrm>
        <a:graphic>
          <a:graphicData uri="http://schemas.openxmlformats.org/drawingml/2006/table">
            <a:tbl>
              <a:tblPr firstRow="1" bandRow="1">
                <a:tableStyleId>{5940675A-B579-460E-94D1-54222C63F5DA}</a:tableStyleId>
              </a:tblPr>
              <a:tblGrid>
                <a:gridCol w="1231496">
                  <a:extLst>
                    <a:ext uri="{9D8B030D-6E8A-4147-A177-3AD203B41FA5}">
                      <a16:colId xmlns:a16="http://schemas.microsoft.com/office/drawing/2014/main" val="3028791239"/>
                    </a:ext>
                  </a:extLst>
                </a:gridCol>
                <a:gridCol w="291219">
                  <a:extLst>
                    <a:ext uri="{9D8B030D-6E8A-4147-A177-3AD203B41FA5}">
                      <a16:colId xmlns:a16="http://schemas.microsoft.com/office/drawing/2014/main" val="3023160035"/>
                    </a:ext>
                  </a:extLst>
                </a:gridCol>
              </a:tblGrid>
              <a:tr h="185322">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Tolerances</a:t>
                      </a:r>
                    </a:p>
                  </a:txBody>
                  <a:tcPr>
                    <a:solidFill>
                      <a:srgbClr val="92D050"/>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81" name="Table 80">
            <a:extLst>
              <a:ext uri="{FF2B5EF4-FFF2-40B4-BE49-F238E27FC236}">
                <a16:creationId xmlns:a16="http://schemas.microsoft.com/office/drawing/2014/main" id="{8BAE51BB-F399-4484-8236-1EDFABCEC4A8}"/>
              </a:ext>
            </a:extLst>
          </p:cNvPr>
          <p:cNvGraphicFramePr>
            <a:graphicFrameLocks noGrp="1"/>
          </p:cNvGraphicFramePr>
          <p:nvPr>
            <p:extLst>
              <p:ext uri="{D42A27DB-BD31-4B8C-83A1-F6EECF244321}">
                <p14:modId xmlns:p14="http://schemas.microsoft.com/office/powerpoint/2010/main" val="2486555522"/>
              </p:ext>
            </p:extLst>
          </p:nvPr>
        </p:nvGraphicFramePr>
        <p:xfrm>
          <a:off x="185769" y="2669874"/>
          <a:ext cx="1895855" cy="1149989"/>
        </p:xfrm>
        <a:graphic>
          <a:graphicData uri="http://schemas.openxmlformats.org/drawingml/2006/table">
            <a:tbl>
              <a:tblPr firstRow="1" bandRow="1">
                <a:tableStyleId>{5940675A-B579-460E-94D1-54222C63F5DA}</a:tableStyleId>
              </a:tblPr>
              <a:tblGrid>
                <a:gridCol w="1533274">
                  <a:extLst>
                    <a:ext uri="{9D8B030D-6E8A-4147-A177-3AD203B41FA5}">
                      <a16:colId xmlns:a16="http://schemas.microsoft.com/office/drawing/2014/main" val="3028791239"/>
                    </a:ext>
                  </a:extLst>
                </a:gridCol>
                <a:gridCol w="362581">
                  <a:extLst>
                    <a:ext uri="{9D8B030D-6E8A-4147-A177-3AD203B41FA5}">
                      <a16:colId xmlns:a16="http://schemas.microsoft.com/office/drawing/2014/main" val="3023160035"/>
                    </a:ext>
                  </a:extLst>
                </a:gridCol>
              </a:tblGrid>
              <a:tr h="161259">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Production Methods</a:t>
                      </a:r>
                    </a:p>
                  </a:txBody>
                  <a:tcPr>
                    <a:solidFill>
                      <a:srgbClr val="92D050"/>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82" name="Table 81">
            <a:extLst>
              <a:ext uri="{FF2B5EF4-FFF2-40B4-BE49-F238E27FC236}">
                <a16:creationId xmlns:a16="http://schemas.microsoft.com/office/drawing/2014/main" id="{B31121D2-35CB-41E7-9C27-95629823C19F}"/>
              </a:ext>
            </a:extLst>
          </p:cNvPr>
          <p:cNvGraphicFramePr>
            <a:graphicFrameLocks noGrp="1"/>
          </p:cNvGraphicFramePr>
          <p:nvPr>
            <p:extLst>
              <p:ext uri="{D42A27DB-BD31-4B8C-83A1-F6EECF244321}">
                <p14:modId xmlns:p14="http://schemas.microsoft.com/office/powerpoint/2010/main" val="1228980949"/>
              </p:ext>
            </p:extLst>
          </p:nvPr>
        </p:nvGraphicFramePr>
        <p:xfrm>
          <a:off x="2256909" y="7058636"/>
          <a:ext cx="1612233" cy="1319660"/>
        </p:xfrm>
        <a:graphic>
          <a:graphicData uri="http://schemas.openxmlformats.org/drawingml/2006/table">
            <a:tbl>
              <a:tblPr firstRow="1" bandRow="1">
                <a:tableStyleId>{5940675A-B579-460E-94D1-54222C63F5DA}</a:tableStyleId>
              </a:tblPr>
              <a:tblGrid>
                <a:gridCol w="1303895">
                  <a:extLst>
                    <a:ext uri="{9D8B030D-6E8A-4147-A177-3AD203B41FA5}">
                      <a16:colId xmlns:a16="http://schemas.microsoft.com/office/drawing/2014/main" val="3028791239"/>
                    </a:ext>
                  </a:extLst>
                </a:gridCol>
                <a:gridCol w="308338">
                  <a:extLst>
                    <a:ext uri="{9D8B030D-6E8A-4147-A177-3AD203B41FA5}">
                      <a16:colId xmlns:a16="http://schemas.microsoft.com/office/drawing/2014/main" val="3023160035"/>
                    </a:ext>
                  </a:extLst>
                </a:gridCol>
              </a:tblGrid>
              <a:tr h="447157">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Industry</a:t>
                      </a:r>
                      <a:r>
                        <a:rPr lang="en-GB" sz="1200" b="1" baseline="0" dirty="0">
                          <a:latin typeface="Tahoma" panose="020B0604030504040204" pitchFamily="34" charset="0"/>
                          <a:ea typeface="Tahoma" panose="020B0604030504040204" pitchFamily="34" charset="0"/>
                          <a:cs typeface="Tahoma" panose="020B0604030504040204" pitchFamily="34" charset="0"/>
                        </a:rPr>
                        <a:t> and Enterprise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rgbClr val="EA70E4"/>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8407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04067">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268294">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sp>
        <p:nvSpPr>
          <p:cNvPr id="84" name="Rectangle 83">
            <a:extLst>
              <a:ext uri="{FF2B5EF4-FFF2-40B4-BE49-F238E27FC236}">
                <a16:creationId xmlns:a16="http://schemas.microsoft.com/office/drawing/2014/main" id="{CB5C30CA-E56C-407C-A925-63C524BD2346}"/>
              </a:ext>
            </a:extLst>
          </p:cNvPr>
          <p:cNvSpPr/>
          <p:nvPr/>
        </p:nvSpPr>
        <p:spPr>
          <a:xfrm>
            <a:off x="1507242" y="4243455"/>
            <a:ext cx="1931651" cy="461665"/>
          </a:xfrm>
          <a:prstGeom prst="rect">
            <a:avLst/>
          </a:prstGeom>
          <a:noFill/>
        </p:spPr>
        <p:txBody>
          <a:bodyPr wrap="square" lIns="91440" tIns="45720" rIns="91440" bIns="45720">
            <a:spAutoFit/>
          </a:bodyPr>
          <a:lstStyle/>
          <a:p>
            <a:pPr algn="ctr"/>
            <a:r>
              <a:rPr lang="en-US" sz="1200" b="1" dirty="0">
                <a:ln w="0"/>
                <a:solidFill>
                  <a:srgbClr val="92D050"/>
                </a:solidFill>
                <a:latin typeface="Tahoma" panose="020B0604030504040204" pitchFamily="34" charset="0"/>
                <a:ea typeface="Tahoma" panose="020B0604030504040204" pitchFamily="34" charset="0"/>
                <a:cs typeface="Tahoma" panose="020B0604030504040204" pitchFamily="34" charset="0"/>
              </a:rPr>
              <a:t>Process and Manufacture</a:t>
            </a:r>
            <a:endParaRPr lang="en-US" sz="1200" b="1" cap="none" spc="0" dirty="0">
              <a:ln w="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2" name="Table 91">
            <a:extLst>
              <a:ext uri="{FF2B5EF4-FFF2-40B4-BE49-F238E27FC236}">
                <a16:creationId xmlns:a16="http://schemas.microsoft.com/office/drawing/2014/main" id="{09669877-447B-481A-8384-093A93D7AFCA}"/>
              </a:ext>
            </a:extLst>
          </p:cNvPr>
          <p:cNvGraphicFramePr>
            <a:graphicFrameLocks noGrp="1"/>
          </p:cNvGraphicFramePr>
          <p:nvPr>
            <p:extLst>
              <p:ext uri="{D42A27DB-BD31-4B8C-83A1-F6EECF244321}">
                <p14:modId xmlns:p14="http://schemas.microsoft.com/office/powerpoint/2010/main" val="1963553034"/>
              </p:ext>
            </p:extLst>
          </p:nvPr>
        </p:nvGraphicFramePr>
        <p:xfrm>
          <a:off x="4357250" y="1406078"/>
          <a:ext cx="1870830" cy="1332869"/>
        </p:xfrm>
        <a:graphic>
          <a:graphicData uri="http://schemas.openxmlformats.org/drawingml/2006/table">
            <a:tbl>
              <a:tblPr firstRow="1" bandRow="1">
                <a:tableStyleId>{5940675A-B579-460E-94D1-54222C63F5DA}</a:tableStyleId>
              </a:tblPr>
              <a:tblGrid>
                <a:gridCol w="1513035">
                  <a:extLst>
                    <a:ext uri="{9D8B030D-6E8A-4147-A177-3AD203B41FA5}">
                      <a16:colId xmlns:a16="http://schemas.microsoft.com/office/drawing/2014/main" val="3028791239"/>
                    </a:ext>
                  </a:extLst>
                </a:gridCol>
                <a:gridCol w="357795">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Developing</a:t>
                      </a:r>
                      <a:r>
                        <a:rPr lang="en-GB" sz="1200" b="1" baseline="0" dirty="0">
                          <a:latin typeface="Tahoma" panose="020B0604030504040204" pitchFamily="34" charset="0"/>
                          <a:ea typeface="Tahoma" panose="020B0604030504040204" pitchFamily="34" charset="0"/>
                          <a:cs typeface="Tahoma" panose="020B0604030504040204" pitchFamily="34" charset="0"/>
                        </a:rPr>
                        <a:t> and Communicating Ideas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chemeClr val="accent4">
                        <a:lumMod val="40000"/>
                        <a:lumOff val="6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93" name="Table 92">
            <a:extLst>
              <a:ext uri="{FF2B5EF4-FFF2-40B4-BE49-F238E27FC236}">
                <a16:creationId xmlns:a16="http://schemas.microsoft.com/office/drawing/2014/main" id="{95319997-6DB0-41B1-B3C6-28A607D29DC7}"/>
              </a:ext>
            </a:extLst>
          </p:cNvPr>
          <p:cNvGraphicFramePr>
            <a:graphicFrameLocks noGrp="1"/>
          </p:cNvGraphicFramePr>
          <p:nvPr>
            <p:extLst>
              <p:ext uri="{D42A27DB-BD31-4B8C-83A1-F6EECF244321}">
                <p14:modId xmlns:p14="http://schemas.microsoft.com/office/powerpoint/2010/main" val="3852771590"/>
              </p:ext>
            </p:extLst>
          </p:nvPr>
        </p:nvGraphicFramePr>
        <p:xfrm>
          <a:off x="2335945" y="1390036"/>
          <a:ext cx="1870830" cy="1332869"/>
        </p:xfrm>
        <a:graphic>
          <a:graphicData uri="http://schemas.openxmlformats.org/drawingml/2006/table">
            <a:tbl>
              <a:tblPr firstRow="1" bandRow="1">
                <a:tableStyleId>{5940675A-B579-460E-94D1-54222C63F5DA}</a:tableStyleId>
              </a:tblPr>
              <a:tblGrid>
                <a:gridCol w="1513035">
                  <a:extLst>
                    <a:ext uri="{9D8B030D-6E8A-4147-A177-3AD203B41FA5}">
                      <a16:colId xmlns:a16="http://schemas.microsoft.com/office/drawing/2014/main" val="3028791239"/>
                    </a:ext>
                  </a:extLst>
                </a:gridCol>
                <a:gridCol w="357795">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Research</a:t>
                      </a:r>
                      <a:r>
                        <a:rPr lang="en-GB" sz="1200" b="1" baseline="0" dirty="0">
                          <a:latin typeface="Tahoma" panose="020B0604030504040204" pitchFamily="34" charset="0"/>
                          <a:ea typeface="Tahoma" panose="020B0604030504040204" pitchFamily="34" charset="0"/>
                          <a:cs typeface="Tahoma" panose="020B0604030504040204" pitchFamily="34" charset="0"/>
                        </a:rPr>
                        <a:t> and Investigation</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chemeClr val="accent4">
                        <a:lumMod val="40000"/>
                        <a:lumOff val="6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94" name="Table 93">
            <a:extLst>
              <a:ext uri="{FF2B5EF4-FFF2-40B4-BE49-F238E27FC236}">
                <a16:creationId xmlns:a16="http://schemas.microsoft.com/office/drawing/2014/main" id="{D15E7217-F73A-4004-9034-22F43E2C14AE}"/>
              </a:ext>
            </a:extLst>
          </p:cNvPr>
          <p:cNvGraphicFramePr>
            <a:graphicFrameLocks noGrp="1"/>
          </p:cNvGraphicFramePr>
          <p:nvPr>
            <p:extLst>
              <p:ext uri="{D42A27DB-BD31-4B8C-83A1-F6EECF244321}">
                <p14:modId xmlns:p14="http://schemas.microsoft.com/office/powerpoint/2010/main" val="2362736023"/>
              </p:ext>
            </p:extLst>
          </p:nvPr>
        </p:nvGraphicFramePr>
        <p:xfrm>
          <a:off x="4763276" y="2906015"/>
          <a:ext cx="1870830" cy="1166122"/>
        </p:xfrm>
        <a:graphic>
          <a:graphicData uri="http://schemas.openxmlformats.org/drawingml/2006/table">
            <a:tbl>
              <a:tblPr firstRow="1" bandRow="1">
                <a:tableStyleId>{5940675A-B579-460E-94D1-54222C63F5DA}</a:tableStyleId>
              </a:tblPr>
              <a:tblGrid>
                <a:gridCol w="1513035">
                  <a:extLst>
                    <a:ext uri="{9D8B030D-6E8A-4147-A177-3AD203B41FA5}">
                      <a16:colId xmlns:a16="http://schemas.microsoft.com/office/drawing/2014/main" val="3028791239"/>
                    </a:ext>
                  </a:extLst>
                </a:gridCol>
                <a:gridCol w="357795">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Briefs</a:t>
                      </a:r>
                      <a:r>
                        <a:rPr lang="en-GB" sz="1200" b="1" baseline="0" dirty="0">
                          <a:latin typeface="Tahoma" panose="020B0604030504040204" pitchFamily="34" charset="0"/>
                          <a:ea typeface="Tahoma" panose="020B0604030504040204" pitchFamily="34" charset="0"/>
                          <a:cs typeface="Tahoma" panose="020B0604030504040204" pitchFamily="34" charset="0"/>
                        </a:rPr>
                        <a:t> and Specs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chemeClr val="accent4">
                        <a:lumMod val="40000"/>
                        <a:lumOff val="6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95" name="Table 94">
            <a:extLst>
              <a:ext uri="{FF2B5EF4-FFF2-40B4-BE49-F238E27FC236}">
                <a16:creationId xmlns:a16="http://schemas.microsoft.com/office/drawing/2014/main" id="{F226BEDE-C0F1-43E8-9B5E-310F94C416EF}"/>
              </a:ext>
            </a:extLst>
          </p:cNvPr>
          <p:cNvGraphicFramePr>
            <a:graphicFrameLocks noGrp="1"/>
          </p:cNvGraphicFramePr>
          <p:nvPr>
            <p:extLst>
              <p:ext uri="{D42A27DB-BD31-4B8C-83A1-F6EECF244321}">
                <p14:modId xmlns:p14="http://schemas.microsoft.com/office/powerpoint/2010/main" val="911792217"/>
              </p:ext>
            </p:extLst>
          </p:nvPr>
        </p:nvGraphicFramePr>
        <p:xfrm>
          <a:off x="2728976" y="2906015"/>
          <a:ext cx="1870830" cy="1332869"/>
        </p:xfrm>
        <a:graphic>
          <a:graphicData uri="http://schemas.openxmlformats.org/drawingml/2006/table">
            <a:tbl>
              <a:tblPr firstRow="1" bandRow="1">
                <a:tableStyleId>{5940675A-B579-460E-94D1-54222C63F5DA}</a:tableStyleId>
              </a:tblPr>
              <a:tblGrid>
                <a:gridCol w="1513035">
                  <a:extLst>
                    <a:ext uri="{9D8B030D-6E8A-4147-A177-3AD203B41FA5}">
                      <a16:colId xmlns:a16="http://schemas.microsoft.com/office/drawing/2014/main" val="3028791239"/>
                    </a:ext>
                  </a:extLst>
                </a:gridCol>
                <a:gridCol w="357795">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Prototyping</a:t>
                      </a:r>
                      <a:r>
                        <a:rPr lang="en-GB" sz="1200" b="1" baseline="0" dirty="0">
                          <a:latin typeface="Tahoma" panose="020B0604030504040204" pitchFamily="34" charset="0"/>
                          <a:ea typeface="Tahoma" panose="020B0604030504040204" pitchFamily="34" charset="0"/>
                          <a:cs typeface="Tahoma" panose="020B0604030504040204" pitchFamily="34" charset="0"/>
                        </a:rPr>
                        <a:t> and Development</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chemeClr val="accent4">
                        <a:lumMod val="40000"/>
                        <a:lumOff val="6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cxnSp>
        <p:nvCxnSpPr>
          <p:cNvPr id="96" name="Straight Arrow Connector 95">
            <a:extLst>
              <a:ext uri="{FF2B5EF4-FFF2-40B4-BE49-F238E27FC236}">
                <a16:creationId xmlns:a16="http://schemas.microsoft.com/office/drawing/2014/main" id="{CDA93F69-E9A0-406F-AE71-9A6239F3E699}"/>
              </a:ext>
            </a:extLst>
          </p:cNvPr>
          <p:cNvCxnSpPr/>
          <p:nvPr/>
        </p:nvCxnSpPr>
        <p:spPr>
          <a:xfrm flipH="1" flipV="1">
            <a:off x="5169302" y="4563680"/>
            <a:ext cx="529390" cy="71510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19B7D878-F601-4E90-BA8A-506AE5011833}"/>
              </a:ext>
            </a:extLst>
          </p:cNvPr>
          <p:cNvSpPr/>
          <p:nvPr/>
        </p:nvSpPr>
        <p:spPr>
          <a:xfrm>
            <a:off x="4515521" y="4240424"/>
            <a:ext cx="1670473" cy="276999"/>
          </a:xfrm>
          <a:prstGeom prst="rect">
            <a:avLst/>
          </a:prstGeom>
          <a:noFill/>
        </p:spPr>
        <p:txBody>
          <a:bodyPr wrap="square" lIns="91440" tIns="45720" rIns="91440" bIns="45720">
            <a:spAutoFit/>
          </a:bodyPr>
          <a:lstStyle/>
          <a:p>
            <a:pPr algn="ctr"/>
            <a:r>
              <a:rPr lang="en-US" sz="1200" b="1" dirty="0">
                <a:ln w="0"/>
                <a:solidFill>
                  <a:schemeClr val="accent4"/>
                </a:solidFill>
                <a:latin typeface="Tahoma" panose="020B0604030504040204" pitchFamily="34" charset="0"/>
                <a:ea typeface="Tahoma" panose="020B0604030504040204" pitchFamily="34" charset="0"/>
                <a:cs typeface="Tahoma" panose="020B0604030504040204" pitchFamily="34" charset="0"/>
              </a:rPr>
              <a:t>Designing Products</a:t>
            </a:r>
            <a:endParaRPr lang="en-US" sz="1200" b="1" cap="none" spc="0" dirty="0">
              <a:ln w="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7231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KS4 Design Technology</a:t>
            </a:r>
            <a:endParaRPr lang="ru-RU" sz="2400" b="1"/>
          </a:p>
        </p:txBody>
      </p:sp>
      <p:sp>
        <p:nvSpPr>
          <p:cNvPr id="54" name="Rectangle 53">
            <a:extLst>
              <a:ext uri="{FF2B5EF4-FFF2-40B4-BE49-F238E27FC236}">
                <a16:creationId xmlns:a16="http://schemas.microsoft.com/office/drawing/2014/main" id="{30BFE9DF-8F64-4A42-A1DC-A082E102C9E4}"/>
              </a:ext>
            </a:extLst>
          </p:cNvPr>
          <p:cNvSpPr/>
          <p:nvPr/>
        </p:nvSpPr>
        <p:spPr>
          <a:xfrm>
            <a:off x="-57426" y="6234876"/>
            <a:ext cx="2160597" cy="1034873"/>
          </a:xfrm>
          <a:prstGeom prst="rect">
            <a:avLst/>
          </a:prstGeom>
          <a:noFill/>
        </p:spPr>
        <p:txBody>
          <a:bodyPr wrap="square" lIns="91440" tIns="45720" rIns="91440" bIns="45720">
            <a:spAutoFit/>
          </a:bodyPr>
          <a:lstStyle/>
          <a:p>
            <a:pPr algn="ctr"/>
            <a:r>
              <a:rPr lang="en-US" sz="1200"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rPr>
              <a:t>GCSE DT</a:t>
            </a:r>
          </a:p>
          <a:p>
            <a:pPr algn="ctr"/>
            <a:endParaRPr lang="en-US" sz="1200"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endParaRPr>
          </a:p>
          <a:p>
            <a:pPr algn="ctr"/>
            <a:r>
              <a:rPr lang="en-US" sz="1200"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rPr>
              <a:t> Revision</a:t>
            </a:r>
          </a:p>
          <a:p>
            <a:pPr algn="ctr"/>
            <a:endParaRPr lang="en-US" sz="1200"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endParaRPr>
          </a:p>
          <a:p>
            <a:pPr algn="ctr"/>
            <a:r>
              <a:rPr lang="en-US" sz="1200"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rPr>
              <a:t> Topics</a:t>
            </a:r>
            <a:endParaRPr lang="en-US" sz="1200" cap="none" spc="0"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endParaRPr>
          </a:p>
        </p:txBody>
      </p:sp>
      <p:sp>
        <p:nvSpPr>
          <p:cNvPr id="55" name="Oval 54">
            <a:extLst>
              <a:ext uri="{FF2B5EF4-FFF2-40B4-BE49-F238E27FC236}">
                <a16:creationId xmlns:a16="http://schemas.microsoft.com/office/drawing/2014/main" id="{A7AF2F95-E2A1-43F6-8FD2-E8213D1E01E5}"/>
              </a:ext>
            </a:extLst>
          </p:cNvPr>
          <p:cNvSpPr/>
          <p:nvPr/>
        </p:nvSpPr>
        <p:spPr>
          <a:xfrm>
            <a:off x="146586" y="6032580"/>
            <a:ext cx="1764484" cy="147456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57" name="Rectangle 56">
            <a:extLst>
              <a:ext uri="{FF2B5EF4-FFF2-40B4-BE49-F238E27FC236}">
                <a16:creationId xmlns:a16="http://schemas.microsoft.com/office/drawing/2014/main" id="{4B24C92C-4A86-4A37-8DDB-6493C3D59386}"/>
              </a:ext>
            </a:extLst>
          </p:cNvPr>
          <p:cNvSpPr/>
          <p:nvPr/>
        </p:nvSpPr>
        <p:spPr>
          <a:xfrm>
            <a:off x="2745529" y="472874"/>
            <a:ext cx="1670473" cy="276999"/>
          </a:xfrm>
          <a:prstGeom prst="rect">
            <a:avLst/>
          </a:prstGeom>
          <a:noFill/>
        </p:spPr>
        <p:txBody>
          <a:bodyPr wrap="square" lIns="91440" tIns="45720" rIns="91440" bIns="45720">
            <a:spAutoFit/>
          </a:bodyPr>
          <a:lstStyle/>
          <a:p>
            <a:pPr algn="ctr"/>
            <a:r>
              <a:rPr lang="en-US" sz="1200" b="1" dirty="0">
                <a:ln w="0"/>
                <a:solidFill>
                  <a:schemeClr val="accent2"/>
                </a:solidFill>
                <a:latin typeface="Tahoma" panose="020B0604030504040204" pitchFamily="34" charset="0"/>
                <a:ea typeface="Tahoma" panose="020B0604030504040204" pitchFamily="34" charset="0"/>
                <a:cs typeface="Tahoma" panose="020B0604030504040204" pitchFamily="34" charset="0"/>
              </a:rPr>
              <a:t>Materials</a:t>
            </a:r>
            <a:endParaRPr lang="en-US" sz="1200" b="1" cap="none" spc="0" dirty="0">
              <a:ln w="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cxnSp>
        <p:nvCxnSpPr>
          <p:cNvPr id="60" name="Straight Arrow Connector 59">
            <a:extLst>
              <a:ext uri="{FF2B5EF4-FFF2-40B4-BE49-F238E27FC236}">
                <a16:creationId xmlns:a16="http://schemas.microsoft.com/office/drawing/2014/main" id="{2DFE6D51-8B0C-4294-B424-C50FDE93EDE3}"/>
              </a:ext>
            </a:extLst>
          </p:cNvPr>
          <p:cNvCxnSpPr>
            <a:cxnSpLocks/>
          </p:cNvCxnSpPr>
          <p:nvPr/>
        </p:nvCxnSpPr>
        <p:spPr>
          <a:xfrm>
            <a:off x="1315746" y="7328354"/>
            <a:ext cx="545634" cy="341516"/>
          </a:xfrm>
          <a:prstGeom prst="straightConnector1">
            <a:avLst/>
          </a:prstGeom>
          <a:ln w="38100">
            <a:solidFill>
              <a:srgbClr val="A3E5D8"/>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FA1145A-0D57-490F-874D-ED1EB7B241BD}"/>
              </a:ext>
            </a:extLst>
          </p:cNvPr>
          <p:cNvCxnSpPr>
            <a:cxnSpLocks/>
          </p:cNvCxnSpPr>
          <p:nvPr/>
        </p:nvCxnSpPr>
        <p:spPr>
          <a:xfrm flipV="1">
            <a:off x="1520927" y="4904463"/>
            <a:ext cx="1697852" cy="125975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4838398-48F1-4694-8B56-3C5E934776A4}"/>
              </a:ext>
            </a:extLst>
          </p:cNvPr>
          <p:cNvCxnSpPr>
            <a:cxnSpLocks/>
          </p:cNvCxnSpPr>
          <p:nvPr/>
        </p:nvCxnSpPr>
        <p:spPr>
          <a:xfrm flipV="1">
            <a:off x="789348" y="5657984"/>
            <a:ext cx="90103" cy="35538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3" name="Table 62">
            <a:extLst>
              <a:ext uri="{FF2B5EF4-FFF2-40B4-BE49-F238E27FC236}">
                <a16:creationId xmlns:a16="http://schemas.microsoft.com/office/drawing/2014/main" id="{E12C01F5-F562-4F4B-AB81-8F130E0C5F67}"/>
              </a:ext>
            </a:extLst>
          </p:cNvPr>
          <p:cNvGraphicFramePr>
            <a:graphicFrameLocks noGrp="1"/>
          </p:cNvGraphicFramePr>
          <p:nvPr>
            <p:extLst>
              <p:ext uri="{D42A27DB-BD31-4B8C-83A1-F6EECF244321}">
                <p14:modId xmlns:p14="http://schemas.microsoft.com/office/powerpoint/2010/main" val="3318396760"/>
              </p:ext>
            </p:extLst>
          </p:nvPr>
        </p:nvGraphicFramePr>
        <p:xfrm>
          <a:off x="3629678" y="5125650"/>
          <a:ext cx="1450390" cy="1166122"/>
        </p:xfrm>
        <a:graphic>
          <a:graphicData uri="http://schemas.openxmlformats.org/drawingml/2006/table">
            <a:tbl>
              <a:tblPr firstRow="1" bandRow="1">
                <a:tableStyleId>{5940675A-B579-460E-94D1-54222C63F5DA}</a:tableStyleId>
              </a:tblPr>
              <a:tblGrid>
                <a:gridCol w="1173004">
                  <a:extLst>
                    <a:ext uri="{9D8B030D-6E8A-4147-A177-3AD203B41FA5}">
                      <a16:colId xmlns:a16="http://schemas.microsoft.com/office/drawing/2014/main" val="3028791239"/>
                    </a:ext>
                  </a:extLst>
                </a:gridCol>
                <a:gridCol w="277386">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Energy</a:t>
                      </a:r>
                    </a:p>
                  </a:txBody>
                  <a:tcPr>
                    <a:solidFill>
                      <a:srgbClr val="91FDF8"/>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64" name="Table 63">
            <a:extLst>
              <a:ext uri="{FF2B5EF4-FFF2-40B4-BE49-F238E27FC236}">
                <a16:creationId xmlns:a16="http://schemas.microsoft.com/office/drawing/2014/main" id="{8019529A-E9AF-47CA-ABFA-B2BA5CBFC1B3}"/>
              </a:ext>
            </a:extLst>
          </p:cNvPr>
          <p:cNvGraphicFramePr>
            <a:graphicFrameLocks noGrp="1"/>
          </p:cNvGraphicFramePr>
          <p:nvPr>
            <p:extLst>
              <p:ext uri="{D42A27DB-BD31-4B8C-83A1-F6EECF244321}">
                <p14:modId xmlns:p14="http://schemas.microsoft.com/office/powerpoint/2010/main" val="1128464330"/>
              </p:ext>
            </p:extLst>
          </p:nvPr>
        </p:nvGraphicFramePr>
        <p:xfrm>
          <a:off x="5208542" y="6448482"/>
          <a:ext cx="1450390" cy="1166122"/>
        </p:xfrm>
        <a:graphic>
          <a:graphicData uri="http://schemas.openxmlformats.org/drawingml/2006/table">
            <a:tbl>
              <a:tblPr firstRow="1" bandRow="1">
                <a:tableStyleId>{5940675A-B579-460E-94D1-54222C63F5DA}</a:tableStyleId>
              </a:tblPr>
              <a:tblGrid>
                <a:gridCol w="1173004">
                  <a:extLst>
                    <a:ext uri="{9D8B030D-6E8A-4147-A177-3AD203B41FA5}">
                      <a16:colId xmlns:a16="http://schemas.microsoft.com/office/drawing/2014/main" val="3028791239"/>
                    </a:ext>
                  </a:extLst>
                </a:gridCol>
                <a:gridCol w="277386">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Decimals</a:t>
                      </a:r>
                    </a:p>
                  </a:txBody>
                  <a:tcPr>
                    <a:solidFill>
                      <a:srgbClr val="91FDF8"/>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65" name="Table 64">
            <a:extLst>
              <a:ext uri="{FF2B5EF4-FFF2-40B4-BE49-F238E27FC236}">
                <a16:creationId xmlns:a16="http://schemas.microsoft.com/office/drawing/2014/main" id="{D1552C90-856B-45CE-AFBF-31AEBD84DE55}"/>
              </a:ext>
            </a:extLst>
          </p:cNvPr>
          <p:cNvGraphicFramePr>
            <a:graphicFrameLocks noGrp="1"/>
          </p:cNvGraphicFramePr>
          <p:nvPr>
            <p:extLst>
              <p:ext uri="{D42A27DB-BD31-4B8C-83A1-F6EECF244321}">
                <p14:modId xmlns:p14="http://schemas.microsoft.com/office/powerpoint/2010/main" val="1684017962"/>
              </p:ext>
            </p:extLst>
          </p:nvPr>
        </p:nvGraphicFramePr>
        <p:xfrm>
          <a:off x="5208542" y="5095170"/>
          <a:ext cx="1450390" cy="1166122"/>
        </p:xfrm>
        <a:graphic>
          <a:graphicData uri="http://schemas.openxmlformats.org/drawingml/2006/table">
            <a:tbl>
              <a:tblPr firstRow="1" bandRow="1">
                <a:tableStyleId>{5940675A-B579-460E-94D1-54222C63F5DA}</a:tableStyleId>
              </a:tblPr>
              <a:tblGrid>
                <a:gridCol w="1173004">
                  <a:extLst>
                    <a:ext uri="{9D8B030D-6E8A-4147-A177-3AD203B41FA5}">
                      <a16:colId xmlns:a16="http://schemas.microsoft.com/office/drawing/2014/main" val="3028791239"/>
                    </a:ext>
                  </a:extLst>
                </a:gridCol>
                <a:gridCol w="277386">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Angles</a:t>
                      </a:r>
                    </a:p>
                  </a:txBody>
                  <a:tcPr>
                    <a:solidFill>
                      <a:srgbClr val="91FDF8"/>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66" name="Table 65">
            <a:extLst>
              <a:ext uri="{FF2B5EF4-FFF2-40B4-BE49-F238E27FC236}">
                <a16:creationId xmlns:a16="http://schemas.microsoft.com/office/drawing/2014/main" id="{AE0AF57A-21D3-4494-B8C5-E2DA7CB1EF5A}"/>
              </a:ext>
            </a:extLst>
          </p:cNvPr>
          <p:cNvGraphicFramePr>
            <a:graphicFrameLocks noGrp="1"/>
          </p:cNvGraphicFramePr>
          <p:nvPr>
            <p:extLst>
              <p:ext uri="{D42A27DB-BD31-4B8C-83A1-F6EECF244321}">
                <p14:modId xmlns:p14="http://schemas.microsoft.com/office/powerpoint/2010/main" val="678308130"/>
              </p:ext>
            </p:extLst>
          </p:nvPr>
        </p:nvGraphicFramePr>
        <p:xfrm>
          <a:off x="4763533" y="7728642"/>
          <a:ext cx="1913687" cy="1332869"/>
        </p:xfrm>
        <a:graphic>
          <a:graphicData uri="http://schemas.openxmlformats.org/drawingml/2006/table">
            <a:tbl>
              <a:tblPr firstRow="1" bandRow="1">
                <a:tableStyleId>{5940675A-B579-460E-94D1-54222C63F5DA}</a:tableStyleId>
              </a:tblPr>
              <a:tblGrid>
                <a:gridCol w="1547696">
                  <a:extLst>
                    <a:ext uri="{9D8B030D-6E8A-4147-A177-3AD203B41FA5}">
                      <a16:colId xmlns:a16="http://schemas.microsoft.com/office/drawing/2014/main" val="3028791239"/>
                    </a:ext>
                  </a:extLst>
                </a:gridCol>
                <a:gridCol w="365991">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Ratios,</a:t>
                      </a:r>
                      <a:r>
                        <a:rPr lang="en-GB" sz="1200" b="1" baseline="0" dirty="0">
                          <a:latin typeface="Tahoma" panose="020B0604030504040204" pitchFamily="34" charset="0"/>
                          <a:ea typeface="Tahoma" panose="020B0604030504040204" pitchFamily="34" charset="0"/>
                          <a:cs typeface="Tahoma" panose="020B0604030504040204" pitchFamily="34" charset="0"/>
                        </a:rPr>
                        <a:t> Fractions and Percentages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rgbClr val="91FDF8"/>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67" name="Table 66">
            <a:extLst>
              <a:ext uri="{FF2B5EF4-FFF2-40B4-BE49-F238E27FC236}">
                <a16:creationId xmlns:a16="http://schemas.microsoft.com/office/drawing/2014/main" id="{CEC35BC0-044F-4994-8ACE-2F750AFD50F8}"/>
              </a:ext>
            </a:extLst>
          </p:cNvPr>
          <p:cNvGraphicFramePr>
            <a:graphicFrameLocks noGrp="1"/>
          </p:cNvGraphicFramePr>
          <p:nvPr>
            <p:extLst>
              <p:ext uri="{D42A27DB-BD31-4B8C-83A1-F6EECF244321}">
                <p14:modId xmlns:p14="http://schemas.microsoft.com/office/powerpoint/2010/main" val="2151173543"/>
              </p:ext>
            </p:extLst>
          </p:nvPr>
        </p:nvGraphicFramePr>
        <p:xfrm>
          <a:off x="3007885" y="7874946"/>
          <a:ext cx="1639367" cy="1166122"/>
        </p:xfrm>
        <a:graphic>
          <a:graphicData uri="http://schemas.openxmlformats.org/drawingml/2006/table">
            <a:tbl>
              <a:tblPr firstRow="1" bandRow="1">
                <a:tableStyleId>{5940675A-B579-460E-94D1-54222C63F5DA}</a:tableStyleId>
              </a:tblPr>
              <a:tblGrid>
                <a:gridCol w="1325839">
                  <a:extLst>
                    <a:ext uri="{9D8B030D-6E8A-4147-A177-3AD203B41FA5}">
                      <a16:colId xmlns:a16="http://schemas.microsoft.com/office/drawing/2014/main" val="3028791239"/>
                    </a:ext>
                  </a:extLst>
                </a:gridCol>
                <a:gridCol w="313528">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Charts</a:t>
                      </a:r>
                      <a:r>
                        <a:rPr lang="en-GB" sz="1200" b="1" baseline="0" dirty="0">
                          <a:latin typeface="Tahoma" panose="020B0604030504040204" pitchFamily="34" charset="0"/>
                          <a:ea typeface="Tahoma" panose="020B0604030504040204" pitchFamily="34" charset="0"/>
                          <a:cs typeface="Tahoma" panose="020B0604030504040204" pitchFamily="34" charset="0"/>
                        </a:rPr>
                        <a:t> and Graphs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rgbClr val="91FDF8"/>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68" name="Table 67">
            <a:extLst>
              <a:ext uri="{FF2B5EF4-FFF2-40B4-BE49-F238E27FC236}">
                <a16:creationId xmlns:a16="http://schemas.microsoft.com/office/drawing/2014/main" id="{4EED9875-F27D-47AF-9412-A069BBA054F8}"/>
              </a:ext>
            </a:extLst>
          </p:cNvPr>
          <p:cNvGraphicFramePr>
            <a:graphicFrameLocks noGrp="1"/>
          </p:cNvGraphicFramePr>
          <p:nvPr>
            <p:extLst>
              <p:ext uri="{D42A27DB-BD31-4B8C-83A1-F6EECF244321}">
                <p14:modId xmlns:p14="http://schemas.microsoft.com/office/powerpoint/2010/main" val="1962415170"/>
              </p:ext>
            </p:extLst>
          </p:nvPr>
        </p:nvGraphicFramePr>
        <p:xfrm>
          <a:off x="1233949" y="7868850"/>
          <a:ext cx="1669847" cy="1166122"/>
        </p:xfrm>
        <a:graphic>
          <a:graphicData uri="http://schemas.openxmlformats.org/drawingml/2006/table">
            <a:tbl>
              <a:tblPr firstRow="1" bandRow="1">
                <a:tableStyleId>{5940675A-B579-460E-94D1-54222C63F5DA}</a:tableStyleId>
              </a:tblPr>
              <a:tblGrid>
                <a:gridCol w="1350490">
                  <a:extLst>
                    <a:ext uri="{9D8B030D-6E8A-4147-A177-3AD203B41FA5}">
                      <a16:colId xmlns:a16="http://schemas.microsoft.com/office/drawing/2014/main" val="3028791239"/>
                    </a:ext>
                  </a:extLst>
                </a:gridCol>
                <a:gridCol w="319357">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Area</a:t>
                      </a:r>
                      <a:r>
                        <a:rPr lang="en-GB" sz="1200" b="1" baseline="0" dirty="0">
                          <a:latin typeface="Tahoma" panose="020B0604030504040204" pitchFamily="34" charset="0"/>
                          <a:ea typeface="Tahoma" panose="020B0604030504040204" pitchFamily="34" charset="0"/>
                          <a:cs typeface="Tahoma" panose="020B0604030504040204" pitchFamily="34" charset="0"/>
                        </a:rPr>
                        <a:t> and Volume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rgbClr val="91FDF8"/>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69" name="Table 68">
            <a:extLst>
              <a:ext uri="{FF2B5EF4-FFF2-40B4-BE49-F238E27FC236}">
                <a16:creationId xmlns:a16="http://schemas.microsoft.com/office/drawing/2014/main" id="{EC764984-A922-4983-A84B-D331378E0486}"/>
              </a:ext>
            </a:extLst>
          </p:cNvPr>
          <p:cNvGraphicFramePr>
            <a:graphicFrameLocks noGrp="1"/>
          </p:cNvGraphicFramePr>
          <p:nvPr>
            <p:extLst>
              <p:ext uri="{D42A27DB-BD31-4B8C-83A1-F6EECF244321}">
                <p14:modId xmlns:p14="http://schemas.microsoft.com/office/powerpoint/2010/main" val="4033404609"/>
              </p:ext>
            </p:extLst>
          </p:nvPr>
        </p:nvGraphicFramePr>
        <p:xfrm>
          <a:off x="3629678" y="6442386"/>
          <a:ext cx="1450390" cy="1166122"/>
        </p:xfrm>
        <a:graphic>
          <a:graphicData uri="http://schemas.openxmlformats.org/drawingml/2006/table">
            <a:tbl>
              <a:tblPr firstRow="1" bandRow="1">
                <a:tableStyleId>{5940675A-B579-460E-94D1-54222C63F5DA}</a:tableStyleId>
              </a:tblPr>
              <a:tblGrid>
                <a:gridCol w="1173004">
                  <a:extLst>
                    <a:ext uri="{9D8B030D-6E8A-4147-A177-3AD203B41FA5}">
                      <a16:colId xmlns:a16="http://schemas.microsoft.com/office/drawing/2014/main" val="3028791239"/>
                    </a:ext>
                  </a:extLst>
                </a:gridCol>
                <a:gridCol w="277386">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Environment</a:t>
                      </a:r>
                    </a:p>
                  </a:txBody>
                  <a:tcPr>
                    <a:solidFill>
                      <a:srgbClr val="91FDF8"/>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70" name="Table 69">
            <a:extLst>
              <a:ext uri="{FF2B5EF4-FFF2-40B4-BE49-F238E27FC236}">
                <a16:creationId xmlns:a16="http://schemas.microsoft.com/office/drawing/2014/main" id="{3A434426-7414-4418-A8F1-9C75C4D2B2E8}"/>
              </a:ext>
            </a:extLst>
          </p:cNvPr>
          <p:cNvGraphicFramePr>
            <a:graphicFrameLocks noGrp="1"/>
          </p:cNvGraphicFramePr>
          <p:nvPr>
            <p:extLst>
              <p:ext uri="{D42A27DB-BD31-4B8C-83A1-F6EECF244321}">
                <p14:modId xmlns:p14="http://schemas.microsoft.com/office/powerpoint/2010/main" val="1546068755"/>
              </p:ext>
            </p:extLst>
          </p:nvPr>
        </p:nvGraphicFramePr>
        <p:xfrm>
          <a:off x="2020334" y="6460674"/>
          <a:ext cx="1450390" cy="1166122"/>
        </p:xfrm>
        <a:graphic>
          <a:graphicData uri="http://schemas.openxmlformats.org/drawingml/2006/table">
            <a:tbl>
              <a:tblPr firstRow="1" bandRow="1">
                <a:tableStyleId>{5940675A-B579-460E-94D1-54222C63F5DA}</a:tableStyleId>
              </a:tblPr>
              <a:tblGrid>
                <a:gridCol w="1173004">
                  <a:extLst>
                    <a:ext uri="{9D8B030D-6E8A-4147-A177-3AD203B41FA5}">
                      <a16:colId xmlns:a16="http://schemas.microsoft.com/office/drawing/2014/main" val="3028791239"/>
                    </a:ext>
                  </a:extLst>
                </a:gridCol>
                <a:gridCol w="277386">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Forces</a:t>
                      </a:r>
                    </a:p>
                  </a:txBody>
                  <a:tcPr>
                    <a:solidFill>
                      <a:srgbClr val="91FDF8"/>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71" name="Table 70">
            <a:extLst>
              <a:ext uri="{FF2B5EF4-FFF2-40B4-BE49-F238E27FC236}">
                <a16:creationId xmlns:a16="http://schemas.microsoft.com/office/drawing/2014/main" id="{D6C4B1F1-0F60-4B1F-A3C9-577B180782E2}"/>
              </a:ext>
            </a:extLst>
          </p:cNvPr>
          <p:cNvGraphicFramePr>
            <a:graphicFrameLocks noGrp="1"/>
          </p:cNvGraphicFramePr>
          <p:nvPr>
            <p:extLst>
              <p:ext uri="{D42A27DB-BD31-4B8C-83A1-F6EECF244321}">
                <p14:modId xmlns:p14="http://schemas.microsoft.com/office/powerpoint/2010/main" val="1395943833"/>
              </p:ext>
            </p:extLst>
          </p:nvPr>
        </p:nvGraphicFramePr>
        <p:xfrm>
          <a:off x="262103" y="4216039"/>
          <a:ext cx="1895855" cy="1332869"/>
        </p:xfrm>
        <a:graphic>
          <a:graphicData uri="http://schemas.openxmlformats.org/drawingml/2006/table">
            <a:tbl>
              <a:tblPr firstRow="1" bandRow="1">
                <a:tableStyleId>{5940675A-B579-460E-94D1-54222C63F5DA}</a:tableStyleId>
              </a:tblPr>
              <a:tblGrid>
                <a:gridCol w="1533274">
                  <a:extLst>
                    <a:ext uri="{9D8B030D-6E8A-4147-A177-3AD203B41FA5}">
                      <a16:colId xmlns:a16="http://schemas.microsoft.com/office/drawing/2014/main" val="3028791239"/>
                    </a:ext>
                  </a:extLst>
                </a:gridCol>
                <a:gridCol w="362581">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Energy Generation and Storage</a:t>
                      </a:r>
                    </a:p>
                  </a:txBody>
                  <a:tcPr>
                    <a:solidFill>
                      <a:srgbClr val="00B0F0"/>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72" name="Table 71">
            <a:extLst>
              <a:ext uri="{FF2B5EF4-FFF2-40B4-BE49-F238E27FC236}">
                <a16:creationId xmlns:a16="http://schemas.microsoft.com/office/drawing/2014/main" id="{25B8A1F9-7B3F-4513-9F9C-E0436FA1E58A}"/>
              </a:ext>
            </a:extLst>
          </p:cNvPr>
          <p:cNvGraphicFramePr>
            <a:graphicFrameLocks noGrp="1"/>
          </p:cNvGraphicFramePr>
          <p:nvPr>
            <p:extLst>
              <p:ext uri="{D42A27DB-BD31-4B8C-83A1-F6EECF244321}">
                <p14:modId xmlns:p14="http://schemas.microsoft.com/office/powerpoint/2010/main" val="2203001292"/>
              </p:ext>
            </p:extLst>
          </p:nvPr>
        </p:nvGraphicFramePr>
        <p:xfrm>
          <a:off x="262104" y="2897022"/>
          <a:ext cx="1895855" cy="1166122"/>
        </p:xfrm>
        <a:graphic>
          <a:graphicData uri="http://schemas.openxmlformats.org/drawingml/2006/table">
            <a:tbl>
              <a:tblPr firstRow="1" bandRow="1">
                <a:tableStyleId>{5940675A-B579-460E-94D1-54222C63F5DA}</a:tableStyleId>
              </a:tblPr>
              <a:tblGrid>
                <a:gridCol w="1533274">
                  <a:extLst>
                    <a:ext uri="{9D8B030D-6E8A-4147-A177-3AD203B41FA5}">
                      <a16:colId xmlns:a16="http://schemas.microsoft.com/office/drawing/2014/main" val="3028791239"/>
                    </a:ext>
                  </a:extLst>
                </a:gridCol>
                <a:gridCol w="362581">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Mechanical Systems</a:t>
                      </a:r>
                    </a:p>
                  </a:txBody>
                  <a:tcPr>
                    <a:solidFill>
                      <a:srgbClr val="00B0F0"/>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sp>
        <p:nvSpPr>
          <p:cNvPr id="73" name="Rectangle 72">
            <a:extLst>
              <a:ext uri="{FF2B5EF4-FFF2-40B4-BE49-F238E27FC236}">
                <a16:creationId xmlns:a16="http://schemas.microsoft.com/office/drawing/2014/main" id="{83D17C16-7EFA-407B-844E-674DEF9C8747}"/>
              </a:ext>
            </a:extLst>
          </p:cNvPr>
          <p:cNvSpPr/>
          <p:nvPr/>
        </p:nvSpPr>
        <p:spPr>
          <a:xfrm>
            <a:off x="-245261" y="914461"/>
            <a:ext cx="2249424" cy="461665"/>
          </a:xfrm>
          <a:prstGeom prst="rect">
            <a:avLst/>
          </a:prstGeom>
          <a:noFill/>
        </p:spPr>
        <p:txBody>
          <a:bodyPr wrap="square" lIns="91440" tIns="45720" rIns="91440" bIns="45720">
            <a:spAutoFit/>
          </a:bodyPr>
          <a:lstStyle/>
          <a:p>
            <a:pPr algn="ctr"/>
            <a:r>
              <a:rPr lang="en-US" sz="1200" b="1" dirty="0">
                <a:ln w="0"/>
                <a:solidFill>
                  <a:srgbClr val="00B0F0"/>
                </a:solidFill>
                <a:latin typeface="Tahoma" panose="020B0604030504040204" pitchFamily="34" charset="0"/>
                <a:ea typeface="Tahoma" panose="020B0604030504040204" pitchFamily="34" charset="0"/>
                <a:cs typeface="Tahoma" panose="020B0604030504040204" pitchFamily="34" charset="0"/>
              </a:rPr>
              <a:t>Energy and</a:t>
            </a:r>
            <a:br>
              <a:rPr lang="en-US" sz="1200" b="1" dirty="0">
                <a:ln w="0"/>
                <a:solidFill>
                  <a:srgbClr val="00B0F0"/>
                </a:solidFill>
                <a:latin typeface="Tahoma" panose="020B0604030504040204" pitchFamily="34" charset="0"/>
                <a:ea typeface="Tahoma" panose="020B0604030504040204" pitchFamily="34" charset="0"/>
                <a:cs typeface="Tahoma" panose="020B0604030504040204" pitchFamily="34" charset="0"/>
              </a:rPr>
            </a:br>
            <a:r>
              <a:rPr lang="en-US" sz="1200" b="1" dirty="0">
                <a:ln w="0"/>
                <a:solidFill>
                  <a:srgbClr val="00B0F0"/>
                </a:solidFill>
                <a:latin typeface="Tahoma" panose="020B0604030504040204" pitchFamily="34" charset="0"/>
                <a:ea typeface="Tahoma" panose="020B0604030504040204" pitchFamily="34" charset="0"/>
                <a:cs typeface="Tahoma" panose="020B0604030504040204" pitchFamily="34" charset="0"/>
              </a:rPr>
              <a:t>Mechanisms</a:t>
            </a:r>
            <a:endParaRPr lang="en-US" sz="1200" b="1" cap="none" spc="0" dirty="0">
              <a:ln w="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74" name="Rectangle 73">
            <a:extLst>
              <a:ext uri="{FF2B5EF4-FFF2-40B4-BE49-F238E27FC236}">
                <a16:creationId xmlns:a16="http://schemas.microsoft.com/office/drawing/2014/main" id="{5CF20092-DB39-4A97-8542-AD7419AF5E39}"/>
              </a:ext>
            </a:extLst>
          </p:cNvPr>
          <p:cNvSpPr/>
          <p:nvPr/>
        </p:nvSpPr>
        <p:spPr>
          <a:xfrm>
            <a:off x="4748561" y="4714578"/>
            <a:ext cx="2370351" cy="276999"/>
          </a:xfrm>
          <a:prstGeom prst="rect">
            <a:avLst/>
          </a:prstGeom>
          <a:noFill/>
        </p:spPr>
        <p:txBody>
          <a:bodyPr wrap="square" lIns="91440" tIns="45720" rIns="91440" bIns="45720">
            <a:spAutoFit/>
          </a:bodyPr>
          <a:lstStyle/>
          <a:p>
            <a:pPr algn="ctr"/>
            <a:r>
              <a:rPr lang="en-US" sz="1200" b="1" dirty="0">
                <a:ln w="0"/>
                <a:solidFill>
                  <a:srgbClr val="43A9BD"/>
                </a:solidFill>
                <a:latin typeface="Tahoma" panose="020B0604030504040204" pitchFamily="34" charset="0"/>
                <a:ea typeface="Tahoma" panose="020B0604030504040204" pitchFamily="34" charset="0"/>
                <a:cs typeface="Tahoma" panose="020B0604030504040204" pitchFamily="34" charset="0"/>
              </a:rPr>
              <a:t>Maths and Science</a:t>
            </a:r>
            <a:endParaRPr lang="en-US" sz="1200" b="1" cap="none" spc="0" dirty="0">
              <a:ln w="0"/>
              <a:solidFill>
                <a:srgbClr val="43A9BD"/>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3" name="Table 82">
            <a:extLst>
              <a:ext uri="{FF2B5EF4-FFF2-40B4-BE49-F238E27FC236}">
                <a16:creationId xmlns:a16="http://schemas.microsoft.com/office/drawing/2014/main" id="{E3539EAE-E273-4BF5-BFC6-AE9F7FB646B8}"/>
              </a:ext>
            </a:extLst>
          </p:cNvPr>
          <p:cNvGraphicFramePr>
            <a:graphicFrameLocks noGrp="1"/>
          </p:cNvGraphicFramePr>
          <p:nvPr>
            <p:extLst>
              <p:ext uri="{D42A27DB-BD31-4B8C-83A1-F6EECF244321}">
                <p14:modId xmlns:p14="http://schemas.microsoft.com/office/powerpoint/2010/main" val="2199634210"/>
              </p:ext>
            </p:extLst>
          </p:nvPr>
        </p:nvGraphicFramePr>
        <p:xfrm>
          <a:off x="112014" y="1441222"/>
          <a:ext cx="1491916" cy="1166122"/>
        </p:xfrm>
        <a:graphic>
          <a:graphicData uri="http://schemas.openxmlformats.org/drawingml/2006/table">
            <a:tbl>
              <a:tblPr firstRow="1" bandRow="1">
                <a:tableStyleId>{5940675A-B579-460E-94D1-54222C63F5DA}</a:tableStyleId>
              </a:tblPr>
              <a:tblGrid>
                <a:gridCol w="1206588">
                  <a:extLst>
                    <a:ext uri="{9D8B030D-6E8A-4147-A177-3AD203B41FA5}">
                      <a16:colId xmlns:a16="http://schemas.microsoft.com/office/drawing/2014/main" val="3028791239"/>
                    </a:ext>
                  </a:extLst>
                </a:gridCol>
                <a:gridCol w="285328">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Process</a:t>
                      </a:r>
                      <a:r>
                        <a:rPr lang="en-GB" sz="1200" b="1" baseline="0" dirty="0">
                          <a:latin typeface="Tahoma" panose="020B0604030504040204" pitchFamily="34" charset="0"/>
                          <a:ea typeface="Tahoma" panose="020B0604030504040204" pitchFamily="34" charset="0"/>
                          <a:cs typeface="Tahoma" panose="020B0604030504040204" pitchFamily="34" charset="0"/>
                        </a:rPr>
                        <a:t> Orders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rgbClr val="00B0F0"/>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85" name="Table 84">
            <a:extLst>
              <a:ext uri="{FF2B5EF4-FFF2-40B4-BE49-F238E27FC236}">
                <a16:creationId xmlns:a16="http://schemas.microsoft.com/office/drawing/2014/main" id="{6679BA73-B3E7-42E7-BFC1-33FDF67766FA}"/>
              </a:ext>
            </a:extLst>
          </p:cNvPr>
          <p:cNvGraphicFramePr>
            <a:graphicFrameLocks noGrp="1"/>
          </p:cNvGraphicFramePr>
          <p:nvPr>
            <p:extLst>
              <p:ext uri="{D42A27DB-BD31-4B8C-83A1-F6EECF244321}">
                <p14:modId xmlns:p14="http://schemas.microsoft.com/office/powerpoint/2010/main" val="934948825"/>
              </p:ext>
            </p:extLst>
          </p:nvPr>
        </p:nvGraphicFramePr>
        <p:xfrm>
          <a:off x="3218779" y="796534"/>
          <a:ext cx="1450390" cy="1166122"/>
        </p:xfrm>
        <a:graphic>
          <a:graphicData uri="http://schemas.openxmlformats.org/drawingml/2006/table">
            <a:tbl>
              <a:tblPr firstRow="1" bandRow="1">
                <a:tableStyleId>{5940675A-B579-460E-94D1-54222C63F5DA}</a:tableStyleId>
              </a:tblPr>
              <a:tblGrid>
                <a:gridCol w="1173004">
                  <a:extLst>
                    <a:ext uri="{9D8B030D-6E8A-4147-A177-3AD203B41FA5}">
                      <a16:colId xmlns:a16="http://schemas.microsoft.com/office/drawing/2014/main" val="3028791239"/>
                    </a:ext>
                  </a:extLst>
                </a:gridCol>
                <a:gridCol w="277386">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Finishes</a:t>
                      </a:r>
                    </a:p>
                  </a:txBody>
                  <a:tcPr>
                    <a:solidFill>
                      <a:schemeClr val="accent6">
                        <a:lumMod val="60000"/>
                        <a:lumOff val="4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86" name="Table 85">
            <a:extLst>
              <a:ext uri="{FF2B5EF4-FFF2-40B4-BE49-F238E27FC236}">
                <a16:creationId xmlns:a16="http://schemas.microsoft.com/office/drawing/2014/main" id="{14BF1109-58A4-476F-A290-A8EC29FF007F}"/>
              </a:ext>
            </a:extLst>
          </p:cNvPr>
          <p:cNvGraphicFramePr>
            <a:graphicFrameLocks noGrp="1"/>
          </p:cNvGraphicFramePr>
          <p:nvPr>
            <p:extLst>
              <p:ext uri="{D42A27DB-BD31-4B8C-83A1-F6EECF244321}">
                <p14:modId xmlns:p14="http://schemas.microsoft.com/office/powerpoint/2010/main" val="4176833828"/>
              </p:ext>
            </p:extLst>
          </p:nvPr>
        </p:nvGraphicFramePr>
        <p:xfrm>
          <a:off x="4848978" y="777799"/>
          <a:ext cx="1849518" cy="1515749"/>
        </p:xfrm>
        <a:graphic>
          <a:graphicData uri="http://schemas.openxmlformats.org/drawingml/2006/table">
            <a:tbl>
              <a:tblPr firstRow="1" bandRow="1">
                <a:tableStyleId>{5940675A-B579-460E-94D1-54222C63F5DA}</a:tableStyleId>
              </a:tblPr>
              <a:tblGrid>
                <a:gridCol w="1495799">
                  <a:extLst>
                    <a:ext uri="{9D8B030D-6E8A-4147-A177-3AD203B41FA5}">
                      <a16:colId xmlns:a16="http://schemas.microsoft.com/office/drawing/2014/main" val="3028791239"/>
                    </a:ext>
                  </a:extLst>
                </a:gridCol>
                <a:gridCol w="353719">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Standard Components and Stock Forms</a:t>
                      </a:r>
                    </a:p>
                  </a:txBody>
                  <a:tcPr>
                    <a:solidFill>
                      <a:schemeClr val="accent6">
                        <a:lumMod val="60000"/>
                        <a:lumOff val="4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87" name="Table 86">
            <a:extLst>
              <a:ext uri="{FF2B5EF4-FFF2-40B4-BE49-F238E27FC236}">
                <a16:creationId xmlns:a16="http://schemas.microsoft.com/office/drawing/2014/main" id="{47B7B5B5-ACBB-4F31-BE1D-DB5F74E7CB29}"/>
              </a:ext>
            </a:extLst>
          </p:cNvPr>
          <p:cNvGraphicFramePr>
            <a:graphicFrameLocks noGrp="1"/>
          </p:cNvGraphicFramePr>
          <p:nvPr>
            <p:extLst>
              <p:ext uri="{D42A27DB-BD31-4B8C-83A1-F6EECF244321}">
                <p14:modId xmlns:p14="http://schemas.microsoft.com/office/powerpoint/2010/main" val="1812486745"/>
              </p:ext>
            </p:extLst>
          </p:nvPr>
        </p:nvGraphicFramePr>
        <p:xfrm>
          <a:off x="1825200" y="778321"/>
          <a:ext cx="1297550" cy="1477766"/>
        </p:xfrm>
        <a:graphic>
          <a:graphicData uri="http://schemas.openxmlformats.org/drawingml/2006/table">
            <a:tbl>
              <a:tblPr firstRow="1" bandRow="1">
                <a:tableStyleId>{5940675A-B579-460E-94D1-54222C63F5DA}</a:tableStyleId>
              </a:tblPr>
              <a:tblGrid>
                <a:gridCol w="1049395">
                  <a:extLst>
                    <a:ext uri="{9D8B030D-6E8A-4147-A177-3AD203B41FA5}">
                      <a16:colId xmlns:a16="http://schemas.microsoft.com/office/drawing/2014/main" val="3028791239"/>
                    </a:ext>
                  </a:extLst>
                </a:gridCol>
                <a:gridCol w="248155">
                  <a:extLst>
                    <a:ext uri="{9D8B030D-6E8A-4147-A177-3AD203B41FA5}">
                      <a16:colId xmlns:a16="http://schemas.microsoft.com/office/drawing/2014/main" val="3023160035"/>
                    </a:ext>
                  </a:extLst>
                </a:gridCol>
              </a:tblGrid>
              <a:tr h="403688">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Paper and Boards</a:t>
                      </a:r>
                    </a:p>
                  </a:txBody>
                  <a:tcPr>
                    <a:solidFill>
                      <a:schemeClr val="accent6">
                        <a:lumMod val="60000"/>
                        <a:lumOff val="4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89046">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403688">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272991">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88" name="Table 87">
            <a:extLst>
              <a:ext uri="{FF2B5EF4-FFF2-40B4-BE49-F238E27FC236}">
                <a16:creationId xmlns:a16="http://schemas.microsoft.com/office/drawing/2014/main" id="{08CB62BA-C98E-447F-ABB0-861C4AD81CF7}"/>
              </a:ext>
            </a:extLst>
          </p:cNvPr>
          <p:cNvGraphicFramePr>
            <a:graphicFrameLocks noGrp="1"/>
          </p:cNvGraphicFramePr>
          <p:nvPr>
            <p:extLst>
              <p:ext uri="{D42A27DB-BD31-4B8C-83A1-F6EECF244321}">
                <p14:modId xmlns:p14="http://schemas.microsoft.com/office/powerpoint/2010/main" val="1972443273"/>
              </p:ext>
            </p:extLst>
          </p:nvPr>
        </p:nvGraphicFramePr>
        <p:xfrm>
          <a:off x="5017420" y="2432828"/>
          <a:ext cx="1673054" cy="1166122"/>
        </p:xfrm>
        <a:graphic>
          <a:graphicData uri="http://schemas.openxmlformats.org/drawingml/2006/table">
            <a:tbl>
              <a:tblPr firstRow="1" bandRow="1">
                <a:tableStyleId>{5940675A-B579-460E-94D1-54222C63F5DA}</a:tableStyleId>
              </a:tblPr>
              <a:tblGrid>
                <a:gridCol w="1353084">
                  <a:extLst>
                    <a:ext uri="{9D8B030D-6E8A-4147-A177-3AD203B41FA5}">
                      <a16:colId xmlns:a16="http://schemas.microsoft.com/office/drawing/2014/main" val="3028791239"/>
                    </a:ext>
                  </a:extLst>
                </a:gridCol>
                <a:gridCol w="319970">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Woods and Boards</a:t>
                      </a:r>
                    </a:p>
                  </a:txBody>
                  <a:tcPr>
                    <a:solidFill>
                      <a:schemeClr val="accent6">
                        <a:lumMod val="60000"/>
                        <a:lumOff val="4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89" name="Table 88">
            <a:extLst>
              <a:ext uri="{FF2B5EF4-FFF2-40B4-BE49-F238E27FC236}">
                <a16:creationId xmlns:a16="http://schemas.microsoft.com/office/drawing/2014/main" id="{CC4AF699-B4A8-4BBD-830A-ADA15A84A327}"/>
              </a:ext>
            </a:extLst>
          </p:cNvPr>
          <p:cNvGraphicFramePr>
            <a:graphicFrameLocks noGrp="1"/>
          </p:cNvGraphicFramePr>
          <p:nvPr>
            <p:extLst>
              <p:ext uri="{D42A27DB-BD31-4B8C-83A1-F6EECF244321}">
                <p14:modId xmlns:p14="http://schemas.microsoft.com/office/powerpoint/2010/main" val="1227401339"/>
              </p:ext>
            </p:extLst>
          </p:nvPr>
        </p:nvGraphicFramePr>
        <p:xfrm>
          <a:off x="3344021" y="2325431"/>
          <a:ext cx="1450390" cy="1166122"/>
        </p:xfrm>
        <a:graphic>
          <a:graphicData uri="http://schemas.openxmlformats.org/drawingml/2006/table">
            <a:tbl>
              <a:tblPr firstRow="1" bandRow="1">
                <a:tableStyleId>{5940675A-B579-460E-94D1-54222C63F5DA}</a:tableStyleId>
              </a:tblPr>
              <a:tblGrid>
                <a:gridCol w="1173004">
                  <a:extLst>
                    <a:ext uri="{9D8B030D-6E8A-4147-A177-3AD203B41FA5}">
                      <a16:colId xmlns:a16="http://schemas.microsoft.com/office/drawing/2014/main" val="3028791239"/>
                    </a:ext>
                  </a:extLst>
                </a:gridCol>
                <a:gridCol w="277386">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Plastics</a:t>
                      </a:r>
                    </a:p>
                  </a:txBody>
                  <a:tcPr>
                    <a:solidFill>
                      <a:schemeClr val="accent6">
                        <a:lumMod val="60000"/>
                        <a:lumOff val="4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90" name="Table 89">
            <a:extLst>
              <a:ext uri="{FF2B5EF4-FFF2-40B4-BE49-F238E27FC236}">
                <a16:creationId xmlns:a16="http://schemas.microsoft.com/office/drawing/2014/main" id="{D36680B2-CA64-403C-9EAA-AE26E140DD10}"/>
              </a:ext>
            </a:extLst>
          </p:cNvPr>
          <p:cNvGraphicFramePr>
            <a:graphicFrameLocks noGrp="1"/>
          </p:cNvGraphicFramePr>
          <p:nvPr>
            <p:extLst>
              <p:ext uri="{D42A27DB-BD31-4B8C-83A1-F6EECF244321}">
                <p14:modId xmlns:p14="http://schemas.microsoft.com/office/powerpoint/2010/main" val="77246380"/>
              </p:ext>
            </p:extLst>
          </p:nvPr>
        </p:nvGraphicFramePr>
        <p:xfrm>
          <a:off x="5017420" y="3657249"/>
          <a:ext cx="1707308" cy="1280160"/>
        </p:xfrm>
        <a:graphic>
          <a:graphicData uri="http://schemas.openxmlformats.org/drawingml/2006/table">
            <a:tbl>
              <a:tblPr firstRow="1" bandRow="1">
                <a:tableStyleId>{5940675A-B579-460E-94D1-54222C63F5DA}</a:tableStyleId>
              </a:tblPr>
              <a:tblGrid>
                <a:gridCol w="1380787">
                  <a:extLst>
                    <a:ext uri="{9D8B030D-6E8A-4147-A177-3AD203B41FA5}">
                      <a16:colId xmlns:a16="http://schemas.microsoft.com/office/drawing/2014/main" val="3028791239"/>
                    </a:ext>
                  </a:extLst>
                </a:gridCol>
                <a:gridCol w="326521">
                  <a:extLst>
                    <a:ext uri="{9D8B030D-6E8A-4147-A177-3AD203B41FA5}">
                      <a16:colId xmlns:a16="http://schemas.microsoft.com/office/drawing/2014/main" val="3023160035"/>
                    </a:ext>
                  </a:extLst>
                </a:gridCol>
              </a:tblGrid>
              <a:tr h="211825">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Properties of materials</a:t>
                      </a:r>
                    </a:p>
                  </a:txBody>
                  <a:tcPr>
                    <a:solidFill>
                      <a:schemeClr val="accent6">
                        <a:lumMod val="60000"/>
                        <a:lumOff val="4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11825">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211825">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211825">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graphicFrame>
        <p:nvGraphicFramePr>
          <p:cNvPr id="91" name="Table 90">
            <a:extLst>
              <a:ext uri="{FF2B5EF4-FFF2-40B4-BE49-F238E27FC236}">
                <a16:creationId xmlns:a16="http://schemas.microsoft.com/office/drawing/2014/main" id="{91D87A65-9025-4DEB-8889-FCA6B80FC694}"/>
              </a:ext>
            </a:extLst>
          </p:cNvPr>
          <p:cNvGraphicFramePr>
            <a:graphicFrameLocks noGrp="1"/>
          </p:cNvGraphicFramePr>
          <p:nvPr>
            <p:extLst>
              <p:ext uri="{D42A27DB-BD31-4B8C-83A1-F6EECF244321}">
                <p14:modId xmlns:p14="http://schemas.microsoft.com/office/powerpoint/2010/main" val="3620588807"/>
              </p:ext>
            </p:extLst>
          </p:nvPr>
        </p:nvGraphicFramePr>
        <p:xfrm>
          <a:off x="3218779" y="3642167"/>
          <a:ext cx="1600866" cy="1332869"/>
        </p:xfrm>
        <a:graphic>
          <a:graphicData uri="http://schemas.openxmlformats.org/drawingml/2006/table">
            <a:tbl>
              <a:tblPr firstRow="1" bandRow="1">
                <a:tableStyleId>{5940675A-B579-460E-94D1-54222C63F5DA}</a:tableStyleId>
              </a:tblPr>
              <a:tblGrid>
                <a:gridCol w="1294702">
                  <a:extLst>
                    <a:ext uri="{9D8B030D-6E8A-4147-A177-3AD203B41FA5}">
                      <a16:colId xmlns:a16="http://schemas.microsoft.com/office/drawing/2014/main" val="3028791239"/>
                    </a:ext>
                  </a:extLst>
                </a:gridCol>
                <a:gridCol w="306164">
                  <a:extLst>
                    <a:ext uri="{9D8B030D-6E8A-4147-A177-3AD203B41FA5}">
                      <a16:colId xmlns:a16="http://schemas.microsoft.com/office/drawing/2014/main" val="3023160035"/>
                    </a:ext>
                  </a:extLst>
                </a:gridCol>
              </a:tblGrid>
              <a:tr h="290453">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New and</a:t>
                      </a:r>
                      <a:r>
                        <a:rPr lang="en-GB" sz="1200" b="1" baseline="0" dirty="0">
                          <a:latin typeface="Tahoma" panose="020B0604030504040204" pitchFamily="34" charset="0"/>
                          <a:ea typeface="Tahoma" panose="020B0604030504040204" pitchFamily="34" charset="0"/>
                          <a:cs typeface="Tahoma" panose="020B0604030504040204" pitchFamily="34" charset="0"/>
                        </a:rPr>
                        <a:t> Smart Materials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chemeClr val="accent6">
                        <a:lumMod val="60000"/>
                        <a:lumOff val="4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90453">
                <a:tc>
                  <a:txBody>
                    <a:bodyPr/>
                    <a:lstStyle/>
                    <a:p>
                      <a:pPr algn="ctr"/>
                      <a:r>
                        <a:rPr lang="en-GB" sz="1200" dirty="0"/>
                        <a:t>Revised</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418805793"/>
                  </a:ext>
                </a:extLst>
              </a:tr>
              <a:tr h="310896">
                <a:tc>
                  <a:txBody>
                    <a:bodyPr/>
                    <a:lstStyle/>
                    <a:p>
                      <a:pPr algn="ctr"/>
                      <a:r>
                        <a:rPr lang="en-GB" sz="1200" dirty="0"/>
                        <a:t>Exam Question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574067554"/>
                  </a:ext>
                </a:extLst>
              </a:tr>
              <a:tr h="0">
                <a:tc>
                  <a:txBody>
                    <a:bodyPr/>
                    <a:lstStyle/>
                    <a:p>
                      <a:pPr algn="ctr"/>
                      <a:r>
                        <a:rPr lang="en-GB" sz="1200" dirty="0"/>
                        <a:t>Revised again</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391597360"/>
                  </a:ext>
                </a:extLst>
              </a:tr>
            </a:tbl>
          </a:graphicData>
        </a:graphic>
      </p:graphicFrame>
      <p:sp>
        <p:nvSpPr>
          <p:cNvPr id="98" name="Rectangle 97">
            <a:extLst>
              <a:ext uri="{FF2B5EF4-FFF2-40B4-BE49-F238E27FC236}">
                <a16:creationId xmlns:a16="http://schemas.microsoft.com/office/drawing/2014/main" id="{C08FB1A9-422F-497C-8B7E-F5124160605E}"/>
              </a:ext>
            </a:extLst>
          </p:cNvPr>
          <p:cNvSpPr/>
          <p:nvPr/>
        </p:nvSpPr>
        <p:spPr>
          <a:xfrm>
            <a:off x="1744502" y="5942181"/>
            <a:ext cx="2249424" cy="276999"/>
          </a:xfrm>
          <a:prstGeom prst="rect">
            <a:avLst/>
          </a:prstGeom>
          <a:noFill/>
        </p:spPr>
        <p:txBody>
          <a:bodyPr wrap="square" lIns="91440" tIns="45720" rIns="91440" bIns="45720">
            <a:spAutoFit/>
          </a:bodyPr>
          <a:lstStyle/>
          <a:p>
            <a:pPr algn="ctr"/>
            <a:r>
              <a:rPr lang="en-US" sz="1200" b="1" dirty="0" err="1">
                <a:ln w="0"/>
                <a:solidFill>
                  <a:srgbClr val="00B0F0"/>
                </a:solidFill>
                <a:latin typeface="Tahoma" panose="020B0604030504040204" pitchFamily="34" charset="0"/>
                <a:ea typeface="Tahoma" panose="020B0604030504040204" pitchFamily="34" charset="0"/>
                <a:cs typeface="Tahoma" panose="020B0604030504040204" pitchFamily="34" charset="0"/>
              </a:rPr>
              <a:t>Maths</a:t>
            </a:r>
            <a:r>
              <a:rPr lang="en-US" sz="1200" b="1" dirty="0">
                <a:ln w="0"/>
                <a:solidFill>
                  <a:srgbClr val="00B0F0"/>
                </a:solidFill>
                <a:latin typeface="Tahoma" panose="020B0604030504040204" pitchFamily="34" charset="0"/>
                <a:ea typeface="Tahoma" panose="020B0604030504040204" pitchFamily="34" charset="0"/>
                <a:cs typeface="Tahoma" panose="020B0604030504040204" pitchFamily="34" charset="0"/>
              </a:rPr>
              <a:t> &amp; Science</a:t>
            </a:r>
            <a:endParaRPr lang="en-US" sz="1200" b="1" cap="none" spc="0" dirty="0">
              <a:ln w="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4767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A72AA687-5DFE-4054-BA02-88FBACCDACD7}"/>
              </a:ext>
            </a:extLst>
          </p:cNvPr>
          <p:cNvSpPr>
            <a:spLocks noGrp="1"/>
          </p:cNvSpPr>
          <p:nvPr>
            <p:ph type="title"/>
          </p:nvPr>
        </p:nvSpPr>
        <p:spPr>
          <a:xfrm>
            <a:off x="1" y="1"/>
            <a:ext cx="6858000" cy="539552"/>
          </a:xfrm>
          <a:solidFill>
            <a:schemeClr val="bg1">
              <a:lumMod val="95000"/>
            </a:schemeClr>
          </a:solidFill>
        </p:spPr>
        <p:txBody>
          <a:bodyPr anchor="t">
            <a:normAutofit/>
          </a:bodyPr>
          <a:lstStyle/>
          <a:p>
            <a:pPr algn="ctr"/>
            <a:r>
              <a:rPr lang="en-GB" sz="2400" b="1"/>
              <a:t>Structuring your answers in Design Technology</a:t>
            </a:r>
            <a:endParaRPr lang="ru-RU" sz="2400" b="1"/>
          </a:p>
        </p:txBody>
      </p:sp>
      <p:sp>
        <p:nvSpPr>
          <p:cNvPr id="8" name="Title 1">
            <a:extLst>
              <a:ext uri="{FF2B5EF4-FFF2-40B4-BE49-F238E27FC236}">
                <a16:creationId xmlns:a16="http://schemas.microsoft.com/office/drawing/2014/main" id="{A1DC2B7C-A5E1-48AD-A683-D46B1D80463C}"/>
              </a:ext>
            </a:extLst>
          </p:cNvPr>
          <p:cNvSpPr txBox="1">
            <a:spLocks/>
          </p:cNvSpPr>
          <p:nvPr/>
        </p:nvSpPr>
        <p:spPr>
          <a:xfrm>
            <a:off x="0" y="755576"/>
            <a:ext cx="1363180"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a:t>P.E.E Chains </a:t>
            </a:r>
          </a:p>
        </p:txBody>
      </p:sp>
      <p:grpSp>
        <p:nvGrpSpPr>
          <p:cNvPr id="3" name="Group 2">
            <a:extLst>
              <a:ext uri="{FF2B5EF4-FFF2-40B4-BE49-F238E27FC236}">
                <a16:creationId xmlns:a16="http://schemas.microsoft.com/office/drawing/2014/main" id="{D93EBC1B-36CA-4218-A2A9-43776D0770C6}"/>
              </a:ext>
            </a:extLst>
          </p:cNvPr>
          <p:cNvGrpSpPr/>
          <p:nvPr/>
        </p:nvGrpSpPr>
        <p:grpSpPr>
          <a:xfrm>
            <a:off x="1556792" y="714302"/>
            <a:ext cx="1404156" cy="589755"/>
            <a:chOff x="1331640" y="836712"/>
            <a:chExt cx="6408712" cy="3168352"/>
          </a:xfrm>
        </p:grpSpPr>
        <p:sp>
          <p:nvSpPr>
            <p:cNvPr id="4" name="Rounded Rectangle 6">
              <a:extLst>
                <a:ext uri="{FF2B5EF4-FFF2-40B4-BE49-F238E27FC236}">
                  <a16:creationId xmlns:a16="http://schemas.microsoft.com/office/drawing/2014/main" id="{8FF61F94-3BB4-4EF7-98DD-D8697F14C951}"/>
                </a:ext>
              </a:extLst>
            </p:cNvPr>
            <p:cNvSpPr/>
            <p:nvPr/>
          </p:nvSpPr>
          <p:spPr>
            <a:xfrm>
              <a:off x="4860032" y="836712"/>
              <a:ext cx="2880320" cy="3168352"/>
            </a:xfrm>
            <a:prstGeom prst="roundRect">
              <a:avLst/>
            </a:prstGeom>
            <a:solidFill>
              <a:srgbClr val="00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F30DF0FB-8633-4FCF-BCFF-9F5668981279}"/>
                </a:ext>
              </a:extLst>
            </p:cNvPr>
            <p:cNvSpPr/>
            <p:nvPr/>
          </p:nvSpPr>
          <p:spPr>
            <a:xfrm>
              <a:off x="1331640" y="836712"/>
              <a:ext cx="2736304" cy="3168352"/>
            </a:xfrm>
            <a:prstGeom prst="roundRect">
              <a:avLst/>
            </a:prstGeom>
            <a:solidFill>
              <a:srgbClr val="CC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3.bp.blogspot.com/_5Kk_-8lDBqU/TSMgFqmEsEI/AAAAAAAAAGs/QOv2o7jF1Zk/s1600/TE_Data_Toilet_signs_by_msalah.jpg">
              <a:extLst>
                <a:ext uri="{FF2B5EF4-FFF2-40B4-BE49-F238E27FC236}">
                  <a16:creationId xmlns:a16="http://schemas.microsoft.com/office/drawing/2014/main" id="{C8F65009-D664-403F-A930-ED70423D4938}"/>
                </a:ext>
              </a:extLst>
            </p:cNvPr>
            <p:cNvPicPr>
              <a:picLocks noChangeAspect="1" noChangeArrowheads="1"/>
            </p:cNvPicPr>
            <p:nvPr/>
          </p:nvPicPr>
          <p:blipFill>
            <a:blip r:embed="rId2" cstate="print"/>
            <a:srcRect l="57475" t="15090" r="10395" b="27570"/>
            <a:stretch>
              <a:fillRect/>
            </a:stretch>
          </p:blipFill>
          <p:spPr bwMode="auto">
            <a:xfrm>
              <a:off x="5076056" y="1052736"/>
              <a:ext cx="2448272" cy="2736304"/>
            </a:xfrm>
            <a:prstGeom prst="roundRect">
              <a:avLst/>
            </a:prstGeom>
            <a:noFill/>
            <a:ln>
              <a:noFill/>
            </a:ln>
          </p:spPr>
        </p:pic>
        <p:pic>
          <p:nvPicPr>
            <p:cNvPr id="9" name="Picture 2" descr="http://3.bp.blogspot.com/_5Kk_-8lDBqU/TSMgFqmEsEI/AAAAAAAAAGs/QOv2o7jF1Zk/s1600/TE_Data_Toilet_signs_by_msalah.jpg">
              <a:extLst>
                <a:ext uri="{FF2B5EF4-FFF2-40B4-BE49-F238E27FC236}">
                  <a16:creationId xmlns:a16="http://schemas.microsoft.com/office/drawing/2014/main" id="{59544B70-5CE3-4984-853E-05C4022B72B8}"/>
                </a:ext>
              </a:extLst>
            </p:cNvPr>
            <p:cNvPicPr>
              <a:picLocks noChangeAspect="1" noChangeArrowheads="1"/>
            </p:cNvPicPr>
            <p:nvPr/>
          </p:nvPicPr>
          <p:blipFill>
            <a:blip r:embed="rId2" cstate="print"/>
            <a:srcRect l="12116" t="18108" r="57644" b="27570"/>
            <a:stretch>
              <a:fillRect/>
            </a:stretch>
          </p:blipFill>
          <p:spPr bwMode="auto">
            <a:xfrm>
              <a:off x="1547664" y="1052736"/>
              <a:ext cx="2304256" cy="2736304"/>
            </a:xfrm>
            <a:prstGeom prst="roundRect">
              <a:avLst/>
            </a:prstGeom>
            <a:noFill/>
            <a:ln>
              <a:noFill/>
            </a:ln>
          </p:spPr>
        </p:pic>
      </p:grpSp>
      <p:sp>
        <p:nvSpPr>
          <p:cNvPr id="12" name="TextBox 11">
            <a:extLst>
              <a:ext uri="{FF2B5EF4-FFF2-40B4-BE49-F238E27FC236}">
                <a16:creationId xmlns:a16="http://schemas.microsoft.com/office/drawing/2014/main" id="{2EDEE34B-5820-4978-899C-C523B94D1722}"/>
              </a:ext>
            </a:extLst>
          </p:cNvPr>
          <p:cNvSpPr txBox="1"/>
          <p:nvPr/>
        </p:nvSpPr>
        <p:spPr>
          <a:xfrm>
            <a:off x="188640" y="1403648"/>
            <a:ext cx="6480720" cy="600164"/>
          </a:xfrm>
          <a:prstGeom prst="rect">
            <a:avLst/>
          </a:prstGeom>
          <a:solidFill>
            <a:schemeClr val="bg1">
              <a:lumMod val="95000"/>
            </a:schemeClr>
          </a:solidFill>
        </p:spPr>
        <p:txBody>
          <a:bodyPr wrap="square" rtlCol="0">
            <a:spAutoFit/>
          </a:bodyPr>
          <a:lstStyle/>
          <a:p>
            <a:r>
              <a:rPr lang="en-GB" sz="1100"/>
              <a:t>In Technology we use PEE chains to expand our answers so we are communicating our thoughts and ideas clearly.  This makes sure that we say what we think and then back up, or justify, our thoughts with explanations and evidence from research which support them.</a:t>
            </a:r>
          </a:p>
        </p:txBody>
      </p:sp>
      <p:graphicFrame>
        <p:nvGraphicFramePr>
          <p:cNvPr id="13" name="Table 12">
            <a:extLst>
              <a:ext uri="{FF2B5EF4-FFF2-40B4-BE49-F238E27FC236}">
                <a16:creationId xmlns:a16="http://schemas.microsoft.com/office/drawing/2014/main" id="{8E73E5C5-3526-49FB-91AD-F0F800C8F7A4}"/>
              </a:ext>
            </a:extLst>
          </p:cNvPr>
          <p:cNvGraphicFramePr>
            <a:graphicFrameLocks noGrp="1"/>
          </p:cNvGraphicFramePr>
          <p:nvPr>
            <p:extLst>
              <p:ext uri="{D42A27DB-BD31-4B8C-83A1-F6EECF244321}">
                <p14:modId xmlns:p14="http://schemas.microsoft.com/office/powerpoint/2010/main" val="3224304086"/>
              </p:ext>
            </p:extLst>
          </p:nvPr>
        </p:nvGraphicFramePr>
        <p:xfrm>
          <a:off x="305097" y="2123728"/>
          <a:ext cx="6220247" cy="777240"/>
        </p:xfrm>
        <a:graphic>
          <a:graphicData uri="http://schemas.openxmlformats.org/drawingml/2006/table">
            <a:tbl>
              <a:tblPr firstRow="1" bandRow="1">
                <a:tableStyleId>{5940675A-B579-460E-94D1-54222C63F5DA}</a:tableStyleId>
              </a:tblPr>
              <a:tblGrid>
                <a:gridCol w="819647">
                  <a:extLst>
                    <a:ext uri="{9D8B030D-6E8A-4147-A177-3AD203B41FA5}">
                      <a16:colId xmlns:a16="http://schemas.microsoft.com/office/drawing/2014/main" val="191324073"/>
                    </a:ext>
                  </a:extLst>
                </a:gridCol>
                <a:gridCol w="3096344">
                  <a:extLst>
                    <a:ext uri="{9D8B030D-6E8A-4147-A177-3AD203B41FA5}">
                      <a16:colId xmlns:a16="http://schemas.microsoft.com/office/drawing/2014/main" val="1201511810"/>
                    </a:ext>
                  </a:extLst>
                </a:gridCol>
                <a:gridCol w="2304256">
                  <a:extLst>
                    <a:ext uri="{9D8B030D-6E8A-4147-A177-3AD203B41FA5}">
                      <a16:colId xmlns:a16="http://schemas.microsoft.com/office/drawing/2014/main" val="2118711588"/>
                    </a:ext>
                  </a:extLst>
                </a:gridCol>
              </a:tblGrid>
              <a:tr h="127224">
                <a:tc>
                  <a:txBody>
                    <a:bodyPr/>
                    <a:lstStyle/>
                    <a:p>
                      <a:r>
                        <a:rPr lang="en-GB" sz="1100">
                          <a:solidFill>
                            <a:srgbClr val="000099"/>
                          </a:solidFill>
                        </a:rPr>
                        <a:t>POINT</a:t>
                      </a:r>
                      <a:endParaRPr lang="en-GB" sz="1100"/>
                    </a:p>
                  </a:txBody>
                  <a:tcPr/>
                </a:tc>
                <a:tc>
                  <a:txBody>
                    <a:bodyPr/>
                    <a:lstStyle/>
                    <a:p>
                      <a:r>
                        <a:rPr lang="en-GB" sz="1100"/>
                        <a:t>Say </a:t>
                      </a:r>
                      <a:r>
                        <a:rPr lang="en-GB" sz="1100">
                          <a:solidFill>
                            <a:srgbClr val="000099"/>
                          </a:solidFill>
                        </a:rPr>
                        <a:t>WHAT</a:t>
                      </a:r>
                      <a:r>
                        <a:rPr lang="en-GB" sz="1100"/>
                        <a:t> you think.</a:t>
                      </a:r>
                    </a:p>
                  </a:txBody>
                  <a:tcPr/>
                </a:tc>
                <a:tc>
                  <a:txBody>
                    <a:bodyPr/>
                    <a:lstStyle/>
                    <a:p>
                      <a:r>
                        <a:rPr lang="en-GB" sz="1100" i="1"/>
                        <a:t>I think the product should be…</a:t>
                      </a:r>
                    </a:p>
                  </a:txBody>
                  <a:tcPr/>
                </a:tc>
                <a:extLst>
                  <a:ext uri="{0D108BD9-81ED-4DB2-BD59-A6C34878D82A}">
                    <a16:rowId xmlns:a16="http://schemas.microsoft.com/office/drawing/2014/main" val="3415274785"/>
                  </a:ext>
                </a:extLst>
              </a:tr>
              <a:tr h="127224">
                <a:tc>
                  <a:txBody>
                    <a:bodyPr/>
                    <a:lstStyle/>
                    <a:p>
                      <a:r>
                        <a:rPr lang="en-GB" sz="1100">
                          <a:solidFill>
                            <a:srgbClr val="CC0099"/>
                          </a:solidFill>
                        </a:rPr>
                        <a:t>EXPLAIN</a:t>
                      </a:r>
                      <a:endParaRPr lang="en-GB" sz="1100"/>
                    </a:p>
                  </a:txBody>
                  <a:tcPr/>
                </a:tc>
                <a:tc>
                  <a:txBody>
                    <a:bodyPr/>
                    <a:lstStyle/>
                    <a:p>
                      <a:r>
                        <a:rPr lang="en-GB" sz="1100"/>
                        <a:t>Say </a:t>
                      </a:r>
                      <a:r>
                        <a:rPr lang="en-GB" sz="1100">
                          <a:solidFill>
                            <a:srgbClr val="CC0099"/>
                          </a:solidFill>
                        </a:rPr>
                        <a:t>WHY</a:t>
                      </a:r>
                      <a:r>
                        <a:rPr lang="en-GB" sz="1100"/>
                        <a:t> you think it.</a:t>
                      </a:r>
                    </a:p>
                  </a:txBody>
                  <a:tcPr/>
                </a:tc>
                <a:tc>
                  <a:txBody>
                    <a:bodyPr/>
                    <a:lstStyle/>
                    <a:p>
                      <a:r>
                        <a:rPr lang="en-GB" sz="1100" i="1"/>
                        <a:t>This is because…</a:t>
                      </a:r>
                    </a:p>
                  </a:txBody>
                  <a:tcPr/>
                </a:tc>
                <a:extLst>
                  <a:ext uri="{0D108BD9-81ED-4DB2-BD59-A6C34878D82A}">
                    <a16:rowId xmlns:a16="http://schemas.microsoft.com/office/drawing/2014/main" val="2813292354"/>
                  </a:ext>
                </a:extLst>
              </a:tr>
              <a:tr h="127224">
                <a:tc>
                  <a:txBody>
                    <a:bodyPr/>
                    <a:lstStyle/>
                    <a:p>
                      <a:r>
                        <a:rPr lang="en-GB" sz="1100">
                          <a:solidFill>
                            <a:srgbClr val="00B050"/>
                          </a:solidFill>
                        </a:rPr>
                        <a:t>EVIDENCE</a:t>
                      </a:r>
                      <a:endParaRPr lang="en-GB" sz="1100"/>
                    </a:p>
                  </a:txBody>
                  <a:tcPr/>
                </a:tc>
                <a:tc>
                  <a:txBody>
                    <a:bodyPr/>
                    <a:lstStyle/>
                    <a:p>
                      <a:r>
                        <a:rPr lang="en-GB" sz="1100"/>
                        <a:t>Say what </a:t>
                      </a:r>
                      <a:r>
                        <a:rPr lang="en-GB" sz="1100">
                          <a:solidFill>
                            <a:srgbClr val="00B050"/>
                          </a:solidFill>
                        </a:rPr>
                        <a:t>RESEARCH</a:t>
                      </a:r>
                      <a:r>
                        <a:rPr lang="en-GB" sz="1100"/>
                        <a:t> you’ve done to back this up.</a:t>
                      </a:r>
                    </a:p>
                  </a:txBody>
                  <a:tcPr/>
                </a:tc>
                <a:tc>
                  <a:txBody>
                    <a:bodyPr/>
                    <a:lstStyle/>
                    <a:p>
                      <a:r>
                        <a:rPr lang="en-GB" sz="1100" i="1"/>
                        <a:t>I know this from my research into…</a:t>
                      </a:r>
                    </a:p>
                  </a:txBody>
                  <a:tcPr/>
                </a:tc>
                <a:extLst>
                  <a:ext uri="{0D108BD9-81ED-4DB2-BD59-A6C34878D82A}">
                    <a16:rowId xmlns:a16="http://schemas.microsoft.com/office/drawing/2014/main" val="778281095"/>
                  </a:ext>
                </a:extLst>
              </a:tr>
            </a:tbl>
          </a:graphicData>
        </a:graphic>
      </p:graphicFrame>
      <p:graphicFrame>
        <p:nvGraphicFramePr>
          <p:cNvPr id="11" name="Table 10">
            <a:extLst>
              <a:ext uri="{FF2B5EF4-FFF2-40B4-BE49-F238E27FC236}">
                <a16:creationId xmlns:a16="http://schemas.microsoft.com/office/drawing/2014/main" id="{C2886727-6DB5-470D-BDED-A1ED688489C8}"/>
              </a:ext>
            </a:extLst>
          </p:cNvPr>
          <p:cNvGraphicFramePr>
            <a:graphicFrameLocks noGrp="1"/>
          </p:cNvGraphicFramePr>
          <p:nvPr>
            <p:extLst>
              <p:ext uri="{D42A27DB-BD31-4B8C-83A1-F6EECF244321}">
                <p14:modId xmlns:p14="http://schemas.microsoft.com/office/powerpoint/2010/main" val="3042020672"/>
              </p:ext>
            </p:extLst>
          </p:nvPr>
        </p:nvGraphicFramePr>
        <p:xfrm>
          <a:off x="260648" y="4175642"/>
          <a:ext cx="6269143" cy="4758758"/>
        </p:xfrm>
        <a:graphic>
          <a:graphicData uri="http://schemas.openxmlformats.org/drawingml/2006/table">
            <a:tbl>
              <a:tblPr firstRow="1" bandRow="1">
                <a:tableStyleId>{5940675A-B579-460E-94D1-54222C63F5DA}</a:tableStyleId>
              </a:tblPr>
              <a:tblGrid>
                <a:gridCol w="333693">
                  <a:extLst>
                    <a:ext uri="{9D8B030D-6E8A-4147-A177-3AD203B41FA5}">
                      <a16:colId xmlns:a16="http://schemas.microsoft.com/office/drawing/2014/main" val="1026182626"/>
                    </a:ext>
                  </a:extLst>
                </a:gridCol>
                <a:gridCol w="360040">
                  <a:extLst>
                    <a:ext uri="{9D8B030D-6E8A-4147-A177-3AD203B41FA5}">
                      <a16:colId xmlns:a16="http://schemas.microsoft.com/office/drawing/2014/main" val="1034868673"/>
                    </a:ext>
                  </a:extLst>
                </a:gridCol>
                <a:gridCol w="4896544">
                  <a:extLst>
                    <a:ext uri="{9D8B030D-6E8A-4147-A177-3AD203B41FA5}">
                      <a16:colId xmlns:a16="http://schemas.microsoft.com/office/drawing/2014/main" val="3601958202"/>
                    </a:ext>
                  </a:extLst>
                </a:gridCol>
                <a:gridCol w="678866">
                  <a:extLst>
                    <a:ext uri="{9D8B030D-6E8A-4147-A177-3AD203B41FA5}">
                      <a16:colId xmlns:a16="http://schemas.microsoft.com/office/drawing/2014/main" val="3028836431"/>
                    </a:ext>
                  </a:extLst>
                </a:gridCol>
              </a:tblGrid>
              <a:tr h="712838">
                <a:tc>
                  <a:txBody>
                    <a:bodyPr/>
                    <a:lstStyle/>
                    <a:p>
                      <a:pPr algn="ctr"/>
                      <a:r>
                        <a:rPr lang="en-GB" sz="1600" b="1"/>
                        <a:t>A</a:t>
                      </a:r>
                    </a:p>
                  </a:txBody>
                  <a:tcPr anchor="ctr"/>
                </a:tc>
                <a:tc>
                  <a:txBody>
                    <a:bodyPr/>
                    <a:lstStyle/>
                    <a:p>
                      <a:pPr algn="ctr"/>
                      <a:r>
                        <a:rPr lang="en-GB" sz="900"/>
                        <a:t>Appearance</a:t>
                      </a:r>
                    </a:p>
                  </a:txBody>
                  <a:tcPr vert="vert270" anchor="ctr">
                    <a:lnR w="12700" cap="flat" cmpd="sng" algn="ctr">
                      <a:solidFill>
                        <a:schemeClr val="tx1"/>
                      </a:solidFill>
                      <a:prstDash val="solid"/>
                      <a:round/>
                      <a:headEnd type="none" w="med" len="med"/>
                      <a:tailEnd type="none" w="med" len="med"/>
                    </a:lnR>
                  </a:tcPr>
                </a:tc>
                <a:tc>
                  <a:txBody>
                    <a:bodyPr/>
                    <a:lstStyle/>
                    <a:p>
                      <a:r>
                        <a:rPr lang="en-GB" sz="1100"/>
                        <a:t>Where did the designer get their inspiration? Could the product look better?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a:t>Do</a:t>
                      </a:r>
                      <a:r>
                        <a:rPr lang="en-GB" sz="1100" baseline="0"/>
                        <a:t> you think it looks attractive or ugly, Why? </a:t>
                      </a:r>
                      <a:r>
                        <a:rPr lang="en-GB" sz="1100"/>
                        <a:t>What does</a:t>
                      </a:r>
                      <a:r>
                        <a:rPr lang="en-GB" sz="1100" baseline="0"/>
                        <a:t> the product look like? </a:t>
                      </a:r>
                      <a:r>
                        <a:rPr lang="en-GB" sz="1100" i="1" kern="1200">
                          <a:solidFill>
                            <a:schemeClr val="tx1"/>
                          </a:solidFill>
                          <a:effectLst/>
                          <a:latin typeface="+mn-lt"/>
                          <a:ea typeface="+mn-ea"/>
                          <a:cs typeface="+mn-cs"/>
                        </a:rPr>
                        <a:t>THINK</a:t>
                      </a:r>
                      <a:r>
                        <a:rPr lang="en-GB" sz="1100" kern="1200">
                          <a:solidFill>
                            <a:schemeClr val="tx1"/>
                          </a:solidFill>
                          <a:effectLst/>
                          <a:latin typeface="+mn-lt"/>
                          <a:ea typeface="+mn-ea"/>
                          <a:cs typeface="+mn-cs"/>
                        </a:rPr>
                        <a:t> shape, form, materials, size, beauty, ugliness.</a:t>
                      </a:r>
                      <a:endParaRPr lang="en-GB" sz="1100" baseline="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6496133"/>
                  </a:ext>
                </a:extLst>
              </a:tr>
              <a:tr h="455052">
                <a:tc>
                  <a:txBody>
                    <a:bodyPr/>
                    <a:lstStyle/>
                    <a:p>
                      <a:pPr algn="ctr"/>
                      <a:r>
                        <a:rPr lang="en-GB" sz="1600" b="1"/>
                        <a:t>C</a:t>
                      </a:r>
                    </a:p>
                  </a:txBody>
                  <a:tcPr anchor="ctr"/>
                </a:tc>
                <a:tc>
                  <a:txBody>
                    <a:bodyPr/>
                    <a:lstStyle/>
                    <a:p>
                      <a:pPr algn="ctr"/>
                      <a:r>
                        <a:rPr lang="en-GB" sz="900"/>
                        <a:t>Cost</a:t>
                      </a:r>
                    </a:p>
                  </a:txBody>
                  <a:tcPr vert="vert270" anchor="ctr">
                    <a:lnR w="12700" cap="flat" cmpd="sng" algn="ctr">
                      <a:solidFill>
                        <a:schemeClr val="tx1"/>
                      </a:solidFill>
                      <a:prstDash val="solid"/>
                      <a:round/>
                      <a:headEnd type="none" w="med" len="med"/>
                      <a:tailEnd type="none" w="med" len="med"/>
                    </a:lnR>
                  </a:tcPr>
                </a:tc>
                <a:tc>
                  <a:txBody>
                    <a:bodyPr/>
                    <a:lstStyle/>
                    <a:p>
                      <a:r>
                        <a:rPr lang="en-GB" sz="1100"/>
                        <a:t>Is it affordable to your customer?  Will it make a profit? Is it value for money? How much does it cost to make</a:t>
                      </a:r>
                      <a:r>
                        <a:rPr lang="en-GB" sz="1100" baseline="0"/>
                        <a:t>?</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3489485"/>
                  </a:ext>
                </a:extLst>
              </a:tr>
              <a:tr h="589408">
                <a:tc>
                  <a:txBody>
                    <a:bodyPr/>
                    <a:lstStyle/>
                    <a:p>
                      <a:pPr algn="ctr"/>
                      <a:r>
                        <a:rPr lang="en-GB" sz="1600" b="1"/>
                        <a:t>C</a:t>
                      </a:r>
                    </a:p>
                  </a:txBody>
                  <a:tcPr anchor="ctr"/>
                </a:tc>
                <a:tc>
                  <a:txBody>
                    <a:bodyPr/>
                    <a:lstStyle/>
                    <a:p>
                      <a:pPr algn="ctr"/>
                      <a:r>
                        <a:rPr lang="en-GB" sz="900"/>
                        <a:t>Customer</a:t>
                      </a:r>
                    </a:p>
                  </a:txBody>
                  <a:tcPr vert="vert270" anchor="ct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a:t>What</a:t>
                      </a:r>
                      <a:r>
                        <a:rPr lang="en-GB" sz="1100" baseline="0"/>
                        <a:t> impact would it have on a customers life? </a:t>
                      </a:r>
                      <a:r>
                        <a:rPr lang="en-GB" sz="1100"/>
                        <a:t>Why would</a:t>
                      </a:r>
                      <a:r>
                        <a:rPr lang="en-GB" sz="1100" baseline="0"/>
                        <a:t> a customer buy it? </a:t>
                      </a:r>
                      <a:r>
                        <a:rPr lang="en-GB" sz="1100"/>
                        <a:t>What</a:t>
                      </a:r>
                      <a:r>
                        <a:rPr lang="en-GB" sz="1100" baseline="0"/>
                        <a:t> makes it suitable for them? </a:t>
                      </a:r>
                      <a:r>
                        <a:rPr lang="en-GB" sz="1100"/>
                        <a:t>Who</a:t>
                      </a:r>
                      <a:r>
                        <a:rPr lang="en-GB" sz="1100" baseline="0"/>
                        <a:t> would buy it?  Who would use it?</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2913323"/>
                  </a:ext>
                </a:extLst>
              </a:tr>
              <a:tr h="750013">
                <a:tc>
                  <a:txBody>
                    <a:bodyPr/>
                    <a:lstStyle/>
                    <a:p>
                      <a:pPr algn="ctr"/>
                      <a:r>
                        <a:rPr lang="en-GB" sz="1600" b="1"/>
                        <a:t>E</a:t>
                      </a:r>
                    </a:p>
                  </a:txBody>
                  <a:tcPr anchor="ctr"/>
                </a:tc>
                <a:tc>
                  <a:txBody>
                    <a:bodyPr/>
                    <a:lstStyle/>
                    <a:p>
                      <a:pPr algn="ctr"/>
                      <a:r>
                        <a:rPr lang="en-GB" sz="900"/>
                        <a:t>Environment</a:t>
                      </a:r>
                    </a:p>
                  </a:txBody>
                  <a:tcPr vert="vert270" anchor="ct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a:t>What</a:t>
                      </a:r>
                      <a:r>
                        <a:rPr lang="en-GB" sz="1100" baseline="0"/>
                        <a:t> is the products impact on the environment?</a:t>
                      </a:r>
                      <a:r>
                        <a:rPr lang="en-GB" sz="1100" i="1" kern="1200">
                          <a:solidFill>
                            <a:schemeClr val="tx1"/>
                          </a:solidFill>
                          <a:effectLst/>
                          <a:latin typeface="+mn-lt"/>
                          <a:ea typeface="+mn-ea"/>
                          <a:cs typeface="+mn-cs"/>
                        </a:rPr>
                        <a:t> THINK</a:t>
                      </a:r>
                      <a:r>
                        <a:rPr lang="en-GB" sz="1100" kern="1200">
                          <a:solidFill>
                            <a:schemeClr val="tx1"/>
                          </a:solidFill>
                          <a:effectLst/>
                          <a:latin typeface="+mn-lt"/>
                          <a:ea typeface="+mn-ea"/>
                          <a:cs typeface="+mn-cs"/>
                        </a:rPr>
                        <a:t> batteries, rethink, refuse, reduce, reuse, recycle,</a:t>
                      </a:r>
                      <a:r>
                        <a:rPr lang="en-GB" sz="1100" kern="1200" baseline="0">
                          <a:solidFill>
                            <a:schemeClr val="tx1"/>
                          </a:solidFill>
                          <a:effectLst/>
                          <a:latin typeface="+mn-lt"/>
                          <a:ea typeface="+mn-ea"/>
                          <a:cs typeface="+mn-cs"/>
                        </a:rPr>
                        <a:t> lifecycle. </a:t>
                      </a:r>
                      <a:r>
                        <a:rPr lang="en-GB" sz="1100"/>
                        <a:t>How would the</a:t>
                      </a:r>
                      <a:r>
                        <a:rPr lang="en-GB" sz="1100" baseline="0"/>
                        <a:t> product be disposed of?</a:t>
                      </a:r>
                      <a:endParaRPr lang="en-GB" sz="1100"/>
                    </a:p>
                    <a:p>
                      <a:r>
                        <a:rPr lang="en-GB" sz="1100"/>
                        <a:t>Is the product needed</a:t>
                      </a:r>
                      <a:r>
                        <a:rPr lang="en-GB" sz="1100" baseline="0"/>
                        <a:t> or wanted?  How long will it last?</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6058923"/>
                  </a:ext>
                </a:extLst>
              </a:tr>
              <a:tr h="455052">
                <a:tc>
                  <a:txBody>
                    <a:bodyPr/>
                    <a:lstStyle/>
                    <a:p>
                      <a:pPr algn="ctr"/>
                      <a:r>
                        <a:rPr lang="en-GB" sz="1600" b="1"/>
                        <a:t>S</a:t>
                      </a:r>
                    </a:p>
                  </a:txBody>
                  <a:tcPr anchor="ctr"/>
                </a:tc>
                <a:tc>
                  <a:txBody>
                    <a:bodyPr/>
                    <a:lstStyle/>
                    <a:p>
                      <a:pPr algn="ctr"/>
                      <a:r>
                        <a:rPr lang="en-GB" sz="900"/>
                        <a:t>Safety</a:t>
                      </a:r>
                    </a:p>
                  </a:txBody>
                  <a:tcPr vert="vert270" anchor="ctr">
                    <a:lnR w="12700" cap="flat" cmpd="sng" algn="ctr">
                      <a:solidFill>
                        <a:schemeClr val="tx1"/>
                      </a:solidFill>
                      <a:prstDash val="solid"/>
                      <a:round/>
                      <a:headEnd type="none" w="med" len="med"/>
                      <a:tailEnd type="none" w="med" len="med"/>
                    </a:lnR>
                  </a:tcPr>
                </a:tc>
                <a:tc>
                  <a:txBody>
                    <a:bodyPr/>
                    <a:lstStyle/>
                    <a:p>
                      <a:r>
                        <a:rPr lang="en-GB" sz="1100"/>
                        <a:t>Is the product high quality? Does it meet safety standards? How has the designer considered safety? Could</a:t>
                      </a:r>
                      <a:r>
                        <a:rPr lang="en-GB" sz="1100" baseline="0"/>
                        <a:t> the product hurt anyone?  Are there any sharp edges?</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4251314"/>
                  </a:ext>
                </a:extLst>
              </a:tr>
              <a:tr h="455052">
                <a:tc>
                  <a:txBody>
                    <a:bodyPr/>
                    <a:lstStyle/>
                    <a:p>
                      <a:pPr algn="ctr"/>
                      <a:r>
                        <a:rPr lang="en-GB" sz="1600" b="1"/>
                        <a:t>S</a:t>
                      </a:r>
                    </a:p>
                  </a:txBody>
                  <a:tcPr anchor="ctr"/>
                </a:tc>
                <a:tc>
                  <a:txBody>
                    <a:bodyPr/>
                    <a:lstStyle/>
                    <a:p>
                      <a:pPr algn="ctr"/>
                      <a:r>
                        <a:rPr lang="en-GB" sz="900"/>
                        <a:t>Size</a:t>
                      </a:r>
                    </a:p>
                  </a:txBody>
                  <a:tcPr vert="vert270" anchor="ctr">
                    <a:lnR w="12700" cap="flat" cmpd="sng" algn="ctr">
                      <a:solidFill>
                        <a:schemeClr val="tx1"/>
                      </a:solidFill>
                      <a:prstDash val="solid"/>
                      <a:round/>
                      <a:headEnd type="none" w="med" len="med"/>
                      <a:tailEnd type="none" w="med" len="med"/>
                    </a:lnR>
                  </a:tcPr>
                </a:tc>
                <a:tc>
                  <a:txBody>
                    <a:bodyPr/>
                    <a:lstStyle/>
                    <a:p>
                      <a:r>
                        <a:rPr lang="en-GB" sz="1100"/>
                        <a:t>Is it an appropriate size? Would it work better if it was bigger</a:t>
                      </a:r>
                      <a:r>
                        <a:rPr lang="en-GB" sz="1100" baseline="0"/>
                        <a:t> or smaller? </a:t>
                      </a:r>
                      <a:r>
                        <a:rPr lang="en-GB" sz="1100"/>
                        <a:t>Does it come</a:t>
                      </a:r>
                      <a:r>
                        <a:rPr lang="en-GB" sz="1100" baseline="0"/>
                        <a:t> in different sizes? </a:t>
                      </a:r>
                      <a:r>
                        <a:rPr lang="en-GB" sz="1100"/>
                        <a:t>How big is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1423410"/>
                  </a:ext>
                </a:extLst>
              </a:tr>
              <a:tr h="579343">
                <a:tc>
                  <a:txBody>
                    <a:bodyPr/>
                    <a:lstStyle/>
                    <a:p>
                      <a:pPr algn="ctr"/>
                      <a:r>
                        <a:rPr lang="en-GB" sz="1600" b="1"/>
                        <a:t>F</a:t>
                      </a:r>
                    </a:p>
                  </a:txBody>
                  <a:tcPr anchor="ctr"/>
                </a:tc>
                <a:tc>
                  <a:txBody>
                    <a:bodyPr/>
                    <a:lstStyle/>
                    <a:p>
                      <a:pPr algn="ctr"/>
                      <a:r>
                        <a:rPr lang="en-GB" sz="900"/>
                        <a:t>Function</a:t>
                      </a:r>
                    </a:p>
                  </a:txBody>
                  <a:tcPr vert="vert270" anchor="ctr">
                    <a:lnR w="12700" cap="flat" cmpd="sng" algn="ctr">
                      <a:solidFill>
                        <a:schemeClr val="tx1"/>
                      </a:solidFill>
                      <a:prstDash val="solid"/>
                      <a:round/>
                      <a:headEnd type="none" w="med" len="med"/>
                      <a:tailEnd type="none" w="med" len="med"/>
                    </a:lnR>
                  </a:tcPr>
                </a:tc>
                <a:tc>
                  <a:txBody>
                    <a:bodyPr/>
                    <a:lstStyle/>
                    <a:p>
                      <a:r>
                        <a:rPr lang="en-GB" sz="1100"/>
                        <a:t>Does the product work</a:t>
                      </a:r>
                      <a:r>
                        <a:rPr lang="en-GB" sz="1100" baseline="0"/>
                        <a:t>? </a:t>
                      </a:r>
                      <a:r>
                        <a:rPr lang="en-GB" sz="1100"/>
                        <a:t>Could the product</a:t>
                      </a:r>
                      <a:r>
                        <a:rPr lang="en-GB" sz="1100" baseline="0"/>
                        <a:t> </a:t>
                      </a:r>
                      <a:r>
                        <a:rPr lang="en-GB" sz="1100"/>
                        <a:t>work</a:t>
                      </a:r>
                      <a:r>
                        <a:rPr lang="en-GB" sz="1100" baseline="0"/>
                        <a:t> </a:t>
                      </a:r>
                      <a:r>
                        <a:rPr lang="en-GB" sz="1100"/>
                        <a:t>better? How does the product work? Why is the product needed? What does the product do</a:t>
                      </a:r>
                      <a:r>
                        <a:rPr lang="en-GB" sz="1100" baseline="0"/>
                        <a:t>? Is it easy to use?</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1738426"/>
                  </a:ext>
                </a:extLst>
              </a:tr>
              <a:tr h="633823">
                <a:tc>
                  <a:txBody>
                    <a:bodyPr/>
                    <a:lstStyle/>
                    <a:p>
                      <a:pPr algn="ctr"/>
                      <a:r>
                        <a:rPr lang="en-GB" sz="1600" b="1"/>
                        <a:t>M</a:t>
                      </a:r>
                    </a:p>
                  </a:txBody>
                  <a:tcPr anchor="ctr"/>
                </a:tc>
                <a:tc>
                  <a:txBody>
                    <a:bodyPr/>
                    <a:lstStyle/>
                    <a:p>
                      <a:pPr algn="ctr"/>
                      <a:r>
                        <a:rPr lang="en-GB" sz="900"/>
                        <a:t>Materials/ Manufacture </a:t>
                      </a:r>
                    </a:p>
                  </a:txBody>
                  <a:tcPr vert="vert270" anchor="ctr">
                    <a:lnR w="12700" cap="flat" cmpd="sng" algn="ctr">
                      <a:solidFill>
                        <a:schemeClr val="tx1"/>
                      </a:solidFill>
                      <a:prstDash val="solid"/>
                      <a:round/>
                      <a:headEnd type="none" w="med" len="med"/>
                      <a:tailEnd type="none" w="med" len="med"/>
                    </a:lnR>
                  </a:tcPr>
                </a:tc>
                <a:tc>
                  <a:txBody>
                    <a:bodyPr/>
                    <a:lstStyle/>
                    <a:p>
                      <a:pPr algn="l"/>
                      <a:r>
                        <a:rPr lang="en-GB" sz="1100" kern="1200">
                          <a:solidFill>
                            <a:schemeClr val="tx1"/>
                          </a:solidFill>
                          <a:latin typeface="+mn-lt"/>
                          <a:ea typeface="+mn-ea"/>
                          <a:cs typeface="+mn-cs"/>
                        </a:rPr>
                        <a:t>What impact could the designer’s choice of material have on the environment?</a:t>
                      </a:r>
                      <a:r>
                        <a:rPr lang="en-GB" sz="1100" kern="1200">
                          <a:solidFill>
                            <a:schemeClr val="tx1"/>
                          </a:solidFill>
                          <a:effectLst/>
                          <a:latin typeface="+mn-lt"/>
                          <a:ea typeface="+mn-ea"/>
                          <a:cs typeface="+mn-cs"/>
                        </a:rPr>
                        <a:t> </a:t>
                      </a:r>
                      <a:endParaRPr lang="en-GB" sz="1100"/>
                    </a:p>
                    <a:p>
                      <a:pPr marL="0" marR="0" indent="0" algn="l" defTabSz="914400" rtl="0" eaLnBrk="1" fontAlgn="auto" latinLnBrk="0" hangingPunct="1">
                        <a:lnSpc>
                          <a:spcPct val="100000"/>
                        </a:lnSpc>
                        <a:spcBef>
                          <a:spcPts val="0"/>
                        </a:spcBef>
                        <a:spcAft>
                          <a:spcPts val="0"/>
                        </a:spcAft>
                        <a:buClrTx/>
                        <a:buSzTx/>
                        <a:buFontTx/>
                        <a:buNone/>
                        <a:tabLst/>
                        <a:defRPr/>
                      </a:pPr>
                      <a:r>
                        <a:rPr lang="en-GB" sz="1100"/>
                        <a:t>Would a different material make it better? What material has it been made from? </a:t>
                      </a:r>
                    </a:p>
                    <a:p>
                      <a:r>
                        <a:rPr lang="en-GB" sz="1100"/>
                        <a:t>What process would be used to make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a:p>
                    <a:p>
                      <a:endParaRPr lang="en-GB" sz="1100"/>
                    </a:p>
                    <a:p>
                      <a:endParaRPr lang="en-GB" sz="1100"/>
                    </a:p>
                    <a:p>
                      <a:endParaRPr lang="en-GB" sz="11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234912"/>
                  </a:ext>
                </a:extLst>
              </a:tr>
            </a:tbl>
          </a:graphicData>
        </a:graphic>
      </p:graphicFrame>
      <p:sp>
        <p:nvSpPr>
          <p:cNvPr id="14" name="Title 1">
            <a:extLst>
              <a:ext uri="{FF2B5EF4-FFF2-40B4-BE49-F238E27FC236}">
                <a16:creationId xmlns:a16="http://schemas.microsoft.com/office/drawing/2014/main" id="{507DF442-8A1D-4D2B-A7D3-660F6A15B8A5}"/>
              </a:ext>
            </a:extLst>
          </p:cNvPr>
          <p:cNvSpPr txBox="1">
            <a:spLocks/>
          </p:cNvSpPr>
          <p:nvPr/>
        </p:nvSpPr>
        <p:spPr>
          <a:xfrm>
            <a:off x="0" y="2992160"/>
            <a:ext cx="1363180"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a:t>ACCESS FM</a:t>
            </a:r>
          </a:p>
        </p:txBody>
      </p:sp>
      <p:sp>
        <p:nvSpPr>
          <p:cNvPr id="15" name="TextBox 14">
            <a:extLst>
              <a:ext uri="{FF2B5EF4-FFF2-40B4-BE49-F238E27FC236}">
                <a16:creationId xmlns:a16="http://schemas.microsoft.com/office/drawing/2014/main" id="{63046F26-1F73-47F3-9B0F-2CA583C342DB}"/>
              </a:ext>
            </a:extLst>
          </p:cNvPr>
          <p:cNvSpPr txBox="1"/>
          <p:nvPr/>
        </p:nvSpPr>
        <p:spPr>
          <a:xfrm>
            <a:off x="188640" y="3622905"/>
            <a:ext cx="6480720" cy="430887"/>
          </a:xfrm>
          <a:prstGeom prst="rect">
            <a:avLst/>
          </a:prstGeom>
          <a:solidFill>
            <a:schemeClr val="bg1">
              <a:lumMod val="95000"/>
            </a:schemeClr>
          </a:solidFill>
        </p:spPr>
        <p:txBody>
          <a:bodyPr wrap="square" rtlCol="0">
            <a:spAutoFit/>
          </a:bodyPr>
          <a:lstStyle/>
          <a:p>
            <a:r>
              <a:rPr lang="en-GB" sz="1100"/>
              <a:t>ACCESS FM is an analysis and annotation tool which makes sure we consider all the important design criteria and the impact they have on products we are investigating, designing or evaluating,</a:t>
            </a:r>
          </a:p>
        </p:txBody>
      </p:sp>
      <p:pic>
        <p:nvPicPr>
          <p:cNvPr id="16" name="Picture 4" descr="http://britishdemocraticparty.org/wp-content/uploads/2013/06/money.gif">
            <a:hlinkClick r:id="rId3"/>
            <a:extLst>
              <a:ext uri="{FF2B5EF4-FFF2-40B4-BE49-F238E27FC236}">
                <a16:creationId xmlns:a16="http://schemas.microsoft.com/office/drawing/2014/main" id="{C80902C5-CB57-425A-8D10-FE1B9A6AB6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757">
            <a:off x="5977077" y="4612905"/>
            <a:ext cx="809813" cy="5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descr="http://www.fasttrakauto.com/blog/wp-content/uploads/2013/04/TargetMarket.jpg">
            <a:hlinkClick r:id="rId5"/>
            <a:extLst>
              <a:ext uri="{FF2B5EF4-FFF2-40B4-BE49-F238E27FC236}">
                <a16:creationId xmlns:a16="http://schemas.microsoft.com/office/drawing/2014/main" id="{62E202D5-F8F9-4556-9401-FE143383F10B}"/>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3702" y="5095834"/>
            <a:ext cx="822012" cy="84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a:extLst>
              <a:ext uri="{FF2B5EF4-FFF2-40B4-BE49-F238E27FC236}">
                <a16:creationId xmlns:a16="http://schemas.microsoft.com/office/drawing/2014/main" id="{E087017F-054D-4CB8-9D3C-092C38253BE5}"/>
              </a:ext>
            </a:extLst>
          </p:cNvPr>
          <p:cNvGrpSpPr/>
          <p:nvPr/>
        </p:nvGrpSpPr>
        <p:grpSpPr>
          <a:xfrm>
            <a:off x="5955356" y="4111643"/>
            <a:ext cx="511567" cy="430887"/>
            <a:chOff x="8097139" y="4096151"/>
            <a:chExt cx="1063625" cy="732357"/>
          </a:xfrm>
        </p:grpSpPr>
        <p:sp>
          <p:nvSpPr>
            <p:cNvPr id="19" name="Oval 18">
              <a:extLst>
                <a:ext uri="{FF2B5EF4-FFF2-40B4-BE49-F238E27FC236}">
                  <a16:creationId xmlns:a16="http://schemas.microsoft.com/office/drawing/2014/main" id="{0458CBE7-5B57-4546-AACA-880275D43265}"/>
                </a:ext>
              </a:extLst>
            </p:cNvPr>
            <p:cNvSpPr/>
            <p:nvPr/>
          </p:nvSpPr>
          <p:spPr>
            <a:xfrm>
              <a:off x="8237509" y="4189729"/>
              <a:ext cx="782884" cy="6387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0" name="Picture 6" descr="http://t0.gstatic.com/images?q=tbn:ANd9GcR5Dbus2_f_ZRz0f5AGHWzERzUpIL2l6dVJgbXulG_RPb6qUnlu2A">
              <a:hlinkClick r:id="rId7"/>
              <a:extLst>
                <a:ext uri="{FF2B5EF4-FFF2-40B4-BE49-F238E27FC236}">
                  <a16:creationId xmlns:a16="http://schemas.microsoft.com/office/drawing/2014/main" id="{CBAC2D17-8259-4B32-BD4C-83C186B7F8D5}"/>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97015">
              <a:off x="8097139" y="4096151"/>
              <a:ext cx="106362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10" descr="http://www.kingsbathroom.co.uk/news/wp-content/uploads/2012/07/tape-measure.jpg">
            <a:hlinkClick r:id="rId9"/>
            <a:extLst>
              <a:ext uri="{FF2B5EF4-FFF2-40B4-BE49-F238E27FC236}">
                <a16:creationId xmlns:a16="http://schemas.microsoft.com/office/drawing/2014/main" id="{616F0051-AF9A-49EB-AC92-7D981F91BE81}"/>
              </a:ext>
            </a:extLst>
          </p:cNvPr>
          <p:cNvPicPr>
            <a:picLocks noChangeAspect="1" noChangeArrowheads="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9846" b="89768" l="0" r="96026">
                        <a14:foregroundMark x1="17051" y1="40734" x2="17051" y2="40734"/>
                        <a14:foregroundMark x1="14231" y1="50193" x2="14231" y2="50193"/>
                        <a14:foregroundMark x1="14231" y1="50000" x2="14231" y2="50000"/>
                        <a14:foregroundMark x1="63974" y1="35521" x2="63974" y2="35521"/>
                        <a14:foregroundMark x1="68974" y1="31660" x2="68974" y2="31660"/>
                        <a14:foregroundMark x1="65769" y1="27606" x2="65769" y2="27606"/>
                        <a14:foregroundMark x1="61795" y1="30502" x2="61795" y2="30502"/>
                        <a14:foregroundMark x1="60128" y1="45367" x2="60128" y2="45367"/>
                        <a14:foregroundMark x1="59231" y1="48069" x2="59231" y2="48069"/>
                        <a14:foregroundMark x1="59231" y1="48069" x2="59231" y2="48069"/>
                        <a14:foregroundMark x1="59231" y1="48069" x2="59231" y2="48069"/>
                        <a14:foregroundMark x1="59231" y1="50965" x2="59231" y2="50965"/>
                        <a14:foregroundMark x1="59231" y1="50965" x2="59231" y2="50965"/>
                        <a14:foregroundMark x1="59231" y1="50965" x2="59231" y2="50965"/>
                        <a14:foregroundMark x1="59231" y1="50965" x2="59231" y2="50965"/>
                        <a14:foregroundMark x1="62051" y1="37452" x2="62051" y2="37452"/>
                        <a14:foregroundMark x1="62051" y1="37452" x2="62051" y2="37452"/>
                        <a14:foregroundMark x1="59872" y1="37452" x2="59872" y2="37452"/>
                        <a14:foregroundMark x1="60513" y1="33398" x2="60513" y2="33398"/>
                        <a14:foregroundMark x1="60513" y1="44595" x2="60513" y2="44595"/>
                        <a14:foregroundMark x1="59231" y1="42857" x2="59231" y2="42857"/>
                        <a14:foregroundMark x1="57308" y1="48069" x2="57308" y2="48069"/>
                        <a14:foregroundMark x1="53846" y1="54054" x2="53846" y2="54054"/>
                        <a14:foregroundMark x1="51026" y1="57722" x2="51026" y2="57722"/>
                        <a14:foregroundMark x1="54487" y1="56178" x2="54487" y2="56178"/>
                        <a14:foregroundMark x1="54487" y1="56178" x2="54487" y2="56178"/>
                        <a14:foregroundMark x1="50128" y1="57143" x2="50128" y2="57143"/>
                        <a14:foregroundMark x1="45641" y1="59266" x2="45641" y2="59266"/>
                        <a14:foregroundMark x1="42821" y1="57143" x2="42821" y2="57143"/>
                        <a14:foregroundMark x1="41923" y1="57143" x2="40385" y2="57143"/>
                        <a14:foregroundMark x1="40385" y1="57143" x2="40385" y2="57143"/>
                        <a14:foregroundMark x1="38462" y1="55019" x2="38462" y2="55019"/>
                        <a14:foregroundMark x1="37179" y1="54054" x2="37179" y2="54054"/>
                        <a14:foregroundMark x1="36923" y1="53668" x2="36923" y2="53668"/>
                        <a14:foregroundMark x1="36282" y1="53089" x2="36282" y2="53089"/>
                        <a14:foregroundMark x1="35897" y1="52703" x2="35897" y2="52703"/>
                        <a14:foregroundMark x1="35897" y1="52317" x2="35897" y2="52317"/>
                        <a14:foregroundMark x1="35385" y1="51544" x2="35385" y2="51544"/>
                        <a14:foregroundMark x1="35385" y1="50965" x2="35385" y2="50965"/>
                        <a14:foregroundMark x1="31923" y1="47297" x2="31923" y2="47297"/>
                        <a14:foregroundMark x1="31538" y1="45367" x2="31538" y2="45367"/>
                        <a14:foregroundMark x1="30641" y1="44402" x2="30641" y2="44402"/>
                        <a14:foregroundMark x1="30641" y1="43822" x2="30641" y2="43822"/>
                        <a14:foregroundMark x1="30256" y1="43629" x2="30256" y2="43629"/>
                        <a14:foregroundMark x1="28718" y1="39768" x2="28718" y2="39768"/>
                        <a14:foregroundMark x1="28077" y1="39575" x2="28077" y2="39575"/>
                        <a14:foregroundMark x1="28077" y1="39575" x2="28077" y2="39575"/>
                        <a14:foregroundMark x1="27436" y1="38610" x2="27436" y2="38610"/>
                        <a14:foregroundMark x1="43205" y1="59653" x2="43205" y2="59653"/>
                        <a14:foregroundMark x1="71538" y1="37259" x2="71538" y2="37259"/>
                        <a14:foregroundMark x1="72051" y1="35907" x2="72051" y2="35907"/>
                        <a14:foregroundMark x1="70897" y1="33205" x2="70897" y2="33205"/>
                        <a14:foregroundMark x1="70897" y1="33398" x2="70897" y2="33398"/>
                        <a14:foregroundMark x1="71538" y1="34556" x2="71538" y2="34556"/>
                        <a14:foregroundMark x1="71538" y1="34556" x2="71538" y2="34556"/>
                        <a14:foregroundMark x1="71538" y1="34749" x2="71538" y2="34749"/>
                        <a14:foregroundMark x1="71795" y1="35521" x2="71795" y2="36293"/>
                        <a14:foregroundMark x1="71795" y1="36680" x2="71795" y2="36680"/>
                        <a14:foregroundMark x1="71795" y1="37645" x2="71795" y2="37645"/>
                        <a14:foregroundMark x1="71795" y1="38224" x2="71795" y2="38224"/>
                        <a14:foregroundMark x1="71795" y1="38610" x2="71795" y2="39768"/>
                        <a14:foregroundMark x1="72051" y1="40347" x2="72051" y2="40347"/>
                        <a14:foregroundMark x1="72051" y1="41120" x2="72051" y2="41120"/>
                        <a14:foregroundMark x1="59487" y1="58494" x2="59487" y2="58494"/>
                        <a14:foregroundMark x1="51026" y1="63900" x2="51026" y2="63900"/>
                        <a14:foregroundMark x1="59872" y1="58687" x2="59872" y2="58687"/>
                        <a14:foregroundMark x1="59872" y1="58494" x2="59872" y2="58494"/>
                        <a14:foregroundMark x1="56410" y1="62741" x2="56410" y2="62741"/>
                        <a14:foregroundMark x1="55769" y1="62741" x2="55769" y2="62741"/>
                        <a14:foregroundMark x1="40641" y1="60811" x2="40641" y2="60811"/>
                        <a14:foregroundMark x1="40641" y1="60811" x2="40641" y2="60811"/>
                        <a14:foregroundMark x1="9872" y1="60811" x2="9872" y2="60811"/>
                        <a14:foregroundMark x1="10128" y1="60811" x2="10128" y2="60811"/>
                        <a14:foregroundMark x1="17436" y1="47490" x2="17436" y2="47490"/>
                        <a14:foregroundMark x1="17436" y1="47490" x2="17436" y2="47490"/>
                        <a14:foregroundMark x1="13974" y1="43629" x2="13974" y2="43629"/>
                        <a14:foregroundMark x1="13974" y1="43629" x2="13974" y2="43629"/>
                        <a14:foregroundMark x1="13974" y1="43629" x2="13974" y2="43629"/>
                        <a14:foregroundMark x1="16154" y1="43629" x2="17051" y2="43822"/>
                        <a14:foregroundMark x1="17051" y1="43822" x2="17051" y2="43822"/>
                        <a14:foregroundMark x1="17051" y1="43822" x2="17051" y2="43822"/>
                        <a14:foregroundMark x1="17051" y1="44208" x2="17051" y2="44981"/>
                        <a14:foregroundMark x1="17051" y1="46718" x2="15256" y2="50000"/>
                        <a14:foregroundMark x1="15256" y1="50193" x2="15256" y2="50193"/>
                        <a14:foregroundMark x1="15256" y1="50193" x2="15256" y2="50193"/>
                        <a14:foregroundMark x1="15256" y1="50579" x2="15256" y2="50579"/>
                        <a14:foregroundMark x1="15256" y1="50965" x2="15256" y2="50965"/>
                        <a14:foregroundMark x1="15256" y1="52124" x2="15256" y2="52124"/>
                        <a14:foregroundMark x1="15256" y1="52124" x2="15256" y2="52124"/>
                        <a14:foregroundMark x1="15256" y1="52317" x2="15256" y2="52317"/>
                        <a14:foregroundMark x1="15256" y1="53475" x2="15256" y2="53475"/>
                        <a14:foregroundMark x1="15256" y1="53475" x2="15256" y2="53475"/>
                        <a14:foregroundMark x1="15256" y1="54247" x2="15256" y2="54247"/>
                        <a14:foregroundMark x1="15256" y1="55019" x2="15256" y2="55019"/>
                        <a14:foregroundMark x1="15256" y1="55792" x2="15256" y2="55792"/>
                        <a14:foregroundMark x1="15256" y1="55792" x2="15256" y2="55792"/>
                        <a14:foregroundMark x1="15256" y1="55792" x2="15256" y2="55792"/>
                        <a14:foregroundMark x1="15256" y1="56564" x2="15256" y2="56564"/>
                        <a14:foregroundMark x1="15256" y1="56564" x2="15256" y2="56564"/>
                        <a14:foregroundMark x1="15256" y1="56564" x2="15256" y2="56564"/>
                        <a14:foregroundMark x1="15256" y1="56564" x2="15256" y2="57722"/>
                        <a14:foregroundMark x1="15256" y1="57722" x2="15256" y2="57722"/>
                        <a14:foregroundMark x1="15256" y1="57915" x2="15256" y2="57915"/>
                        <a14:foregroundMark x1="15256" y1="57915" x2="15256" y2="57915"/>
                        <a14:foregroundMark x1="20513" y1="42471" x2="20513" y2="42471"/>
                        <a14:foregroundMark x1="20513" y1="42471" x2="20513" y2="42471"/>
                        <a14:foregroundMark x1="21154" y1="40154" x2="21154" y2="40154"/>
                        <a14:foregroundMark x1="21154" y1="40154" x2="21154" y2="40154"/>
                        <a14:foregroundMark x1="20256" y1="45174" x2="20256" y2="45174"/>
                        <a14:foregroundMark x1="20256" y1="45174" x2="20256" y2="45174"/>
                        <a14:foregroundMark x1="10769" y1="47876" x2="10769" y2="47876"/>
                        <a14:foregroundMark x1="10769" y1="47876" x2="10769" y2="47876"/>
                        <a14:foregroundMark x1="10769" y1="50193" x2="10769" y2="50193"/>
                        <a14:foregroundMark x1="10769" y1="50193" x2="10769" y2="50193"/>
                        <a14:foregroundMark x1="22436" y1="35521" x2="22436" y2="35521"/>
                        <a14:foregroundMark x1="22179" y1="35328" x2="22179" y2="35328"/>
                        <a14:foregroundMark x1="24615" y1="34170" x2="24615" y2="34170"/>
                        <a14:foregroundMark x1="24615" y1="34170" x2="24615" y2="34170"/>
                        <a14:foregroundMark x1="26538" y1="33977" x2="26538" y2="33977"/>
                        <a14:foregroundMark x1="26538" y1="33977" x2="26538" y2="33977"/>
                        <a14:foregroundMark x1="27179" y1="33977" x2="27179" y2="33977"/>
                        <a14:foregroundMark x1="27179" y1="33977" x2="27179" y2="33977"/>
                        <a14:foregroundMark x1="22179" y1="35135" x2="22179" y2="35135"/>
                        <a14:foregroundMark x1="22179" y1="35135" x2="22179" y2="35135"/>
                        <a14:foregroundMark x1="20897" y1="34749" x2="20897" y2="34749"/>
                        <a14:foregroundMark x1="20897" y1="34749" x2="20897" y2="34749"/>
                        <a14:foregroundMark x1="20897" y1="33784" x2="20897" y2="33784"/>
                        <a14:foregroundMark x1="20897" y1="33784" x2="20897" y2="33784"/>
                        <a14:foregroundMark x1="19615" y1="34749" x2="19615" y2="34749"/>
                        <a14:foregroundMark x1="19231" y1="34749" x2="19231" y2="34749"/>
                      </a14:backgroundRemoval>
                    </a14:imgEffect>
                  </a14:imgLayer>
                </a14:imgProps>
              </a:ext>
              <a:ext uri="{28A0092B-C50C-407E-A947-70E740481C1C}">
                <a14:useLocalDpi xmlns:a14="http://schemas.microsoft.com/office/drawing/2010/main" val="0"/>
              </a:ext>
            </a:extLst>
          </a:blip>
          <a:srcRect/>
          <a:stretch>
            <a:fillRect/>
          </a:stretch>
        </p:blipFill>
        <p:spPr bwMode="auto">
          <a:xfrm rot="1344074" flipH="1">
            <a:off x="5863904" y="6575303"/>
            <a:ext cx="862187" cy="91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http://us.123rf.com/400wm/400/400/arcady31/arcady311002/arcady31100200021/6388848-mortal-danger-sign.jpg">
            <a:hlinkClick r:id="rId12"/>
            <a:extLst>
              <a:ext uri="{FF2B5EF4-FFF2-40B4-BE49-F238E27FC236}">
                <a16:creationId xmlns:a16="http://schemas.microsoft.com/office/drawing/2014/main" id="{78DB3DB5-7A5F-47D1-A590-18B9C013A87C}"/>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3921" y="6204251"/>
            <a:ext cx="511793" cy="49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8" descr="http://www.rhodespackaging.co.uk/acatalog/retail-wholesale-packing-materials-aldershot-surrey-hampshire-gu.jpg">
            <a:hlinkClick r:id="rId14"/>
            <a:extLst>
              <a:ext uri="{FF2B5EF4-FFF2-40B4-BE49-F238E27FC236}">
                <a16:creationId xmlns:a16="http://schemas.microsoft.com/office/drawing/2014/main" id="{C4E0F69E-30BE-4B7E-999C-C220128743F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316592">
            <a:off x="5940746" y="8209357"/>
            <a:ext cx="803606" cy="66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http://www.carlisleschools.org/webpages/wolfer/imageGallery/ClipArt/Function%20machine.jpg">
            <a:hlinkClick r:id="rId16"/>
            <a:extLst>
              <a:ext uri="{FF2B5EF4-FFF2-40B4-BE49-F238E27FC236}">
                <a16:creationId xmlns:a16="http://schemas.microsoft.com/office/drawing/2014/main" id="{FF43DFCB-9417-4801-B856-44E94CC74D06}"/>
              </a:ext>
            </a:extLst>
          </p:cNvPr>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65447">
            <a:off x="5977385" y="7237190"/>
            <a:ext cx="622668" cy="7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a:extLst>
              <a:ext uri="{FF2B5EF4-FFF2-40B4-BE49-F238E27FC236}">
                <a16:creationId xmlns:a16="http://schemas.microsoft.com/office/drawing/2014/main" id="{25B74A4D-73B9-478B-BBD6-635F4AECB28D}"/>
              </a:ext>
            </a:extLst>
          </p:cNvPr>
          <p:cNvGrpSpPr/>
          <p:nvPr/>
        </p:nvGrpSpPr>
        <p:grpSpPr>
          <a:xfrm>
            <a:off x="5805264" y="5847379"/>
            <a:ext cx="633650" cy="524821"/>
            <a:chOff x="5334847" y="3609750"/>
            <a:chExt cx="1512094" cy="1300757"/>
          </a:xfrm>
        </p:grpSpPr>
        <p:sp>
          <p:nvSpPr>
            <p:cNvPr id="26" name="Rectangle 25">
              <a:extLst>
                <a:ext uri="{FF2B5EF4-FFF2-40B4-BE49-F238E27FC236}">
                  <a16:creationId xmlns:a16="http://schemas.microsoft.com/office/drawing/2014/main" id="{AB771CBD-DB18-4404-B28A-7714897B7339}"/>
                </a:ext>
              </a:extLst>
            </p:cNvPr>
            <p:cNvSpPr/>
            <p:nvPr/>
          </p:nvSpPr>
          <p:spPr>
            <a:xfrm rot="1048393">
              <a:off x="5835253" y="3923928"/>
              <a:ext cx="576405"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7" name="Picture 2" descr="http://www.recycling.org.uk/images/recyclingbin.jpg">
              <a:hlinkClick r:id="rId18"/>
              <a:extLst>
                <a:ext uri="{FF2B5EF4-FFF2-40B4-BE49-F238E27FC236}">
                  <a16:creationId xmlns:a16="http://schemas.microsoft.com/office/drawing/2014/main" id="{770BB092-40D2-4D5A-9AF1-6C1ECFCA3044}"/>
                </a:ext>
              </a:extLst>
            </p:cNvPr>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80311">
              <a:off x="5334847" y="3609750"/>
              <a:ext cx="1512094" cy="130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07536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A72AA687-5DFE-4054-BA02-88FBACCDACD7}"/>
              </a:ext>
            </a:extLst>
          </p:cNvPr>
          <p:cNvSpPr>
            <a:spLocks noGrp="1"/>
          </p:cNvSpPr>
          <p:nvPr>
            <p:ph type="title"/>
          </p:nvPr>
        </p:nvSpPr>
        <p:spPr>
          <a:xfrm>
            <a:off x="1" y="1"/>
            <a:ext cx="6858000" cy="539552"/>
          </a:xfrm>
          <a:solidFill>
            <a:schemeClr val="bg1">
              <a:lumMod val="95000"/>
            </a:schemeClr>
          </a:solidFill>
        </p:spPr>
        <p:txBody>
          <a:bodyPr anchor="t">
            <a:normAutofit/>
          </a:bodyPr>
          <a:lstStyle/>
          <a:p>
            <a:pPr algn="ctr"/>
            <a:r>
              <a:rPr lang="en-GB" sz="2400" b="1"/>
              <a:t>Structure Strips in Design Technology</a:t>
            </a:r>
            <a:endParaRPr lang="ru-RU" sz="2400" b="1"/>
          </a:p>
        </p:txBody>
      </p:sp>
      <p:graphicFrame>
        <p:nvGraphicFramePr>
          <p:cNvPr id="6" name="Table 5">
            <a:extLst>
              <a:ext uri="{FF2B5EF4-FFF2-40B4-BE49-F238E27FC236}">
                <a16:creationId xmlns:a16="http://schemas.microsoft.com/office/drawing/2014/main" id="{FB6A21C1-B9E4-4D2D-B865-4DEBB739101C}"/>
              </a:ext>
            </a:extLst>
          </p:cNvPr>
          <p:cNvGraphicFramePr>
            <a:graphicFrameLocks noGrp="1"/>
          </p:cNvGraphicFramePr>
          <p:nvPr>
            <p:extLst>
              <p:ext uri="{D42A27DB-BD31-4B8C-83A1-F6EECF244321}">
                <p14:modId xmlns:p14="http://schemas.microsoft.com/office/powerpoint/2010/main" val="405796047"/>
              </p:ext>
            </p:extLst>
          </p:nvPr>
        </p:nvGraphicFramePr>
        <p:xfrm>
          <a:off x="188640" y="683568"/>
          <a:ext cx="6480720" cy="8208911"/>
        </p:xfrm>
        <a:graphic>
          <a:graphicData uri="http://schemas.openxmlformats.org/drawingml/2006/table">
            <a:tbl>
              <a:tblPr firstRow="1" bandRow="1">
                <a:tableStyleId>{5940675A-B579-460E-94D1-54222C63F5DA}</a:tableStyleId>
              </a:tblPr>
              <a:tblGrid>
                <a:gridCol w="321525">
                  <a:extLst>
                    <a:ext uri="{9D8B030D-6E8A-4147-A177-3AD203B41FA5}">
                      <a16:colId xmlns:a16="http://schemas.microsoft.com/office/drawing/2014/main" val="20000"/>
                    </a:ext>
                  </a:extLst>
                </a:gridCol>
                <a:gridCol w="902611">
                  <a:extLst>
                    <a:ext uri="{9D8B030D-6E8A-4147-A177-3AD203B41FA5}">
                      <a16:colId xmlns:a16="http://schemas.microsoft.com/office/drawing/2014/main" val="20001"/>
                    </a:ext>
                  </a:extLst>
                </a:gridCol>
                <a:gridCol w="2432170">
                  <a:extLst>
                    <a:ext uri="{9D8B030D-6E8A-4147-A177-3AD203B41FA5}">
                      <a16:colId xmlns:a16="http://schemas.microsoft.com/office/drawing/2014/main" val="2607503933"/>
                    </a:ext>
                  </a:extLst>
                </a:gridCol>
                <a:gridCol w="2824414">
                  <a:extLst>
                    <a:ext uri="{9D8B030D-6E8A-4147-A177-3AD203B41FA5}">
                      <a16:colId xmlns:a16="http://schemas.microsoft.com/office/drawing/2014/main" val="20003"/>
                    </a:ext>
                  </a:extLst>
                </a:gridCol>
              </a:tblGrid>
              <a:tr h="396069">
                <a:tc gridSpan="3">
                  <a:txBody>
                    <a:bodyPr/>
                    <a:lstStyle/>
                    <a:p>
                      <a:r>
                        <a:rPr lang="en-GB" sz="1800" b="1" dirty="0"/>
                        <a:t>State</a:t>
                      </a:r>
                    </a:p>
                  </a:txBody>
                  <a:tcPr marL="121920" marR="121920" marT="34290" marB="34290">
                    <a:solidFill>
                      <a:schemeClr val="accent6">
                        <a:lumMod val="40000"/>
                        <a:lumOff val="60000"/>
                      </a:schemeClr>
                    </a:solidFill>
                  </a:tcPr>
                </a:tc>
                <a:tc hMerge="1">
                  <a:txBody>
                    <a:bodyPr/>
                    <a:lstStyle/>
                    <a:p>
                      <a:endParaRPr lang="en-GB"/>
                    </a:p>
                  </a:txBody>
                  <a:tcPr/>
                </a:tc>
                <a:tc hMerge="1">
                  <a:txBody>
                    <a:bodyPr/>
                    <a:lstStyle/>
                    <a:p>
                      <a:endParaRPr lang="en-GB" sz="1800" b="1"/>
                    </a:p>
                  </a:txBody>
                  <a:tcPr marL="121920" marR="121920" marT="34290" marB="34290">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a:t>2 marks</a:t>
                      </a:r>
                    </a:p>
                  </a:txBody>
                  <a:tcPr marL="121920" marR="121920" marT="34290" marB="34290">
                    <a:solidFill>
                      <a:schemeClr val="accent6">
                        <a:lumMod val="40000"/>
                        <a:lumOff val="60000"/>
                      </a:schemeClr>
                    </a:solidFill>
                  </a:tcPr>
                </a:tc>
                <a:extLst>
                  <a:ext uri="{0D108BD9-81ED-4DB2-BD59-A6C34878D82A}">
                    <a16:rowId xmlns:a16="http://schemas.microsoft.com/office/drawing/2014/main" val="10000"/>
                  </a:ext>
                </a:extLst>
              </a:tr>
              <a:tr h="564770">
                <a:tc gridSpan="3">
                  <a:txBody>
                    <a:bodyPr/>
                    <a:lstStyle/>
                    <a:p>
                      <a:r>
                        <a:rPr lang="en-GB" sz="1000" u="sng"/>
                        <a:t>Example</a:t>
                      </a:r>
                      <a:r>
                        <a:rPr lang="en-GB" sz="1000" u="sng" baseline="0"/>
                        <a:t> Question</a:t>
                      </a:r>
                    </a:p>
                    <a:p>
                      <a:r>
                        <a:rPr lang="en-GB" sz="1000"/>
                        <a:t>State two reasons why corrugated cardboard is used as packaging for cooked pizzas.</a:t>
                      </a:r>
                      <a:endParaRPr lang="en-GB" sz="1000" u="sng"/>
                    </a:p>
                  </a:txBody>
                  <a:tcPr marL="121920" marR="121920" marT="34290" marB="34290">
                    <a:solidFill>
                      <a:schemeClr val="accent6">
                        <a:lumMod val="20000"/>
                        <a:lumOff val="80000"/>
                      </a:schemeClr>
                    </a:solidFill>
                  </a:tcPr>
                </a:tc>
                <a:tc hMerge="1">
                  <a:txBody>
                    <a:bodyPr/>
                    <a:lstStyle/>
                    <a:p>
                      <a:endParaRPr lang="en-GB" sz="1200"/>
                    </a:p>
                  </a:txBody>
                  <a:tcPr/>
                </a:tc>
                <a:tc hMerge="1">
                  <a:txBody>
                    <a:bodyPr/>
                    <a:lstStyle/>
                    <a:p>
                      <a:endParaRPr lang="en-GB" sz="1000" u="sng"/>
                    </a:p>
                  </a:txBody>
                  <a:tcPr marL="121920" marR="121920" marT="34290" marB="34290">
                    <a:solidFill>
                      <a:schemeClr val="accent6">
                        <a:lumMod val="20000"/>
                        <a:lumOff val="80000"/>
                      </a:schemeClr>
                    </a:solidFill>
                  </a:tcPr>
                </a:tc>
                <a:tc>
                  <a:txBody>
                    <a:bodyPr/>
                    <a:lstStyle/>
                    <a:p>
                      <a:endParaRPr lang="en-GB" sz="900"/>
                    </a:p>
                  </a:txBody>
                  <a:tcPr marL="121920" marR="121920" marT="34290" marB="34290"/>
                </a:tc>
                <a:extLst>
                  <a:ext uri="{0D108BD9-81ED-4DB2-BD59-A6C34878D82A}">
                    <a16:rowId xmlns:a16="http://schemas.microsoft.com/office/drawing/2014/main" val="10001"/>
                  </a:ext>
                </a:extLst>
              </a:tr>
              <a:tr h="564770">
                <a:tc>
                  <a:txBody>
                    <a:bodyPr/>
                    <a:lstStyle/>
                    <a:p>
                      <a:r>
                        <a:rPr lang="en-GB" sz="1000"/>
                        <a:t>1</a:t>
                      </a:r>
                    </a:p>
                  </a:txBody>
                  <a:tcPr marL="121920" marR="121920" marT="34290" marB="34290">
                    <a:solidFill>
                      <a:schemeClr val="accent6">
                        <a:lumMod val="20000"/>
                        <a:lumOff val="80000"/>
                      </a:schemeClr>
                    </a:solidFill>
                  </a:tcPr>
                </a:tc>
                <a:tc>
                  <a:txBody>
                    <a:bodyPr/>
                    <a:lstStyle/>
                    <a:p>
                      <a:r>
                        <a:rPr lang="en-GB" sz="1000"/>
                        <a:t>Reason</a:t>
                      </a:r>
                      <a:r>
                        <a:rPr lang="en-GB" sz="1000" baseline="0"/>
                        <a:t> 1</a:t>
                      </a:r>
                    </a:p>
                    <a:p>
                      <a:r>
                        <a:rPr lang="en-GB" sz="1000" baseline="0"/>
                        <a:t>(1 mark)</a:t>
                      </a:r>
                      <a:endParaRPr lang="en-GB" sz="1000"/>
                    </a:p>
                  </a:txBody>
                  <a:tcPr marL="121920" marR="121920" marT="34290" marB="34290">
                    <a:solidFill>
                      <a:schemeClr val="accent6">
                        <a:lumMod val="20000"/>
                        <a:lumOff val="80000"/>
                      </a:schemeClr>
                    </a:solidFill>
                  </a:tcPr>
                </a:tc>
                <a:tc>
                  <a:txBody>
                    <a:bodyPr/>
                    <a:lstStyle/>
                    <a:p>
                      <a:r>
                        <a:rPr lang="en-GB" sz="1000"/>
                        <a:t>It is a rigid material that won’t flex and bend as easily as other types of cardboard which offers protection to the pizza.</a:t>
                      </a:r>
                    </a:p>
                  </a:txBody>
                  <a:tcPr marL="121920" marR="121920" marT="34290" marB="34290">
                    <a:solidFill>
                      <a:schemeClr val="accent6">
                        <a:lumMod val="20000"/>
                        <a:lumOff val="80000"/>
                      </a:schemeClr>
                    </a:solidFill>
                  </a:tcPr>
                </a:tc>
                <a:tc>
                  <a:txBody>
                    <a:bodyPr/>
                    <a:lstStyle/>
                    <a:p>
                      <a:pPr marL="171450" indent="-171450">
                        <a:buFont typeface="Arial" pitchFamily="34" charset="0"/>
                        <a:buChar char="•"/>
                      </a:pPr>
                      <a:endParaRPr lang="en-GB" sz="900"/>
                    </a:p>
                  </a:txBody>
                  <a:tcPr marL="121920" marR="121920" marT="34290" marB="34290"/>
                </a:tc>
                <a:extLst>
                  <a:ext uri="{0D108BD9-81ED-4DB2-BD59-A6C34878D82A}">
                    <a16:rowId xmlns:a16="http://schemas.microsoft.com/office/drawing/2014/main" val="10002"/>
                  </a:ext>
                </a:extLst>
              </a:tr>
              <a:tr h="564770">
                <a:tc>
                  <a:txBody>
                    <a:bodyPr/>
                    <a:lstStyle/>
                    <a:p>
                      <a:r>
                        <a:rPr lang="en-GB" sz="1000"/>
                        <a:t>2</a:t>
                      </a:r>
                    </a:p>
                  </a:txBody>
                  <a:tcPr marL="121920" marR="121920" marT="34290" marB="34290">
                    <a:solidFill>
                      <a:schemeClr val="accent6">
                        <a:lumMod val="20000"/>
                        <a:lumOff val="80000"/>
                      </a:schemeClr>
                    </a:solidFill>
                  </a:tcPr>
                </a:tc>
                <a:tc>
                  <a:txBody>
                    <a:bodyPr/>
                    <a:lstStyle/>
                    <a:p>
                      <a:r>
                        <a:rPr lang="en-GB" sz="1000"/>
                        <a:t>Reason 2</a:t>
                      </a:r>
                    </a:p>
                    <a:p>
                      <a:r>
                        <a:rPr lang="en-GB" sz="1000"/>
                        <a:t>(1 mark)</a:t>
                      </a:r>
                    </a:p>
                  </a:txBody>
                  <a:tcPr marL="121920" marR="121920" marT="34290" marB="34290">
                    <a:solidFill>
                      <a:schemeClr val="accent6">
                        <a:lumMod val="20000"/>
                        <a:lumOff val="80000"/>
                      </a:schemeClr>
                    </a:solidFill>
                  </a:tcPr>
                </a:tc>
                <a:tc>
                  <a:txBody>
                    <a:bodyPr/>
                    <a:lstStyle/>
                    <a:p>
                      <a:r>
                        <a:rPr lang="en-GB" sz="1000" dirty="0"/>
                        <a:t>The thermal properties of</a:t>
                      </a:r>
                      <a:r>
                        <a:rPr lang="en-GB" sz="1000" baseline="0" dirty="0"/>
                        <a:t> the material, as</a:t>
                      </a:r>
                      <a:r>
                        <a:rPr lang="en-GB" sz="1000" dirty="0"/>
                        <a:t> </a:t>
                      </a:r>
                      <a:r>
                        <a:rPr lang="en-GB" sz="1000" baseline="0" dirty="0"/>
                        <a:t>cavities in the cardboard</a:t>
                      </a:r>
                      <a:r>
                        <a:rPr lang="en-GB" sz="1000" dirty="0"/>
                        <a:t> keep the pizza warm.</a:t>
                      </a:r>
                    </a:p>
                  </a:txBody>
                  <a:tcPr marL="121920" marR="121920" marT="34290" marB="34290">
                    <a:solidFill>
                      <a:schemeClr val="accent6">
                        <a:lumMod val="20000"/>
                        <a:lumOff val="80000"/>
                      </a:schemeClr>
                    </a:solidFill>
                  </a:tcPr>
                </a:tc>
                <a:tc>
                  <a:txBody>
                    <a:bodyPr/>
                    <a:lstStyle/>
                    <a:p>
                      <a:pPr marL="171450" indent="-171450">
                        <a:buFont typeface="Arial" pitchFamily="34" charset="0"/>
                        <a:buChar char="•"/>
                      </a:pPr>
                      <a:endParaRPr lang="en-GB" sz="900"/>
                    </a:p>
                  </a:txBody>
                  <a:tcPr marL="121920" marR="121920" marT="34290" marB="34290"/>
                </a:tc>
                <a:extLst>
                  <a:ext uri="{0D108BD9-81ED-4DB2-BD59-A6C34878D82A}">
                    <a16:rowId xmlns:a16="http://schemas.microsoft.com/office/drawing/2014/main" val="10003"/>
                  </a:ext>
                </a:extLst>
              </a:tr>
              <a:tr h="396069">
                <a:tc gridSpan="3">
                  <a:txBody>
                    <a:bodyPr/>
                    <a:lstStyle/>
                    <a:p>
                      <a:r>
                        <a:rPr lang="en-GB" sz="1800" b="1"/>
                        <a:t>Give</a:t>
                      </a:r>
                    </a:p>
                  </a:txBody>
                  <a:tcPr marL="121920" marR="121920" marT="34290" marB="34290">
                    <a:solidFill>
                      <a:schemeClr val="accent4">
                        <a:lumMod val="40000"/>
                        <a:lumOff val="60000"/>
                      </a:schemeClr>
                    </a:solidFill>
                  </a:tcPr>
                </a:tc>
                <a:tc hMerge="1">
                  <a:txBody>
                    <a:bodyPr/>
                    <a:lstStyle/>
                    <a:p>
                      <a:endParaRPr lang="en-GB" sz="900"/>
                    </a:p>
                  </a:txBody>
                  <a:tcPr marL="121920" marR="121920" marT="34290" marB="34290">
                    <a:solidFill>
                      <a:schemeClr val="accent5">
                        <a:lumMod val="20000"/>
                        <a:lumOff val="80000"/>
                      </a:schemeClr>
                    </a:solidFill>
                  </a:tcPr>
                </a:tc>
                <a:tc hMerge="1">
                  <a:txBody>
                    <a:bodyPr/>
                    <a:lstStyle/>
                    <a:p>
                      <a:endParaRPr lang="en-GB" sz="1800" b="1"/>
                    </a:p>
                  </a:txBody>
                  <a:tcPr marL="121920" marR="121920" marT="34290" marB="3429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b="1"/>
                        <a:t>2</a:t>
                      </a:r>
                      <a:r>
                        <a:rPr lang="en-GB" sz="1800" b="1" baseline="0"/>
                        <a:t> marks</a:t>
                      </a:r>
                      <a:endParaRPr lang="en-GB" sz="1800" b="1"/>
                    </a:p>
                  </a:txBody>
                  <a:tcPr marL="121920" marR="121920" marT="34290" marB="34290">
                    <a:solidFill>
                      <a:schemeClr val="accent4">
                        <a:lumMod val="40000"/>
                        <a:lumOff val="60000"/>
                      </a:schemeClr>
                    </a:solidFill>
                  </a:tcPr>
                </a:tc>
                <a:extLst>
                  <a:ext uri="{0D108BD9-81ED-4DB2-BD59-A6C34878D82A}">
                    <a16:rowId xmlns:a16="http://schemas.microsoft.com/office/drawing/2014/main" val="10004"/>
                  </a:ext>
                </a:extLst>
              </a:tr>
              <a:tr h="89217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u="sng"/>
                        <a:t>Example</a:t>
                      </a:r>
                      <a:r>
                        <a:rPr lang="en-GB" sz="1000" u="sng" baseline="0"/>
                        <a:t> Question</a:t>
                      </a:r>
                      <a:endParaRPr lang="en-GB" sz="1000" u="sng"/>
                    </a:p>
                    <a:p>
                      <a:r>
                        <a:rPr lang="en-GB" sz="1000"/>
                        <a:t>In 2010 the use of renewable energy in the UK accounted for 6.5% of total energy usage. By 2015 this figure had increased to 25%. Give two reasons for the increase in the use of renewable energy sources.</a:t>
                      </a:r>
                    </a:p>
                  </a:txBody>
                  <a:tcPr marL="121920" marR="121920" marT="34290" marB="34290">
                    <a:solidFill>
                      <a:schemeClr val="accent4">
                        <a:lumMod val="20000"/>
                        <a:lumOff val="80000"/>
                      </a:schemeClr>
                    </a:solidFill>
                  </a:tcPr>
                </a:tc>
                <a:tc hMerge="1">
                  <a:txBody>
                    <a:bodyPr/>
                    <a:lstStyle/>
                    <a:p>
                      <a:endParaRPr lang="en-GB"/>
                    </a:p>
                  </a:txBody>
                  <a:tcPr marL="121920" marR="121920" marT="34290" marB="34290">
                    <a:solidFill>
                      <a:schemeClr val="accent4">
                        <a:lumMod val="20000"/>
                        <a:lumOff val="80000"/>
                      </a:schemeClr>
                    </a:solidFill>
                  </a:tcPr>
                </a:tc>
                <a:tc hMerge="1">
                  <a:txBody>
                    <a:bodyPr/>
                    <a:lstStyle/>
                    <a:p>
                      <a:endParaRPr lang="en-GB" sz="1000"/>
                    </a:p>
                  </a:txBody>
                  <a:tcPr marL="121920" marR="121920" marT="34290" marB="34290">
                    <a:solidFill>
                      <a:schemeClr val="accent4">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a:p>
                  </a:txBody>
                  <a:tcPr marL="121920" marR="121920" marT="34290" marB="34290"/>
                </a:tc>
                <a:extLst>
                  <a:ext uri="{0D108BD9-81ED-4DB2-BD59-A6C34878D82A}">
                    <a16:rowId xmlns:a16="http://schemas.microsoft.com/office/drawing/2014/main" val="10005"/>
                  </a:ext>
                </a:extLst>
              </a:tr>
              <a:tr h="564770">
                <a:tc>
                  <a:txBody>
                    <a:bodyPr/>
                    <a:lstStyle/>
                    <a:p>
                      <a:r>
                        <a:rPr lang="en-GB" sz="1000"/>
                        <a:t>1</a:t>
                      </a:r>
                    </a:p>
                  </a:txBody>
                  <a:tcPr marL="121920" marR="121920" marT="34290" marB="34290">
                    <a:solidFill>
                      <a:schemeClr val="accent4">
                        <a:lumMod val="20000"/>
                        <a:lumOff val="80000"/>
                      </a:schemeClr>
                    </a:solidFill>
                  </a:tcPr>
                </a:tc>
                <a:tc>
                  <a:txBody>
                    <a:bodyPr/>
                    <a:lstStyle/>
                    <a:p>
                      <a:r>
                        <a:rPr lang="en-GB" sz="1000"/>
                        <a:t>Reason</a:t>
                      </a:r>
                      <a:r>
                        <a:rPr lang="en-GB" sz="1000" baseline="0"/>
                        <a:t> 1</a:t>
                      </a:r>
                    </a:p>
                    <a:p>
                      <a:r>
                        <a:rPr lang="en-GB" sz="1000" baseline="0"/>
                        <a:t>(1 mark)</a:t>
                      </a:r>
                      <a:endParaRPr lang="en-GB" sz="1000"/>
                    </a:p>
                    <a:p>
                      <a:endParaRPr lang="en-GB" sz="1000"/>
                    </a:p>
                  </a:txBody>
                  <a:tcPr marL="121920" marR="121920" marT="34290" marB="34290">
                    <a:solidFill>
                      <a:schemeClr val="accent4">
                        <a:lumMod val="20000"/>
                        <a:lumOff val="80000"/>
                      </a:schemeClr>
                    </a:solidFill>
                  </a:tcPr>
                </a:tc>
                <a:tc>
                  <a:txBody>
                    <a:bodyPr/>
                    <a:lstStyle/>
                    <a:p>
                      <a:r>
                        <a:rPr lang="en-GB" sz="1000"/>
                        <a:t>The Government set specific targets to reduce CO2 emissions.</a:t>
                      </a:r>
                    </a:p>
                  </a:txBody>
                  <a:tcPr marL="121920" marR="121920" marT="34290" marB="34290">
                    <a:solidFill>
                      <a:schemeClr val="accent4">
                        <a:lumMod val="20000"/>
                        <a:lumOff val="80000"/>
                      </a:schemeClr>
                    </a:solidFill>
                  </a:tcPr>
                </a:tc>
                <a:tc>
                  <a:txBody>
                    <a:bodyPr/>
                    <a:lstStyle/>
                    <a:p>
                      <a:endParaRPr lang="en-GB" sz="900"/>
                    </a:p>
                  </a:txBody>
                  <a:tcPr marL="121920" marR="121920" marT="34290" marB="34290"/>
                </a:tc>
                <a:extLst>
                  <a:ext uri="{0D108BD9-81ED-4DB2-BD59-A6C34878D82A}">
                    <a16:rowId xmlns:a16="http://schemas.microsoft.com/office/drawing/2014/main" val="10006"/>
                  </a:ext>
                </a:extLst>
              </a:tr>
              <a:tr h="564770">
                <a:tc>
                  <a:txBody>
                    <a:bodyPr/>
                    <a:lstStyle/>
                    <a:p>
                      <a:r>
                        <a:rPr lang="en-GB" sz="1000"/>
                        <a:t>2</a:t>
                      </a:r>
                    </a:p>
                  </a:txBody>
                  <a:tcPr marL="121920" marR="121920" marT="34290" marB="34290">
                    <a:solidFill>
                      <a:schemeClr val="accent4">
                        <a:lumMod val="20000"/>
                        <a:lumOff val="80000"/>
                      </a:schemeClr>
                    </a:solidFill>
                  </a:tcPr>
                </a:tc>
                <a:tc>
                  <a:txBody>
                    <a:bodyPr/>
                    <a:lstStyle/>
                    <a:p>
                      <a:r>
                        <a:rPr lang="en-GB" sz="1000"/>
                        <a:t>Reason 2</a:t>
                      </a:r>
                    </a:p>
                    <a:p>
                      <a:r>
                        <a:rPr lang="en-GB" sz="1000"/>
                        <a:t>(1 mark)</a:t>
                      </a:r>
                    </a:p>
                    <a:p>
                      <a:endParaRPr lang="en-GB" sz="1000"/>
                    </a:p>
                  </a:txBody>
                  <a:tcPr marL="121920" marR="121920" marT="34290" marB="34290">
                    <a:solidFill>
                      <a:schemeClr val="accent4">
                        <a:lumMod val="20000"/>
                        <a:lumOff val="80000"/>
                      </a:schemeClr>
                    </a:solidFill>
                  </a:tcPr>
                </a:tc>
                <a:tc>
                  <a:txBody>
                    <a:bodyPr/>
                    <a:lstStyle/>
                    <a:p>
                      <a:r>
                        <a:rPr lang="en-GB" sz="1000"/>
                        <a:t>People now have an increased awareness of environmental issues and are more conscientious</a:t>
                      </a:r>
                      <a:r>
                        <a:rPr lang="en-GB" sz="1000" baseline="0"/>
                        <a:t> about them.</a:t>
                      </a:r>
                      <a:endParaRPr lang="en-GB" sz="1000"/>
                    </a:p>
                  </a:txBody>
                  <a:tcPr marL="121920" marR="121920" marT="34290" marB="34290">
                    <a:solidFill>
                      <a:schemeClr val="accent4">
                        <a:lumMod val="20000"/>
                        <a:lumOff val="80000"/>
                      </a:schemeClr>
                    </a:solidFill>
                  </a:tcPr>
                </a:tc>
                <a:tc>
                  <a:txBody>
                    <a:bodyPr/>
                    <a:lstStyle/>
                    <a:p>
                      <a:endParaRPr lang="en-GB" sz="900"/>
                    </a:p>
                  </a:txBody>
                  <a:tcPr marL="121920" marR="121920" marT="34290" marB="34290"/>
                </a:tc>
                <a:extLst>
                  <a:ext uri="{0D108BD9-81ED-4DB2-BD59-A6C34878D82A}">
                    <a16:rowId xmlns:a16="http://schemas.microsoft.com/office/drawing/2014/main" val="10007"/>
                  </a:ext>
                </a:extLst>
              </a:tr>
              <a:tr h="396069">
                <a:tc gridSpan="3">
                  <a:txBody>
                    <a:bodyPr/>
                    <a:lstStyle/>
                    <a:p>
                      <a:r>
                        <a:rPr lang="en-GB" sz="1800" b="1"/>
                        <a:t>Describe</a:t>
                      </a:r>
                    </a:p>
                  </a:txBody>
                  <a:tcPr marL="121920" marR="121920" marT="34290" marB="34290">
                    <a:solidFill>
                      <a:schemeClr val="accent2">
                        <a:lumMod val="40000"/>
                        <a:lumOff val="60000"/>
                      </a:schemeClr>
                    </a:solidFill>
                  </a:tcPr>
                </a:tc>
                <a:tc hMerge="1">
                  <a:txBody>
                    <a:bodyPr/>
                    <a:lstStyle/>
                    <a:p>
                      <a:endParaRPr lang="en-GB"/>
                    </a:p>
                  </a:txBody>
                  <a:tcPr>
                    <a:solidFill>
                      <a:schemeClr val="accent4">
                        <a:lumMod val="20000"/>
                        <a:lumOff val="80000"/>
                      </a:schemeClr>
                    </a:solidFill>
                  </a:tcPr>
                </a:tc>
                <a:tc hMerge="1">
                  <a:txBody>
                    <a:bodyPr/>
                    <a:lstStyle/>
                    <a:p>
                      <a:endParaRPr lang="en-GB" sz="1800" b="1"/>
                    </a:p>
                  </a:txBody>
                  <a:tcPr marL="121920" marR="121920" marT="34290" marB="34290">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a:t>4 marks</a:t>
                      </a:r>
                    </a:p>
                  </a:txBody>
                  <a:tcPr marL="121920" marR="121920" marT="34290" marB="34290">
                    <a:solidFill>
                      <a:schemeClr val="accent2">
                        <a:lumMod val="40000"/>
                        <a:lumOff val="60000"/>
                      </a:schemeClr>
                    </a:solidFill>
                  </a:tcPr>
                </a:tc>
                <a:extLst>
                  <a:ext uri="{0D108BD9-81ED-4DB2-BD59-A6C34878D82A}">
                    <a16:rowId xmlns:a16="http://schemas.microsoft.com/office/drawing/2014/main" val="10008"/>
                  </a:ext>
                </a:extLst>
              </a:tr>
              <a:tr h="564770">
                <a:tc gridSpan="3">
                  <a:txBody>
                    <a:bodyPr/>
                    <a:lstStyle/>
                    <a:p>
                      <a:r>
                        <a:rPr lang="en-GB" sz="1000" u="sng"/>
                        <a:t>Example</a:t>
                      </a:r>
                      <a:r>
                        <a:rPr lang="en-GB" sz="1000" u="sng" baseline="0"/>
                        <a:t> Question</a:t>
                      </a:r>
                    </a:p>
                    <a:p>
                      <a:r>
                        <a:rPr lang="en-GB" sz="1000"/>
                        <a:t>Describe two ways that materials and/or products are strengthened or reinforced. Give examples in your answer.</a:t>
                      </a:r>
                      <a:endParaRPr lang="en-GB" sz="1000" u="sng"/>
                    </a:p>
                  </a:txBody>
                  <a:tcPr marL="121920" marR="121920" marT="34290" marB="34290">
                    <a:solidFill>
                      <a:schemeClr val="accent2">
                        <a:lumMod val="20000"/>
                        <a:lumOff val="80000"/>
                      </a:schemeClr>
                    </a:solidFill>
                  </a:tcPr>
                </a:tc>
                <a:tc hMerge="1">
                  <a:txBody>
                    <a:bodyPr/>
                    <a:lstStyle/>
                    <a:p>
                      <a:endParaRPr lang="en-GB" sz="900"/>
                    </a:p>
                  </a:txBody>
                  <a:tcPr marL="121920" marR="121920" marT="34290" marB="34290">
                    <a:solidFill>
                      <a:schemeClr val="accent2">
                        <a:lumMod val="20000"/>
                        <a:lumOff val="80000"/>
                      </a:schemeClr>
                    </a:solidFill>
                  </a:tcPr>
                </a:tc>
                <a:tc hMerge="1">
                  <a:txBody>
                    <a:bodyPr/>
                    <a:lstStyle/>
                    <a:p>
                      <a:endParaRPr lang="en-GB" sz="1000" u="sng"/>
                    </a:p>
                  </a:txBody>
                  <a:tcPr marL="121920" marR="121920" marT="34290" marB="34290">
                    <a:solidFill>
                      <a:schemeClr val="accent2">
                        <a:lumMod val="20000"/>
                        <a:lumOff val="80000"/>
                      </a:schemeClr>
                    </a:solidFill>
                  </a:tcPr>
                </a:tc>
                <a:tc>
                  <a:txBody>
                    <a:bodyPr/>
                    <a:lstStyle/>
                    <a:p>
                      <a:endParaRPr lang="en-GB" sz="900"/>
                    </a:p>
                  </a:txBody>
                  <a:tcPr marL="121920" marR="121920" marT="34290" marB="34290"/>
                </a:tc>
                <a:extLst>
                  <a:ext uri="{0D108BD9-81ED-4DB2-BD59-A6C34878D82A}">
                    <a16:rowId xmlns:a16="http://schemas.microsoft.com/office/drawing/2014/main" val="10009"/>
                  </a:ext>
                </a:extLst>
              </a:tr>
              <a:tr h="892173">
                <a:tc>
                  <a:txBody>
                    <a:bodyPr/>
                    <a:lstStyle/>
                    <a:p>
                      <a:r>
                        <a:rPr lang="en-GB" sz="1000"/>
                        <a:t>1</a:t>
                      </a:r>
                    </a:p>
                  </a:txBody>
                  <a:tcPr marL="121920" marR="121920" marT="34290" marB="34290">
                    <a:solidFill>
                      <a:schemeClr val="accent2">
                        <a:lumMod val="20000"/>
                        <a:lumOff val="80000"/>
                      </a:schemeClr>
                    </a:solidFill>
                  </a:tcPr>
                </a:tc>
                <a:tc>
                  <a:txBody>
                    <a:bodyPr/>
                    <a:lstStyle/>
                    <a:p>
                      <a:r>
                        <a:rPr lang="en-GB" sz="1000"/>
                        <a:t>Description 1 </a:t>
                      </a:r>
                    </a:p>
                    <a:p>
                      <a:r>
                        <a:rPr lang="en-GB" sz="1000"/>
                        <a:t>(1 mark)</a:t>
                      </a:r>
                    </a:p>
                  </a:txBody>
                  <a:tcPr marL="121920" marR="121920" marT="34290" marB="3429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t>Layering materials</a:t>
                      </a:r>
                      <a:r>
                        <a:rPr lang="en-GB" sz="1000" baseline="0"/>
                        <a:t> can make materials stronger as you can </a:t>
                      </a:r>
                      <a:r>
                        <a:rPr lang="en-GB" sz="1000"/>
                        <a:t>lay</a:t>
                      </a:r>
                      <a:r>
                        <a:rPr lang="en-GB" sz="1000" baseline="0"/>
                        <a:t> them </a:t>
                      </a:r>
                      <a:r>
                        <a:rPr lang="en-GB" sz="1000"/>
                        <a:t>with their grain in different directions. This ensures the weak lines of the grain are strengthened.</a:t>
                      </a:r>
                    </a:p>
                  </a:txBody>
                  <a:tcPr marL="121920" marR="121920" marT="34290" marB="34290">
                    <a:solidFill>
                      <a:schemeClr val="accent2">
                        <a:lumMod val="20000"/>
                        <a:lumOff val="80000"/>
                      </a:schemeClr>
                    </a:solidFill>
                  </a:tcPr>
                </a:tc>
                <a:tc>
                  <a:txBody>
                    <a:bodyPr/>
                    <a:lstStyle/>
                    <a:p>
                      <a:endParaRPr lang="en-GB" sz="900"/>
                    </a:p>
                  </a:txBody>
                  <a:tcPr marL="121920" marR="121920" marT="34290" marB="34290"/>
                </a:tc>
                <a:extLst>
                  <a:ext uri="{0D108BD9-81ED-4DB2-BD59-A6C34878D82A}">
                    <a16:rowId xmlns:a16="http://schemas.microsoft.com/office/drawing/2014/main" val="10010"/>
                  </a:ext>
                </a:extLst>
              </a:tr>
              <a:tr h="554496">
                <a:tc>
                  <a:txBody>
                    <a:bodyPr/>
                    <a:lstStyle/>
                    <a:p>
                      <a:r>
                        <a:rPr lang="en-GB" sz="1000"/>
                        <a:t>2</a:t>
                      </a:r>
                    </a:p>
                  </a:txBody>
                  <a:tcPr marL="121920" marR="121920" marT="34290" marB="34290">
                    <a:solidFill>
                      <a:schemeClr val="accent2">
                        <a:lumMod val="20000"/>
                        <a:lumOff val="80000"/>
                      </a:schemeClr>
                    </a:solidFill>
                  </a:tcPr>
                </a:tc>
                <a:tc>
                  <a:txBody>
                    <a:bodyPr/>
                    <a:lstStyle/>
                    <a:p>
                      <a:r>
                        <a:rPr lang="en-GB" sz="1000"/>
                        <a:t>Example</a:t>
                      </a:r>
                    </a:p>
                    <a:p>
                      <a:r>
                        <a:rPr lang="en-GB" sz="1000"/>
                        <a:t>(1</a:t>
                      </a:r>
                      <a:r>
                        <a:rPr lang="en-GB" sz="1000" baseline="0"/>
                        <a:t> mark)</a:t>
                      </a:r>
                      <a:endParaRPr lang="en-GB" sz="1000"/>
                    </a:p>
                  </a:txBody>
                  <a:tcPr marL="121920" marR="121920" marT="34290" marB="3429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t>Plywood is created in layers to strengthen the material. </a:t>
                      </a:r>
                    </a:p>
                  </a:txBody>
                  <a:tcPr marL="121920" marR="121920" marT="34290" marB="34290">
                    <a:solidFill>
                      <a:schemeClr val="accent2">
                        <a:lumMod val="20000"/>
                        <a:lumOff val="80000"/>
                      </a:schemeClr>
                    </a:solidFill>
                  </a:tcPr>
                </a:tc>
                <a:tc>
                  <a:txBody>
                    <a:bodyPr/>
                    <a:lstStyle/>
                    <a:p>
                      <a:endParaRPr lang="en-GB" sz="900"/>
                    </a:p>
                  </a:txBody>
                  <a:tcPr marL="121920" marR="121920" marT="34290" marB="34290"/>
                </a:tc>
                <a:extLst>
                  <a:ext uri="{0D108BD9-81ED-4DB2-BD59-A6C34878D82A}">
                    <a16:rowId xmlns:a16="http://schemas.microsoft.com/office/drawing/2014/main" val="10011"/>
                  </a:ext>
                </a:extLst>
              </a:tr>
              <a:tr h="564770">
                <a:tc>
                  <a:txBody>
                    <a:bodyPr/>
                    <a:lstStyle/>
                    <a:p>
                      <a:r>
                        <a:rPr lang="en-GB" sz="1000"/>
                        <a:t>3</a:t>
                      </a:r>
                    </a:p>
                  </a:txBody>
                  <a:tcPr marL="121920" marR="121920" marT="34290" marB="34290">
                    <a:solidFill>
                      <a:schemeClr val="accent2">
                        <a:lumMod val="20000"/>
                        <a:lumOff val="80000"/>
                      </a:schemeClr>
                    </a:solidFill>
                  </a:tcPr>
                </a:tc>
                <a:tc>
                  <a:txBody>
                    <a:bodyPr/>
                    <a:lstStyle/>
                    <a:p>
                      <a:r>
                        <a:rPr lang="en-GB" sz="1000"/>
                        <a:t>Description</a:t>
                      </a:r>
                      <a:r>
                        <a:rPr lang="en-GB" sz="1000" baseline="0"/>
                        <a:t> 2</a:t>
                      </a:r>
                      <a:endParaRPr lang="en-GB" sz="1000"/>
                    </a:p>
                    <a:p>
                      <a:r>
                        <a:rPr lang="en-GB" sz="1000"/>
                        <a:t>(1 mark)</a:t>
                      </a:r>
                    </a:p>
                  </a:txBody>
                  <a:tcPr marL="121920" marR="121920" marT="34290" marB="34290">
                    <a:solidFill>
                      <a:schemeClr val="accent2">
                        <a:lumMod val="20000"/>
                        <a:lumOff val="80000"/>
                      </a:schemeClr>
                    </a:solidFill>
                  </a:tcPr>
                </a:tc>
                <a:tc>
                  <a:txBody>
                    <a:bodyPr/>
                    <a:lstStyle/>
                    <a:p>
                      <a:r>
                        <a:rPr lang="en-GB" sz="1000"/>
                        <a:t>Laminating is adding a plastic coating to a material to make it more rigid, tougher</a:t>
                      </a:r>
                      <a:r>
                        <a:rPr lang="en-GB" sz="1000" baseline="0"/>
                        <a:t> and weather resistant.</a:t>
                      </a:r>
                      <a:endParaRPr lang="en-GB" sz="1000"/>
                    </a:p>
                  </a:txBody>
                  <a:tcPr marL="121920" marR="121920" marT="34290" marB="34290">
                    <a:solidFill>
                      <a:schemeClr val="accent2">
                        <a:lumMod val="20000"/>
                        <a:lumOff val="80000"/>
                      </a:schemeClr>
                    </a:solidFill>
                  </a:tcPr>
                </a:tc>
                <a:tc>
                  <a:txBody>
                    <a:bodyPr/>
                    <a:lstStyle/>
                    <a:p>
                      <a:endParaRPr lang="en-GB" sz="900"/>
                    </a:p>
                  </a:txBody>
                  <a:tcPr marL="121920" marR="121920" marT="34290" marB="34290"/>
                </a:tc>
                <a:extLst>
                  <a:ext uri="{0D108BD9-81ED-4DB2-BD59-A6C34878D82A}">
                    <a16:rowId xmlns:a16="http://schemas.microsoft.com/office/drawing/2014/main" val="10012"/>
                  </a:ext>
                </a:extLst>
              </a:tr>
              <a:tr h="728472">
                <a:tc>
                  <a:txBody>
                    <a:bodyPr/>
                    <a:lstStyle/>
                    <a:p>
                      <a:r>
                        <a:rPr lang="en-GB" sz="1000"/>
                        <a:t>4</a:t>
                      </a:r>
                    </a:p>
                  </a:txBody>
                  <a:tcPr marL="121920" marR="121920" marT="34290" marB="34290">
                    <a:solidFill>
                      <a:schemeClr val="accent2">
                        <a:lumMod val="20000"/>
                        <a:lumOff val="80000"/>
                      </a:schemeClr>
                    </a:solidFill>
                  </a:tcPr>
                </a:tc>
                <a:tc>
                  <a:txBody>
                    <a:bodyPr/>
                    <a:lstStyle/>
                    <a:p>
                      <a:r>
                        <a:rPr lang="en-GB" sz="1000"/>
                        <a:t>Example</a:t>
                      </a:r>
                    </a:p>
                    <a:p>
                      <a:r>
                        <a:rPr lang="en-GB" sz="1000"/>
                        <a:t>(1</a:t>
                      </a:r>
                      <a:r>
                        <a:rPr lang="en-GB" sz="1000" baseline="0"/>
                        <a:t> mark)</a:t>
                      </a:r>
                      <a:endParaRPr lang="en-GB" sz="1000"/>
                    </a:p>
                  </a:txBody>
                  <a:tcPr marL="121920" marR="121920" marT="34290" marB="34290">
                    <a:solidFill>
                      <a:schemeClr val="accent2">
                        <a:lumMod val="20000"/>
                        <a:lumOff val="80000"/>
                      </a:schemeClr>
                    </a:solidFill>
                  </a:tcPr>
                </a:tc>
                <a:tc>
                  <a:txBody>
                    <a:bodyPr/>
                    <a:lstStyle/>
                    <a:p>
                      <a:r>
                        <a:rPr lang="en-GB" sz="1000"/>
                        <a:t>Plastic coating is added to card and paper to make the materials more wear</a:t>
                      </a:r>
                      <a:r>
                        <a:rPr lang="en-GB" sz="1000" baseline="0"/>
                        <a:t> resistant and rigid, for example a restaurant menu.</a:t>
                      </a:r>
                      <a:endParaRPr lang="en-GB" sz="1000"/>
                    </a:p>
                  </a:txBody>
                  <a:tcPr marL="121920" marR="121920" marT="34290" marB="34290">
                    <a:solidFill>
                      <a:schemeClr val="accent2">
                        <a:lumMod val="20000"/>
                        <a:lumOff val="80000"/>
                      </a:schemeClr>
                    </a:solidFill>
                  </a:tcPr>
                </a:tc>
                <a:tc>
                  <a:txBody>
                    <a:bodyPr/>
                    <a:lstStyle/>
                    <a:p>
                      <a:endParaRPr lang="en-GB" sz="900"/>
                    </a:p>
                  </a:txBody>
                  <a:tcPr marL="121920" marR="121920" marT="34290" marB="3429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494419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127D149-B261-4862-B7D1-074E6F94CA78}"/>
              </a:ext>
            </a:extLst>
          </p:cNvPr>
          <p:cNvGraphicFramePr>
            <a:graphicFrameLocks noGrp="1"/>
          </p:cNvGraphicFramePr>
          <p:nvPr>
            <p:extLst>
              <p:ext uri="{D42A27DB-BD31-4B8C-83A1-F6EECF244321}">
                <p14:modId xmlns:p14="http://schemas.microsoft.com/office/powerpoint/2010/main" val="1720581667"/>
              </p:ext>
            </p:extLst>
          </p:nvPr>
        </p:nvGraphicFramePr>
        <p:xfrm>
          <a:off x="188640" y="116633"/>
          <a:ext cx="6480721" cy="8786676"/>
        </p:xfrm>
        <a:graphic>
          <a:graphicData uri="http://schemas.openxmlformats.org/drawingml/2006/table">
            <a:tbl>
              <a:tblPr firstRow="1" bandRow="1">
                <a:tableStyleId>{5940675A-B579-460E-94D1-54222C63F5DA}</a:tableStyleId>
              </a:tblPr>
              <a:tblGrid>
                <a:gridCol w="309380">
                  <a:extLst>
                    <a:ext uri="{9D8B030D-6E8A-4147-A177-3AD203B41FA5}">
                      <a16:colId xmlns:a16="http://schemas.microsoft.com/office/drawing/2014/main" val="20000"/>
                    </a:ext>
                  </a:extLst>
                </a:gridCol>
                <a:gridCol w="979753">
                  <a:extLst>
                    <a:ext uri="{9D8B030D-6E8A-4147-A177-3AD203B41FA5}">
                      <a16:colId xmlns:a16="http://schemas.microsoft.com/office/drawing/2014/main" val="20001"/>
                    </a:ext>
                  </a:extLst>
                </a:gridCol>
                <a:gridCol w="2489117">
                  <a:extLst>
                    <a:ext uri="{9D8B030D-6E8A-4147-A177-3AD203B41FA5}">
                      <a16:colId xmlns:a16="http://schemas.microsoft.com/office/drawing/2014/main" val="2437516288"/>
                    </a:ext>
                  </a:extLst>
                </a:gridCol>
                <a:gridCol w="2702471">
                  <a:extLst>
                    <a:ext uri="{9D8B030D-6E8A-4147-A177-3AD203B41FA5}">
                      <a16:colId xmlns:a16="http://schemas.microsoft.com/office/drawing/2014/main" val="20003"/>
                    </a:ext>
                  </a:extLst>
                </a:gridCol>
              </a:tblGrid>
              <a:tr h="343851">
                <a:tc gridSpan="3">
                  <a:txBody>
                    <a:bodyPr/>
                    <a:lstStyle/>
                    <a:p>
                      <a:r>
                        <a:rPr lang="en-GB" sz="1800" b="1" dirty="0"/>
                        <a:t>Explain (written)</a:t>
                      </a:r>
                    </a:p>
                  </a:txBody>
                  <a:tcPr marL="121920" marR="121920" marT="34290" marB="34290">
                    <a:solidFill>
                      <a:schemeClr val="accent3">
                        <a:lumMod val="40000"/>
                        <a:lumOff val="60000"/>
                      </a:schemeClr>
                    </a:solidFill>
                  </a:tcPr>
                </a:tc>
                <a:tc hMerge="1">
                  <a:txBody>
                    <a:bodyPr/>
                    <a:lstStyle/>
                    <a:p>
                      <a:endParaRPr lang="en-GB"/>
                    </a:p>
                  </a:txBody>
                  <a:tcPr/>
                </a:tc>
                <a:tc hMerge="1">
                  <a:txBody>
                    <a:bodyPr/>
                    <a:lstStyle/>
                    <a:p>
                      <a:endParaRPr lang="en-GB" sz="1800" b="1"/>
                    </a:p>
                  </a:txBody>
                  <a:tcPr marL="121920" marR="121920" marT="34290" marB="34290">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a:t>4 marks</a:t>
                      </a:r>
                    </a:p>
                  </a:txBody>
                  <a:tcPr marL="121920" marR="121920" marT="34290" marB="34290">
                    <a:solidFill>
                      <a:schemeClr val="accent3">
                        <a:lumMod val="40000"/>
                        <a:lumOff val="60000"/>
                      </a:schemeClr>
                    </a:solidFill>
                  </a:tcPr>
                </a:tc>
                <a:extLst>
                  <a:ext uri="{0D108BD9-81ED-4DB2-BD59-A6C34878D82A}">
                    <a16:rowId xmlns:a16="http://schemas.microsoft.com/office/drawing/2014/main" val="10000"/>
                  </a:ext>
                </a:extLst>
              </a:tr>
              <a:tr h="527239">
                <a:tc gridSpan="3">
                  <a:txBody>
                    <a:bodyPr/>
                    <a:lstStyle/>
                    <a:p>
                      <a:r>
                        <a:rPr lang="en-GB" sz="1000" u="sng"/>
                        <a:t>Example</a:t>
                      </a:r>
                      <a:r>
                        <a:rPr lang="en-GB" sz="1000" u="sng" baseline="0"/>
                        <a:t> Question</a:t>
                      </a:r>
                    </a:p>
                    <a:p>
                      <a:r>
                        <a:rPr lang="en-GB" sz="1000"/>
                        <a:t>Explain what is meant by the term ‘anthropometrics’ and why it is important for designers to consider.</a:t>
                      </a:r>
                      <a:endParaRPr lang="en-GB" sz="1000" u="sng"/>
                    </a:p>
                  </a:txBody>
                  <a:tcPr marL="121920" marR="121920" marT="34290" marB="34290">
                    <a:solidFill>
                      <a:schemeClr val="accent3">
                        <a:lumMod val="20000"/>
                        <a:lumOff val="80000"/>
                      </a:schemeClr>
                    </a:solidFill>
                  </a:tcPr>
                </a:tc>
                <a:tc hMerge="1">
                  <a:txBody>
                    <a:bodyPr/>
                    <a:lstStyle/>
                    <a:p>
                      <a:endParaRPr lang="en-GB" sz="1200"/>
                    </a:p>
                  </a:txBody>
                  <a:tcPr/>
                </a:tc>
                <a:tc hMerge="1">
                  <a:txBody>
                    <a:bodyPr/>
                    <a:lstStyle/>
                    <a:p>
                      <a:endParaRPr lang="en-GB" sz="900" u="sng"/>
                    </a:p>
                  </a:txBody>
                  <a:tcPr marL="121920" marR="121920" marT="34290" marB="34290">
                    <a:solidFill>
                      <a:schemeClr val="accent3">
                        <a:lumMod val="20000"/>
                        <a:lumOff val="80000"/>
                      </a:schemeClr>
                    </a:solidFill>
                  </a:tcPr>
                </a:tc>
                <a:tc>
                  <a:txBody>
                    <a:bodyPr/>
                    <a:lstStyle/>
                    <a:p>
                      <a:endParaRPr lang="en-GB" sz="900"/>
                    </a:p>
                  </a:txBody>
                  <a:tcPr marL="121920" marR="121920" marT="34290" marB="34290"/>
                </a:tc>
                <a:extLst>
                  <a:ext uri="{0D108BD9-81ED-4DB2-BD59-A6C34878D82A}">
                    <a16:rowId xmlns:a16="http://schemas.microsoft.com/office/drawing/2014/main" val="10001"/>
                  </a:ext>
                </a:extLst>
              </a:tr>
              <a:tr h="527239">
                <a:tc>
                  <a:txBody>
                    <a:bodyPr/>
                    <a:lstStyle/>
                    <a:p>
                      <a:r>
                        <a:rPr lang="en-GB" sz="1000"/>
                        <a:t>1</a:t>
                      </a:r>
                    </a:p>
                  </a:txBody>
                  <a:tcPr marL="121920" marR="121920" marT="34290" marB="34290">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t>Define key word</a:t>
                      </a:r>
                    </a:p>
                    <a:p>
                      <a:r>
                        <a:rPr lang="en-GB" sz="1000"/>
                        <a:t>(1)</a:t>
                      </a:r>
                    </a:p>
                  </a:txBody>
                  <a:tcPr marL="121920" marR="121920" marT="34290" marB="34290">
                    <a:solidFill>
                      <a:schemeClr val="accent3">
                        <a:lumMod val="20000"/>
                        <a:lumOff val="80000"/>
                      </a:schemeClr>
                    </a:solidFill>
                  </a:tcPr>
                </a:tc>
                <a:tc>
                  <a:txBody>
                    <a:bodyPr/>
                    <a:lstStyle/>
                    <a:p>
                      <a:pPr marL="0" indent="0">
                        <a:buFont typeface="Arial" pitchFamily="34" charset="0"/>
                        <a:buNone/>
                      </a:pPr>
                      <a:r>
                        <a:rPr lang="en-GB" sz="1000"/>
                        <a:t>Anthropometrics is the study of human measurements. </a:t>
                      </a:r>
                    </a:p>
                  </a:txBody>
                  <a:tcPr marL="121920" marR="121920" marT="34290" marB="34290">
                    <a:solidFill>
                      <a:schemeClr val="accent3">
                        <a:lumMod val="20000"/>
                        <a:lumOff val="80000"/>
                      </a:schemeClr>
                    </a:solidFill>
                  </a:tcPr>
                </a:tc>
                <a:tc>
                  <a:txBody>
                    <a:bodyPr/>
                    <a:lstStyle/>
                    <a:p>
                      <a:pPr marL="171450" indent="-171450">
                        <a:buFont typeface="Arial" pitchFamily="34" charset="0"/>
                        <a:buChar char="•"/>
                      </a:pPr>
                      <a:endParaRPr lang="en-GB" sz="900"/>
                    </a:p>
                  </a:txBody>
                  <a:tcPr marL="121920" marR="121920" marT="34290" marB="34290"/>
                </a:tc>
                <a:extLst>
                  <a:ext uri="{0D108BD9-81ED-4DB2-BD59-A6C34878D82A}">
                    <a16:rowId xmlns:a16="http://schemas.microsoft.com/office/drawing/2014/main" val="10002"/>
                  </a:ext>
                </a:extLst>
              </a:tr>
              <a:tr h="832885">
                <a:tc>
                  <a:txBody>
                    <a:bodyPr/>
                    <a:lstStyle/>
                    <a:p>
                      <a:r>
                        <a:rPr lang="en-GB" sz="1000"/>
                        <a:t>2</a:t>
                      </a:r>
                    </a:p>
                  </a:txBody>
                  <a:tcPr marL="121920" marR="121920" marT="34290" marB="34290">
                    <a:solidFill>
                      <a:schemeClr val="accent3">
                        <a:lumMod val="20000"/>
                        <a:lumOff val="80000"/>
                      </a:schemeClr>
                    </a:solidFill>
                  </a:tcPr>
                </a:tc>
                <a:tc>
                  <a:txBody>
                    <a:bodyPr/>
                    <a:lstStyle/>
                    <a:p>
                      <a:r>
                        <a:rPr lang="en-GB" sz="1000"/>
                        <a:t>Give 3 reasons why (3)</a:t>
                      </a:r>
                    </a:p>
                  </a:txBody>
                  <a:tcPr marL="121920" marR="121920" marT="34290" marB="34290">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000"/>
                        <a:t>Designers need to consider anthropometric data in order to: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a:t>ensure that wearable items fit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a:t>ensure that products are comfortable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a:t>ensure that products are easy to use</a:t>
                      </a:r>
                    </a:p>
                  </a:txBody>
                  <a:tcPr marL="121920" marR="121920" marT="34290" marB="34290">
                    <a:solidFill>
                      <a:schemeClr val="accent3">
                        <a:lumMod val="20000"/>
                        <a:lumOff val="80000"/>
                      </a:schemeClr>
                    </a:solidFill>
                  </a:tcPr>
                </a:tc>
                <a:tc>
                  <a:txBody>
                    <a:bodyPr/>
                    <a:lstStyle/>
                    <a:p>
                      <a:pPr marL="171450" indent="-171450">
                        <a:buFont typeface="Arial" pitchFamily="34" charset="0"/>
                        <a:buChar char="•"/>
                      </a:pPr>
                      <a:endParaRPr lang="en-GB" sz="900"/>
                    </a:p>
                  </a:txBody>
                  <a:tcPr marL="121920" marR="121920" marT="34290" marB="34290"/>
                </a:tc>
                <a:extLst>
                  <a:ext uri="{0D108BD9-81ED-4DB2-BD59-A6C34878D82A}">
                    <a16:rowId xmlns:a16="http://schemas.microsoft.com/office/drawing/2014/main" val="10003"/>
                  </a:ext>
                </a:extLst>
              </a:tr>
              <a:tr h="343851">
                <a:tc gridSpan="3">
                  <a:txBody>
                    <a:bodyPr/>
                    <a:lstStyle/>
                    <a:p>
                      <a:r>
                        <a:rPr lang="en-GB" sz="1800" b="1"/>
                        <a:t>Explain (notes and sketches)</a:t>
                      </a:r>
                    </a:p>
                  </a:txBody>
                  <a:tcPr marL="121920" marR="121920" marT="34290" marB="34290">
                    <a:solidFill>
                      <a:schemeClr val="accent3">
                        <a:lumMod val="40000"/>
                        <a:lumOff val="60000"/>
                      </a:schemeClr>
                    </a:solidFill>
                  </a:tcPr>
                </a:tc>
                <a:tc hMerge="1">
                  <a:txBody>
                    <a:bodyPr/>
                    <a:lstStyle/>
                    <a:p>
                      <a:endParaRPr lang="en-GB" sz="900"/>
                    </a:p>
                  </a:txBody>
                  <a:tcPr marL="121920" marR="121920" marT="34290" marB="34290">
                    <a:solidFill>
                      <a:schemeClr val="accent5">
                        <a:lumMod val="20000"/>
                        <a:lumOff val="80000"/>
                      </a:schemeClr>
                    </a:solidFill>
                  </a:tcPr>
                </a:tc>
                <a:tc hMerge="1">
                  <a:txBody>
                    <a:bodyPr/>
                    <a:lstStyle/>
                    <a:p>
                      <a:endParaRPr lang="en-GB" sz="1800" b="1"/>
                    </a:p>
                  </a:txBody>
                  <a:tcPr marL="121920" marR="121920" marT="34290" marB="34290">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b="1" baseline="0"/>
                        <a:t>6 marks</a:t>
                      </a:r>
                      <a:endParaRPr lang="en-GB" sz="1800" b="1"/>
                    </a:p>
                  </a:txBody>
                  <a:tcPr marL="121920" marR="121920" marT="34290" marB="34290">
                    <a:solidFill>
                      <a:schemeClr val="accent3">
                        <a:lumMod val="40000"/>
                        <a:lumOff val="60000"/>
                      </a:schemeClr>
                    </a:solidFill>
                  </a:tcPr>
                </a:tc>
                <a:extLst>
                  <a:ext uri="{0D108BD9-81ED-4DB2-BD59-A6C34878D82A}">
                    <a16:rowId xmlns:a16="http://schemas.microsoft.com/office/drawing/2014/main" val="10004"/>
                  </a:ext>
                </a:extLst>
              </a:tr>
              <a:tr h="68006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u="sng"/>
                        <a:t>Example</a:t>
                      </a:r>
                      <a:r>
                        <a:rPr lang="en-GB" sz="1000" u="sng" baseline="0"/>
                        <a:t> Question</a:t>
                      </a:r>
                      <a:endParaRPr lang="en-GB" sz="1000" u="sng"/>
                    </a:p>
                    <a:p>
                      <a:r>
                        <a:rPr lang="en-GB" sz="1000"/>
                        <a:t>Name one industrial process used in the manufacture of a</a:t>
                      </a:r>
                      <a:r>
                        <a:rPr lang="en-GB" sz="1000" baseline="0"/>
                        <a:t> polymer toy musical instrument.  </a:t>
                      </a:r>
                      <a:r>
                        <a:rPr lang="en-GB" sz="1000"/>
                        <a:t>In the box below, use notes and/or sketches to explain this process in detail.</a:t>
                      </a:r>
                    </a:p>
                  </a:txBody>
                  <a:tcPr marL="121920" marR="121920" marT="34290" marB="34290">
                    <a:solidFill>
                      <a:schemeClr val="accent3">
                        <a:lumMod val="20000"/>
                        <a:lumOff val="80000"/>
                      </a:schemeClr>
                    </a:solidFill>
                  </a:tcPr>
                </a:tc>
                <a:tc hMerge="1">
                  <a:txBody>
                    <a:bodyPr/>
                    <a:lstStyle/>
                    <a:p>
                      <a:endParaRPr lang="en-GB"/>
                    </a:p>
                  </a:txBody>
                  <a:tcPr marL="121920" marR="121920" marT="34290" marB="34290">
                    <a:solidFill>
                      <a:schemeClr val="accent4">
                        <a:lumMod val="20000"/>
                        <a:lumOff val="80000"/>
                      </a:schemeClr>
                    </a:solidFill>
                  </a:tcPr>
                </a:tc>
                <a:tc hMerge="1">
                  <a:txBody>
                    <a:bodyPr/>
                    <a:lstStyle/>
                    <a:p>
                      <a:endParaRPr lang="en-GB" sz="900"/>
                    </a:p>
                  </a:txBody>
                  <a:tcPr marL="121920" marR="121920" marT="34290" marB="34290">
                    <a:solidFill>
                      <a:schemeClr val="accent3">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a:p>
                  </a:txBody>
                  <a:tcPr marL="121920" marR="121920" marT="34290" marB="34290"/>
                </a:tc>
                <a:extLst>
                  <a:ext uri="{0D108BD9-81ED-4DB2-BD59-A6C34878D82A}">
                    <a16:rowId xmlns:a16="http://schemas.microsoft.com/office/drawing/2014/main" val="10005"/>
                  </a:ext>
                </a:extLst>
              </a:tr>
              <a:tr h="374416">
                <a:tc>
                  <a:txBody>
                    <a:bodyPr/>
                    <a:lstStyle/>
                    <a:p>
                      <a:r>
                        <a:rPr lang="en-GB" sz="1000"/>
                        <a:t>1</a:t>
                      </a:r>
                    </a:p>
                  </a:txBody>
                  <a:tcPr marL="121920" marR="121920" marT="34290" marB="34290">
                    <a:solidFill>
                      <a:schemeClr val="accent3">
                        <a:lumMod val="20000"/>
                        <a:lumOff val="80000"/>
                      </a:schemeClr>
                    </a:solidFill>
                  </a:tcPr>
                </a:tc>
                <a:tc>
                  <a:txBody>
                    <a:bodyPr/>
                    <a:lstStyle/>
                    <a:p>
                      <a:r>
                        <a:rPr lang="en-GB" sz="1000"/>
                        <a:t>Identify </a:t>
                      </a:r>
                      <a:r>
                        <a:rPr lang="en-GB" sz="1000" baseline="0"/>
                        <a:t>(1)</a:t>
                      </a:r>
                      <a:endParaRPr lang="en-GB" sz="1000"/>
                    </a:p>
                  </a:txBody>
                  <a:tcPr marL="121920" marR="121920" marT="34290" marB="34290">
                    <a:solidFill>
                      <a:schemeClr val="accent3">
                        <a:lumMod val="20000"/>
                        <a:lumOff val="80000"/>
                      </a:schemeClr>
                    </a:solidFill>
                  </a:tcPr>
                </a:tc>
                <a:tc>
                  <a:txBody>
                    <a:bodyPr/>
                    <a:lstStyle/>
                    <a:p>
                      <a:r>
                        <a:rPr lang="en-GB" sz="1000"/>
                        <a:t>A suitable process would be Injection Moulding</a:t>
                      </a:r>
                    </a:p>
                  </a:txBody>
                  <a:tcPr marL="121920" marR="121920" marT="34290" marB="34290">
                    <a:solidFill>
                      <a:schemeClr val="accent3">
                        <a:lumMod val="20000"/>
                        <a:lumOff val="80000"/>
                      </a:schemeClr>
                    </a:solidFill>
                  </a:tcPr>
                </a:tc>
                <a:tc>
                  <a:txBody>
                    <a:bodyPr/>
                    <a:lstStyle/>
                    <a:p>
                      <a:endParaRPr lang="en-GB" sz="900"/>
                    </a:p>
                  </a:txBody>
                  <a:tcPr marL="121920" marR="121920" marT="34290" marB="34290"/>
                </a:tc>
                <a:extLst>
                  <a:ext uri="{0D108BD9-81ED-4DB2-BD59-A6C34878D82A}">
                    <a16:rowId xmlns:a16="http://schemas.microsoft.com/office/drawing/2014/main" val="10006"/>
                  </a:ext>
                </a:extLst>
              </a:tr>
              <a:tr h="985707">
                <a:tc>
                  <a:txBody>
                    <a:bodyPr/>
                    <a:lstStyle/>
                    <a:p>
                      <a:r>
                        <a:rPr lang="en-GB" sz="1000"/>
                        <a:t>2</a:t>
                      </a:r>
                    </a:p>
                  </a:txBody>
                  <a:tcPr marL="121920" marR="121920" marT="34290" marB="34290">
                    <a:solidFill>
                      <a:schemeClr val="accent3">
                        <a:lumMod val="20000"/>
                        <a:lumOff val="80000"/>
                      </a:schemeClr>
                    </a:solidFill>
                  </a:tcPr>
                </a:tc>
                <a:tc>
                  <a:txBody>
                    <a:bodyPr/>
                    <a:lstStyle/>
                    <a:p>
                      <a:r>
                        <a:rPr lang="en-GB" sz="1000"/>
                        <a:t>Describe (2)</a:t>
                      </a:r>
                    </a:p>
                  </a:txBody>
                  <a:tcPr marL="121920" marR="121920" marT="34290" marB="34290">
                    <a:solidFill>
                      <a:schemeClr val="accent3">
                        <a:lumMod val="20000"/>
                        <a:lumOff val="80000"/>
                      </a:schemeClr>
                    </a:solidFill>
                  </a:tcPr>
                </a:tc>
                <a:tc>
                  <a:txBody>
                    <a:bodyPr/>
                    <a:lstStyle/>
                    <a:p>
                      <a:r>
                        <a:rPr lang="en-GB" sz="1000"/>
                        <a:t>A polymer is placed in the hopper and enters the chamber of the injection moulding machine. The chamber is heated until the plastic melts. The plastic is then forced in to a mould where it cools to create the shape of the object. </a:t>
                      </a:r>
                    </a:p>
                  </a:txBody>
                  <a:tcPr marL="121920" marR="121920" marT="34290" marB="34290">
                    <a:solidFill>
                      <a:schemeClr val="accent3">
                        <a:lumMod val="20000"/>
                        <a:lumOff val="80000"/>
                      </a:schemeClr>
                    </a:solidFill>
                  </a:tcPr>
                </a:tc>
                <a:tc>
                  <a:txBody>
                    <a:bodyPr/>
                    <a:lstStyle/>
                    <a:p>
                      <a:endParaRPr lang="en-GB" sz="900"/>
                    </a:p>
                  </a:txBody>
                  <a:tcPr marL="121920" marR="121920" marT="34290" marB="34290"/>
                </a:tc>
                <a:extLst>
                  <a:ext uri="{0D108BD9-81ED-4DB2-BD59-A6C34878D82A}">
                    <a16:rowId xmlns:a16="http://schemas.microsoft.com/office/drawing/2014/main" val="10007"/>
                  </a:ext>
                </a:extLst>
              </a:tr>
              <a:tr h="667352">
                <a:tc>
                  <a:txBody>
                    <a:bodyPr/>
                    <a:lstStyle/>
                    <a:p>
                      <a:r>
                        <a:rPr lang="en-GB" sz="1000"/>
                        <a:t>3</a:t>
                      </a:r>
                    </a:p>
                  </a:txBody>
                  <a:tcPr marL="121920" marR="121920" marT="34290" marB="34290">
                    <a:solidFill>
                      <a:schemeClr val="accent3">
                        <a:lumMod val="20000"/>
                        <a:lumOff val="80000"/>
                      </a:schemeClr>
                    </a:solidFill>
                  </a:tcPr>
                </a:tc>
                <a:tc>
                  <a:txBody>
                    <a:bodyPr/>
                    <a:lstStyle/>
                    <a:p>
                      <a:r>
                        <a:rPr lang="en-GB" sz="1000"/>
                        <a:t>Sketches</a:t>
                      </a:r>
                      <a:r>
                        <a:rPr lang="en-GB" sz="1000" baseline="0"/>
                        <a:t> to help with description (2)</a:t>
                      </a:r>
                      <a:endParaRPr lang="en-GB" sz="1000"/>
                    </a:p>
                  </a:txBody>
                  <a:tcPr marL="121920" marR="121920" marT="34290" marB="34290">
                    <a:solidFill>
                      <a:schemeClr val="accent3">
                        <a:lumMod val="20000"/>
                        <a:lumOff val="80000"/>
                      </a:schemeClr>
                    </a:solidFill>
                  </a:tcPr>
                </a:tc>
                <a:tc>
                  <a:txBody>
                    <a:bodyPr/>
                    <a:lstStyle/>
                    <a:p>
                      <a:r>
                        <a:rPr lang="en-GB" sz="1000" i="1" dirty="0"/>
                        <a:t>Sketch of</a:t>
                      </a:r>
                      <a:r>
                        <a:rPr lang="en-GB" sz="1000" i="1" baseline="0" dirty="0"/>
                        <a:t> injection moulding machine and movement of plastic.</a:t>
                      </a:r>
                      <a:endParaRPr lang="en-GB" sz="1000" i="1" dirty="0"/>
                    </a:p>
                  </a:txBody>
                  <a:tcPr marL="121920" marR="121920" marT="34290" marB="34290">
                    <a:solidFill>
                      <a:schemeClr val="accent3">
                        <a:lumMod val="20000"/>
                        <a:lumOff val="80000"/>
                      </a:schemeClr>
                    </a:solidFill>
                  </a:tcPr>
                </a:tc>
                <a:tc>
                  <a:txBody>
                    <a:bodyPr/>
                    <a:lstStyle/>
                    <a:p>
                      <a:endParaRPr lang="en-GB" sz="900" dirty="0"/>
                    </a:p>
                  </a:txBody>
                  <a:tcPr marL="121920" marR="121920" marT="34290" marB="34290"/>
                </a:tc>
                <a:extLst>
                  <a:ext uri="{0D108BD9-81ED-4DB2-BD59-A6C34878D82A}">
                    <a16:rowId xmlns:a16="http://schemas.microsoft.com/office/drawing/2014/main" val="10008"/>
                  </a:ext>
                </a:extLst>
              </a:tr>
              <a:tr h="527239">
                <a:tc>
                  <a:txBody>
                    <a:bodyPr/>
                    <a:lstStyle/>
                    <a:p>
                      <a:r>
                        <a:rPr lang="en-GB" sz="1000"/>
                        <a:t>4</a:t>
                      </a:r>
                    </a:p>
                  </a:txBody>
                  <a:tcPr marL="121920" marR="121920" marT="34290" marB="34290">
                    <a:solidFill>
                      <a:schemeClr val="accent3">
                        <a:lumMod val="20000"/>
                        <a:lumOff val="80000"/>
                      </a:schemeClr>
                    </a:solidFill>
                  </a:tcPr>
                </a:tc>
                <a:tc>
                  <a:txBody>
                    <a:bodyPr/>
                    <a:lstStyle/>
                    <a:p>
                      <a:r>
                        <a:rPr lang="en-GB" sz="1000"/>
                        <a:t>Explain</a:t>
                      </a:r>
                      <a:r>
                        <a:rPr lang="en-GB" sz="1000" baseline="0"/>
                        <a:t> why (1)</a:t>
                      </a:r>
                      <a:endParaRPr lang="en-GB" sz="1000"/>
                    </a:p>
                  </a:txBody>
                  <a:tcPr marL="121920" marR="121920" marT="34290" marB="34290">
                    <a:solidFill>
                      <a:schemeClr val="accent3">
                        <a:lumMod val="20000"/>
                        <a:lumOff val="80000"/>
                      </a:schemeClr>
                    </a:solidFill>
                  </a:tcPr>
                </a:tc>
                <a:tc>
                  <a:txBody>
                    <a:bodyPr/>
                    <a:lstStyle/>
                    <a:p>
                      <a:r>
                        <a:rPr lang="en-GB" sz="1000"/>
                        <a:t>Injection moulding is suitable because it is quick and</a:t>
                      </a:r>
                      <a:r>
                        <a:rPr lang="en-GB" sz="1000" baseline="0"/>
                        <a:t> cheap for mass produced parts and it does not require finishing.</a:t>
                      </a:r>
                      <a:endParaRPr lang="en-GB" sz="1000"/>
                    </a:p>
                  </a:txBody>
                  <a:tcPr marL="121920" marR="121920" marT="34290" marB="34290">
                    <a:solidFill>
                      <a:schemeClr val="accent3">
                        <a:lumMod val="20000"/>
                        <a:lumOff val="80000"/>
                      </a:schemeClr>
                    </a:solidFill>
                  </a:tcPr>
                </a:tc>
                <a:tc>
                  <a:txBody>
                    <a:bodyPr/>
                    <a:lstStyle/>
                    <a:p>
                      <a:endParaRPr lang="en-GB" sz="900"/>
                    </a:p>
                  </a:txBody>
                  <a:tcPr marL="121920" marR="121920" marT="34290" marB="34290"/>
                </a:tc>
                <a:extLst>
                  <a:ext uri="{0D108BD9-81ED-4DB2-BD59-A6C34878D82A}">
                    <a16:rowId xmlns:a16="http://schemas.microsoft.com/office/drawing/2014/main" val="10009"/>
                  </a:ext>
                </a:extLst>
              </a:tr>
              <a:tr h="551405">
                <a:tc gridSpan="3">
                  <a:txBody>
                    <a:bodyPr/>
                    <a:lstStyle/>
                    <a:p>
                      <a:r>
                        <a:rPr lang="en-GB" sz="1800" b="1"/>
                        <a:t>Evaluate</a:t>
                      </a:r>
                    </a:p>
                  </a:txBody>
                  <a:tcPr marL="121920" marR="121920" marT="34290" marB="34290">
                    <a:solidFill>
                      <a:schemeClr val="accent5">
                        <a:lumMod val="40000"/>
                        <a:lumOff val="60000"/>
                      </a:schemeClr>
                    </a:solidFill>
                  </a:tcPr>
                </a:tc>
                <a:tc hMerge="1">
                  <a:txBody>
                    <a:bodyPr/>
                    <a:lstStyle/>
                    <a:p>
                      <a:endParaRPr lang="en-GB" sz="900"/>
                    </a:p>
                  </a:txBody>
                  <a:tcPr marL="121920" marR="121920" marT="34290" marB="34290">
                    <a:solidFill>
                      <a:schemeClr val="accent3">
                        <a:lumMod val="20000"/>
                        <a:lumOff val="80000"/>
                      </a:schemeClr>
                    </a:solidFill>
                  </a:tcPr>
                </a:tc>
                <a:tc hMerge="1">
                  <a:txBody>
                    <a:bodyPr/>
                    <a:lstStyle/>
                    <a:p>
                      <a:endParaRPr lang="en-GB" sz="1800" b="1"/>
                    </a:p>
                  </a:txBody>
                  <a:tcPr marL="121920" marR="121920" marT="34290" marB="34290">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b="1" baseline="0"/>
                        <a:t>4 marks</a:t>
                      </a:r>
                      <a:endParaRPr lang="en-GB" sz="1800" b="1"/>
                    </a:p>
                  </a:txBody>
                  <a:tcPr marL="121920" marR="121920" marT="34290" marB="34290">
                    <a:solidFill>
                      <a:schemeClr val="accent5">
                        <a:lumMod val="40000"/>
                        <a:lumOff val="60000"/>
                      </a:schemeClr>
                    </a:solidFill>
                  </a:tcPr>
                </a:tc>
                <a:extLst>
                  <a:ext uri="{0D108BD9-81ED-4DB2-BD59-A6C34878D82A}">
                    <a16:rowId xmlns:a16="http://schemas.microsoft.com/office/drawing/2014/main" val="10010"/>
                  </a:ext>
                </a:extLst>
              </a:tr>
              <a:tr h="374416">
                <a:tc gridSpan="3">
                  <a:txBody>
                    <a:bodyPr/>
                    <a:lstStyle/>
                    <a:p>
                      <a:r>
                        <a:rPr lang="en-GB" sz="1000" u="sng" dirty="0"/>
                        <a:t>Example</a:t>
                      </a:r>
                      <a:r>
                        <a:rPr lang="en-GB" sz="1000" u="sng" baseline="0" dirty="0"/>
                        <a:t> Question</a:t>
                      </a:r>
                    </a:p>
                    <a:p>
                      <a:r>
                        <a:rPr lang="en-GB" sz="1000" dirty="0"/>
                        <a:t>Evaluate the Apple watch in terms of its</a:t>
                      </a:r>
                      <a:r>
                        <a:rPr lang="en-GB" sz="1000" baseline="0" dirty="0"/>
                        <a:t> suitability for the user.</a:t>
                      </a:r>
                      <a:endParaRPr lang="en-GB" sz="1000" dirty="0"/>
                    </a:p>
                  </a:txBody>
                  <a:tcPr marL="121920" marR="121920" marT="34290" marB="34290">
                    <a:solidFill>
                      <a:schemeClr val="accent5">
                        <a:lumMod val="20000"/>
                        <a:lumOff val="80000"/>
                      </a:schemeClr>
                    </a:solidFill>
                  </a:tcPr>
                </a:tc>
                <a:tc hMerge="1">
                  <a:txBody>
                    <a:bodyPr/>
                    <a:lstStyle/>
                    <a:p>
                      <a:endParaRPr lang="en-GB" sz="900"/>
                    </a:p>
                  </a:txBody>
                  <a:tcPr marL="121920" marR="121920" marT="34290" marB="34290">
                    <a:solidFill>
                      <a:schemeClr val="accent3">
                        <a:lumMod val="20000"/>
                        <a:lumOff val="80000"/>
                      </a:schemeClr>
                    </a:solidFill>
                  </a:tcPr>
                </a:tc>
                <a:tc hMerge="1">
                  <a:txBody>
                    <a:bodyPr/>
                    <a:lstStyle/>
                    <a:p>
                      <a:endParaRPr lang="en-GB" sz="900"/>
                    </a:p>
                  </a:txBody>
                  <a:tcPr marL="121920" marR="121920" marT="34290" marB="34290">
                    <a:solidFill>
                      <a:schemeClr val="accent5">
                        <a:lumMod val="20000"/>
                        <a:lumOff val="80000"/>
                      </a:schemeClr>
                    </a:solidFill>
                  </a:tcPr>
                </a:tc>
                <a:tc>
                  <a:txBody>
                    <a:bodyPr/>
                    <a:lstStyle/>
                    <a:p>
                      <a:endParaRPr lang="en-GB" sz="900"/>
                    </a:p>
                  </a:txBody>
                  <a:tcPr marL="121920" marR="121920" marT="34290" marB="34290"/>
                </a:tc>
                <a:extLst>
                  <a:ext uri="{0D108BD9-81ED-4DB2-BD59-A6C34878D82A}">
                    <a16:rowId xmlns:a16="http://schemas.microsoft.com/office/drawing/2014/main" val="10011"/>
                  </a:ext>
                </a:extLst>
              </a:tr>
              <a:tr h="680062">
                <a:tc>
                  <a:txBody>
                    <a:bodyPr/>
                    <a:lstStyle/>
                    <a:p>
                      <a:r>
                        <a:rPr lang="en-GB" sz="1000"/>
                        <a:t>1</a:t>
                      </a:r>
                    </a:p>
                  </a:txBody>
                  <a:tcPr marL="121920" marR="121920" marT="34290" marB="34290">
                    <a:solidFill>
                      <a:schemeClr val="accent5">
                        <a:lumMod val="20000"/>
                        <a:lumOff val="80000"/>
                      </a:schemeClr>
                    </a:solidFill>
                  </a:tcPr>
                </a:tc>
                <a:tc>
                  <a:txBody>
                    <a:bodyPr/>
                    <a:lstStyle/>
                    <a:p>
                      <a:r>
                        <a:rPr lang="en-GB" sz="1000"/>
                        <a:t>Positives</a:t>
                      </a:r>
                      <a:r>
                        <a:rPr lang="en-GB" sz="1000" baseline="0"/>
                        <a:t> / Advantages (1-2)</a:t>
                      </a:r>
                      <a:endParaRPr lang="en-GB" sz="1000"/>
                    </a:p>
                  </a:txBody>
                  <a:tcPr marL="121920" marR="121920" marT="34290" marB="34290">
                    <a:solidFill>
                      <a:schemeClr val="accent5">
                        <a:lumMod val="20000"/>
                        <a:lumOff val="80000"/>
                      </a:schemeClr>
                    </a:solidFill>
                  </a:tcPr>
                </a:tc>
                <a:tc>
                  <a:txBody>
                    <a:bodyPr/>
                    <a:lstStyle/>
                    <a:p>
                      <a:pPr marL="171450" indent="-171450">
                        <a:buFont typeface="Arial" pitchFamily="34" charset="0"/>
                        <a:buChar char="•"/>
                      </a:pPr>
                      <a:r>
                        <a:rPr lang="en-GB" sz="1000"/>
                        <a:t>Waterproof which allows for use when outdoors and does not absorb sweat.</a:t>
                      </a:r>
                    </a:p>
                    <a:p>
                      <a:pPr marL="171450" indent="-171450">
                        <a:buFont typeface="Arial" pitchFamily="34" charset="0"/>
                        <a:buChar char="•"/>
                      </a:pPr>
                      <a:r>
                        <a:rPr lang="en-GB" sz="1000"/>
                        <a:t>Clear display screen which is easy to read even when moving.</a:t>
                      </a:r>
                    </a:p>
                  </a:txBody>
                  <a:tcPr marL="121920" marR="121920" marT="34290" marB="34290">
                    <a:solidFill>
                      <a:schemeClr val="accent5">
                        <a:lumMod val="20000"/>
                        <a:lumOff val="80000"/>
                      </a:schemeClr>
                    </a:solidFill>
                  </a:tcPr>
                </a:tc>
                <a:tc>
                  <a:txBody>
                    <a:bodyPr/>
                    <a:lstStyle/>
                    <a:p>
                      <a:endParaRPr lang="en-GB" sz="900"/>
                    </a:p>
                  </a:txBody>
                  <a:tcPr marL="121920" marR="121920" marT="34290" marB="34290"/>
                </a:tc>
                <a:extLst>
                  <a:ext uri="{0D108BD9-81ED-4DB2-BD59-A6C34878D82A}">
                    <a16:rowId xmlns:a16="http://schemas.microsoft.com/office/drawing/2014/main" val="10012"/>
                  </a:ext>
                </a:extLst>
              </a:tr>
              <a:tr h="527239">
                <a:tc>
                  <a:txBody>
                    <a:bodyPr/>
                    <a:lstStyle/>
                    <a:p>
                      <a:r>
                        <a:rPr lang="en-GB" sz="1000"/>
                        <a:t>2</a:t>
                      </a:r>
                    </a:p>
                  </a:txBody>
                  <a:tcPr marL="121920" marR="121920" marT="34290" marB="34290">
                    <a:solidFill>
                      <a:schemeClr val="accent5">
                        <a:lumMod val="20000"/>
                        <a:lumOff val="80000"/>
                      </a:schemeClr>
                    </a:solidFill>
                  </a:tcPr>
                </a:tc>
                <a:tc>
                  <a:txBody>
                    <a:bodyPr/>
                    <a:lstStyle/>
                    <a:p>
                      <a:r>
                        <a:rPr lang="en-GB" sz="1000" dirty="0"/>
                        <a:t>Negatives / </a:t>
                      </a:r>
                      <a:r>
                        <a:rPr lang="en-GB" sz="900" dirty="0"/>
                        <a:t>Disadvantages </a:t>
                      </a:r>
                      <a:r>
                        <a:rPr lang="en-GB" sz="1000" baseline="0" dirty="0"/>
                        <a:t> (1-2)</a:t>
                      </a:r>
                      <a:endParaRPr lang="en-GB" sz="1000" dirty="0"/>
                    </a:p>
                  </a:txBody>
                  <a:tcPr marL="121920" marR="121920" marT="34290" marB="34290">
                    <a:solidFill>
                      <a:schemeClr val="accent5">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a:t>Flat screen susceptible to reflection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a:t>Screen can scratch easily</a:t>
                      </a:r>
                    </a:p>
                  </a:txBody>
                  <a:tcPr marL="121920" marR="121920" marT="34290" marB="34290">
                    <a:solidFill>
                      <a:schemeClr val="accent5">
                        <a:lumMod val="20000"/>
                        <a:lumOff val="80000"/>
                      </a:schemeClr>
                    </a:solidFill>
                  </a:tcPr>
                </a:tc>
                <a:tc>
                  <a:txBody>
                    <a:bodyPr/>
                    <a:lstStyle/>
                    <a:p>
                      <a:endParaRPr lang="en-GB" sz="900"/>
                    </a:p>
                  </a:txBody>
                  <a:tcPr marL="121920" marR="121920" marT="34290" marB="34290"/>
                </a:tc>
                <a:extLst>
                  <a:ext uri="{0D108BD9-81ED-4DB2-BD59-A6C34878D82A}">
                    <a16:rowId xmlns:a16="http://schemas.microsoft.com/office/drawing/2014/main" val="10013"/>
                  </a:ext>
                </a:extLst>
              </a:tr>
              <a:tr h="832885">
                <a:tc>
                  <a:txBody>
                    <a:bodyPr/>
                    <a:lstStyle/>
                    <a:p>
                      <a:r>
                        <a:rPr lang="en-GB" sz="1000"/>
                        <a:t>3</a:t>
                      </a:r>
                    </a:p>
                  </a:txBody>
                  <a:tcPr marL="121920" marR="121920" marT="34290" marB="34290">
                    <a:solidFill>
                      <a:schemeClr val="accent5">
                        <a:lumMod val="20000"/>
                        <a:lumOff val="80000"/>
                      </a:schemeClr>
                    </a:solidFill>
                  </a:tcPr>
                </a:tc>
                <a:tc>
                  <a:txBody>
                    <a:bodyPr/>
                    <a:lstStyle/>
                    <a:p>
                      <a:r>
                        <a:rPr lang="en-GB" sz="1000"/>
                        <a:t>Summary (1)</a:t>
                      </a:r>
                    </a:p>
                  </a:txBody>
                  <a:tcPr marL="121920" marR="121920" marT="34290" marB="34290">
                    <a:solidFill>
                      <a:schemeClr val="accent5">
                        <a:lumMod val="20000"/>
                        <a:lumOff val="80000"/>
                      </a:schemeClr>
                    </a:solidFill>
                  </a:tcPr>
                </a:tc>
                <a:tc>
                  <a:txBody>
                    <a:bodyPr/>
                    <a:lstStyle/>
                    <a:p>
                      <a:r>
                        <a:rPr lang="en-GB" sz="1000"/>
                        <a:t>Overall</a:t>
                      </a:r>
                      <a:r>
                        <a:rPr lang="en-GB" sz="1000" baseline="0"/>
                        <a:t> the watch is well suited to the user as it has a range of specific features which are suited to the environment in which it will be used and the negative design features are minimal.</a:t>
                      </a:r>
                      <a:endParaRPr lang="en-GB" sz="1000"/>
                    </a:p>
                  </a:txBody>
                  <a:tcPr marL="121920" marR="121920" marT="34290" marB="34290">
                    <a:solidFill>
                      <a:schemeClr val="accent5">
                        <a:lumMod val="20000"/>
                        <a:lumOff val="80000"/>
                      </a:schemeClr>
                    </a:solidFill>
                  </a:tcPr>
                </a:tc>
                <a:tc>
                  <a:txBody>
                    <a:bodyPr/>
                    <a:lstStyle/>
                    <a:p>
                      <a:endParaRPr lang="en-GB" sz="900"/>
                    </a:p>
                  </a:txBody>
                  <a:tcPr marL="121920" marR="121920" marT="34290" marB="3429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57010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4"/>
          <p:cNvPicPr preferRelativeResize="0">
            <a:picLocks noGrp="1"/>
          </p:cNvPicPr>
          <p:nvPr>
            <p:ph type="pic" idx="2"/>
          </p:nvPr>
        </p:nvPicPr>
        <p:blipFill rotWithShape="1">
          <a:blip r:embed="rId3">
            <a:alphaModFix/>
          </a:blip>
          <a:srcRect/>
          <a:stretch/>
        </p:blipFill>
        <p:spPr>
          <a:xfrm>
            <a:off x="2425631" y="944796"/>
            <a:ext cx="813600" cy="761942"/>
          </a:xfrm>
          <a:prstGeom prst="ellipse">
            <a:avLst/>
          </a:prstGeom>
          <a:solidFill>
            <a:schemeClr val="dk1"/>
          </a:solidFill>
          <a:ln>
            <a:noFill/>
          </a:ln>
        </p:spPr>
      </p:pic>
      <p:pic>
        <p:nvPicPr>
          <p:cNvPr id="203" name="Google Shape;203;p24"/>
          <p:cNvPicPr preferRelativeResize="0">
            <a:picLocks noGrp="1"/>
          </p:cNvPicPr>
          <p:nvPr>
            <p:ph type="pic" idx="3"/>
          </p:nvPr>
        </p:nvPicPr>
        <p:blipFill rotWithShape="1">
          <a:blip r:embed="rId4">
            <a:alphaModFix/>
          </a:blip>
          <a:srcRect/>
          <a:stretch/>
        </p:blipFill>
        <p:spPr>
          <a:xfrm>
            <a:off x="2425631" y="2426763"/>
            <a:ext cx="813600" cy="736724"/>
          </a:xfrm>
          <a:prstGeom prst="ellipse">
            <a:avLst/>
          </a:prstGeom>
          <a:solidFill>
            <a:schemeClr val="dk1"/>
          </a:solidFill>
          <a:ln>
            <a:noFill/>
          </a:ln>
        </p:spPr>
      </p:pic>
      <p:pic>
        <p:nvPicPr>
          <p:cNvPr id="204" name="Google Shape;204;p24"/>
          <p:cNvPicPr preferRelativeResize="0">
            <a:picLocks noGrp="1"/>
          </p:cNvPicPr>
          <p:nvPr>
            <p:ph type="pic" idx="4"/>
          </p:nvPr>
        </p:nvPicPr>
        <p:blipFill rotWithShape="1">
          <a:blip r:embed="rId5">
            <a:alphaModFix/>
          </a:blip>
          <a:srcRect/>
          <a:stretch/>
        </p:blipFill>
        <p:spPr>
          <a:xfrm>
            <a:off x="2425631" y="3861885"/>
            <a:ext cx="813600" cy="753333"/>
          </a:xfrm>
          <a:prstGeom prst="ellipse">
            <a:avLst/>
          </a:prstGeom>
          <a:solidFill>
            <a:schemeClr val="dk1"/>
          </a:solidFill>
          <a:ln>
            <a:noFill/>
          </a:ln>
        </p:spPr>
      </p:pic>
      <p:pic>
        <p:nvPicPr>
          <p:cNvPr id="205" name="Google Shape;205;p24"/>
          <p:cNvPicPr preferRelativeResize="0">
            <a:picLocks noGrp="1"/>
          </p:cNvPicPr>
          <p:nvPr>
            <p:ph type="pic" idx="5"/>
          </p:nvPr>
        </p:nvPicPr>
        <p:blipFill rotWithShape="1">
          <a:blip r:embed="rId6">
            <a:alphaModFix/>
          </a:blip>
          <a:srcRect/>
          <a:stretch/>
        </p:blipFill>
        <p:spPr>
          <a:xfrm>
            <a:off x="2460851" y="5345699"/>
            <a:ext cx="822898" cy="761941"/>
          </a:xfrm>
          <a:prstGeom prst="ellipse">
            <a:avLst/>
          </a:prstGeom>
          <a:solidFill>
            <a:schemeClr val="dk1"/>
          </a:solidFill>
          <a:ln>
            <a:noFill/>
          </a:ln>
        </p:spPr>
      </p:pic>
      <p:pic>
        <p:nvPicPr>
          <p:cNvPr id="206" name="Google Shape;206;p24"/>
          <p:cNvPicPr preferRelativeResize="0">
            <a:picLocks noGrp="1"/>
          </p:cNvPicPr>
          <p:nvPr>
            <p:ph type="pic" idx="6"/>
          </p:nvPr>
        </p:nvPicPr>
        <p:blipFill rotWithShape="1">
          <a:blip r:embed="rId7">
            <a:alphaModFix/>
          </a:blip>
          <a:srcRect/>
          <a:stretch/>
        </p:blipFill>
        <p:spPr>
          <a:xfrm>
            <a:off x="2425631" y="6719311"/>
            <a:ext cx="813600" cy="793743"/>
          </a:xfrm>
          <a:prstGeom prst="ellipse">
            <a:avLst/>
          </a:prstGeom>
          <a:solidFill>
            <a:schemeClr val="dk1"/>
          </a:solidFill>
          <a:ln>
            <a:noFill/>
          </a:ln>
        </p:spPr>
      </p:pic>
      <p:sp>
        <p:nvSpPr>
          <p:cNvPr id="207" name="Google Shape;207;p24"/>
          <p:cNvSpPr txBox="1">
            <a:spLocks noGrp="1"/>
          </p:cNvSpPr>
          <p:nvPr>
            <p:ph type="body" idx="1"/>
          </p:nvPr>
        </p:nvSpPr>
        <p:spPr>
          <a:xfrm>
            <a:off x="5159731" y="3497612"/>
            <a:ext cx="1693891" cy="835125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100"/>
              <a:buNone/>
            </a:pPr>
            <a:r>
              <a:rPr lang="en-GB" sz="1000">
                <a:solidFill>
                  <a:srgbClr val="2E75B5"/>
                </a:solidFill>
              </a:rPr>
              <a:t>Materials</a:t>
            </a:r>
            <a:endParaRPr/>
          </a:p>
          <a:p>
            <a:pPr marL="0" lvl="0" indent="0" algn="l" rtl="0">
              <a:lnSpc>
                <a:spcPct val="90000"/>
              </a:lnSpc>
              <a:spcBef>
                <a:spcPts val="0"/>
              </a:spcBef>
              <a:spcAft>
                <a:spcPts val="0"/>
              </a:spcAft>
              <a:buSzPts val="2100"/>
              <a:buNone/>
            </a:pPr>
            <a:r>
              <a:rPr lang="en-GB" sz="1000" b="0">
                <a:solidFill>
                  <a:srgbClr val="00B050"/>
                </a:solidFill>
              </a:rPr>
              <a:t>Mechanical devices</a:t>
            </a:r>
            <a:endParaRPr/>
          </a:p>
          <a:p>
            <a:pPr marL="0" lvl="0" indent="0" algn="l" rtl="0">
              <a:lnSpc>
                <a:spcPct val="90000"/>
              </a:lnSpc>
              <a:spcBef>
                <a:spcPts val="0"/>
              </a:spcBef>
              <a:spcAft>
                <a:spcPts val="0"/>
              </a:spcAft>
              <a:buSzPts val="2100"/>
              <a:buNone/>
            </a:pPr>
            <a:r>
              <a:rPr lang="en-GB" sz="1000" b="0">
                <a:solidFill>
                  <a:srgbClr val="00B050"/>
                </a:solidFill>
              </a:rPr>
              <a:t>Materials and their working properties</a:t>
            </a:r>
            <a:endParaRPr/>
          </a:p>
          <a:p>
            <a:pPr marL="0" lvl="0" indent="0" algn="l" rtl="0">
              <a:lnSpc>
                <a:spcPct val="90000"/>
              </a:lnSpc>
              <a:spcBef>
                <a:spcPts val="0"/>
              </a:spcBef>
              <a:spcAft>
                <a:spcPts val="0"/>
              </a:spcAft>
              <a:buSzPts val="2100"/>
              <a:buNone/>
            </a:pPr>
            <a:r>
              <a:rPr lang="en-GB" sz="1000" b="0">
                <a:solidFill>
                  <a:srgbClr val="00B050"/>
                </a:solidFill>
              </a:rPr>
              <a:t>Material properties</a:t>
            </a:r>
            <a:endParaRPr/>
          </a:p>
          <a:p>
            <a:pPr marL="0" lvl="0" indent="0" algn="l" rtl="0">
              <a:lnSpc>
                <a:spcPct val="90000"/>
              </a:lnSpc>
              <a:spcBef>
                <a:spcPts val="0"/>
              </a:spcBef>
              <a:spcAft>
                <a:spcPts val="0"/>
              </a:spcAft>
              <a:buSzPts val="2100"/>
              <a:buNone/>
            </a:pPr>
            <a:r>
              <a:rPr lang="en-GB" sz="1000" b="0">
                <a:solidFill>
                  <a:srgbClr val="00B050"/>
                </a:solidFill>
              </a:rPr>
              <a:t>Making principles</a:t>
            </a:r>
            <a:endParaRPr/>
          </a:p>
          <a:p>
            <a:pPr marL="0" lvl="0" indent="0" algn="l" rtl="0">
              <a:lnSpc>
                <a:spcPct val="90000"/>
              </a:lnSpc>
              <a:spcBef>
                <a:spcPts val="0"/>
              </a:spcBef>
              <a:spcAft>
                <a:spcPts val="0"/>
              </a:spcAft>
              <a:buSzPts val="2100"/>
              <a:buNone/>
            </a:pPr>
            <a:endParaRPr sz="1000" b="0">
              <a:solidFill>
                <a:srgbClr val="2E75B5"/>
              </a:solidFill>
            </a:endParaRPr>
          </a:p>
          <a:p>
            <a:pPr marL="0" lvl="0" indent="0" algn="l" rtl="0">
              <a:lnSpc>
                <a:spcPct val="90000"/>
              </a:lnSpc>
              <a:spcBef>
                <a:spcPts val="0"/>
              </a:spcBef>
              <a:spcAft>
                <a:spcPts val="0"/>
              </a:spcAft>
              <a:buSzPts val="2100"/>
              <a:buNone/>
            </a:pPr>
            <a:r>
              <a:rPr lang="en-GB" sz="1000">
                <a:solidFill>
                  <a:srgbClr val="2E75B5"/>
                </a:solidFill>
              </a:rPr>
              <a:t>Communication of design ideas</a:t>
            </a:r>
            <a:endParaRPr/>
          </a:p>
          <a:p>
            <a:pPr marL="0" lvl="0" indent="0" algn="l" rtl="0">
              <a:lnSpc>
                <a:spcPct val="90000"/>
              </a:lnSpc>
              <a:spcBef>
                <a:spcPts val="0"/>
              </a:spcBef>
              <a:spcAft>
                <a:spcPts val="0"/>
              </a:spcAft>
              <a:buSzPts val="2100"/>
              <a:buNone/>
            </a:pPr>
            <a:r>
              <a:rPr lang="en-GB" sz="1000" b="0">
                <a:solidFill>
                  <a:srgbClr val="00B050"/>
                </a:solidFill>
              </a:rPr>
              <a:t>Prototype development</a:t>
            </a:r>
            <a:endParaRPr/>
          </a:p>
          <a:p>
            <a:pPr marL="0" lvl="0" indent="0" algn="l" rtl="0">
              <a:lnSpc>
                <a:spcPct val="90000"/>
              </a:lnSpc>
              <a:spcBef>
                <a:spcPts val="0"/>
              </a:spcBef>
              <a:spcAft>
                <a:spcPts val="0"/>
              </a:spcAft>
              <a:buSzPts val="2100"/>
              <a:buNone/>
            </a:pPr>
            <a:r>
              <a:rPr lang="en-GB" sz="1000" b="0">
                <a:solidFill>
                  <a:srgbClr val="00B050"/>
                </a:solidFill>
              </a:rPr>
              <a:t>Testing materials, processes and components</a:t>
            </a:r>
            <a:endParaRPr/>
          </a:p>
          <a:p>
            <a:pPr marL="0" lvl="0" indent="0" algn="l" rtl="0">
              <a:lnSpc>
                <a:spcPct val="90000"/>
              </a:lnSpc>
              <a:spcBef>
                <a:spcPts val="0"/>
              </a:spcBef>
              <a:spcAft>
                <a:spcPts val="0"/>
              </a:spcAft>
              <a:buSzPts val="2100"/>
              <a:buNone/>
            </a:pPr>
            <a:r>
              <a:rPr lang="en-GB" sz="1000" b="0">
                <a:solidFill>
                  <a:srgbClr val="00B050"/>
                </a:solidFill>
              </a:rPr>
              <a:t>Testing and evaluating</a:t>
            </a:r>
            <a:endParaRPr/>
          </a:p>
          <a:p>
            <a:pPr marL="0" lvl="0" indent="0" algn="l" rtl="0">
              <a:lnSpc>
                <a:spcPct val="90000"/>
              </a:lnSpc>
              <a:spcBef>
                <a:spcPts val="0"/>
              </a:spcBef>
              <a:spcAft>
                <a:spcPts val="0"/>
              </a:spcAft>
              <a:buSzPts val="2100"/>
              <a:buNone/>
            </a:pPr>
            <a:endParaRPr sz="1000" b="0">
              <a:solidFill>
                <a:srgbClr val="2E75B5"/>
              </a:solidFill>
            </a:endParaRPr>
          </a:p>
          <a:p>
            <a:pPr marL="0" lvl="0" indent="0" algn="l" rtl="0">
              <a:lnSpc>
                <a:spcPct val="90000"/>
              </a:lnSpc>
              <a:spcBef>
                <a:spcPts val="0"/>
              </a:spcBef>
              <a:spcAft>
                <a:spcPts val="0"/>
              </a:spcAft>
              <a:buSzPts val="2100"/>
              <a:buNone/>
            </a:pPr>
            <a:r>
              <a:rPr lang="en-GB" sz="1000">
                <a:solidFill>
                  <a:srgbClr val="2E75B5"/>
                </a:solidFill>
              </a:rPr>
              <a:t>Modifying material</a:t>
            </a:r>
            <a:endParaRPr/>
          </a:p>
          <a:p>
            <a:pPr marL="0" lvl="0" indent="0" algn="l" rtl="0">
              <a:lnSpc>
                <a:spcPct val="90000"/>
              </a:lnSpc>
              <a:spcBef>
                <a:spcPts val="0"/>
              </a:spcBef>
              <a:spcAft>
                <a:spcPts val="0"/>
              </a:spcAft>
              <a:buSzPts val="2100"/>
              <a:buNone/>
            </a:pPr>
            <a:r>
              <a:rPr lang="en-GB" sz="1000" b="0">
                <a:solidFill>
                  <a:srgbClr val="00B050"/>
                </a:solidFill>
              </a:rPr>
              <a:t>Using and working with materials</a:t>
            </a:r>
            <a:endParaRPr/>
          </a:p>
          <a:p>
            <a:pPr marL="0" lvl="0" indent="0" algn="l" rtl="0">
              <a:lnSpc>
                <a:spcPct val="90000"/>
              </a:lnSpc>
              <a:spcBef>
                <a:spcPts val="0"/>
              </a:spcBef>
              <a:spcAft>
                <a:spcPts val="0"/>
              </a:spcAft>
              <a:buSzPts val="2100"/>
              <a:buNone/>
            </a:pPr>
            <a:r>
              <a:rPr lang="en-GB" sz="1000" b="0">
                <a:solidFill>
                  <a:srgbClr val="00B050"/>
                </a:solidFill>
              </a:rPr>
              <a:t>Stock forms, types and sizes</a:t>
            </a:r>
            <a:endParaRPr/>
          </a:p>
          <a:p>
            <a:pPr marL="0" lvl="0" indent="0" algn="l" rtl="0">
              <a:lnSpc>
                <a:spcPct val="90000"/>
              </a:lnSpc>
              <a:spcBef>
                <a:spcPts val="0"/>
              </a:spcBef>
              <a:spcAft>
                <a:spcPts val="0"/>
              </a:spcAft>
              <a:buSzPts val="2100"/>
              <a:buNone/>
            </a:pPr>
            <a:r>
              <a:rPr lang="en-GB" sz="1000" b="0">
                <a:solidFill>
                  <a:srgbClr val="00B050"/>
                </a:solidFill>
              </a:rPr>
              <a:t>Scales of production</a:t>
            </a:r>
            <a:endParaRPr/>
          </a:p>
          <a:p>
            <a:pPr marL="0" lvl="0" indent="0" algn="l" rtl="0">
              <a:lnSpc>
                <a:spcPct val="90000"/>
              </a:lnSpc>
              <a:spcBef>
                <a:spcPts val="0"/>
              </a:spcBef>
              <a:spcAft>
                <a:spcPts val="0"/>
              </a:spcAft>
              <a:buSzPts val="2100"/>
              <a:buNone/>
            </a:pPr>
            <a:endParaRPr sz="1000" b="0">
              <a:solidFill>
                <a:srgbClr val="2E75B5"/>
              </a:solidFill>
            </a:endParaRPr>
          </a:p>
          <a:p>
            <a:pPr marL="0" lvl="0" indent="0" algn="l" rtl="0">
              <a:lnSpc>
                <a:spcPct val="90000"/>
              </a:lnSpc>
              <a:spcBef>
                <a:spcPts val="0"/>
              </a:spcBef>
              <a:spcAft>
                <a:spcPts val="0"/>
              </a:spcAft>
              <a:buSzPts val="2100"/>
              <a:buNone/>
            </a:pPr>
            <a:r>
              <a:rPr lang="en-GB" sz="1000">
                <a:solidFill>
                  <a:srgbClr val="CC0099"/>
                </a:solidFill>
              </a:rPr>
              <a:t>Project NEA</a:t>
            </a:r>
            <a:endParaRPr/>
          </a:p>
          <a:p>
            <a:pPr marL="0" lvl="0" indent="0" algn="l" rtl="0">
              <a:lnSpc>
                <a:spcPct val="90000"/>
              </a:lnSpc>
              <a:spcBef>
                <a:spcPts val="0"/>
              </a:spcBef>
              <a:spcAft>
                <a:spcPts val="0"/>
              </a:spcAft>
              <a:buSzPts val="2100"/>
              <a:buNone/>
            </a:pPr>
            <a:r>
              <a:rPr lang="en-GB" sz="1000" b="0">
                <a:solidFill>
                  <a:srgbClr val="FF0000"/>
                </a:solidFill>
              </a:rPr>
              <a:t>Using a brief to create a design portfolio</a:t>
            </a:r>
            <a:endParaRPr/>
          </a:p>
          <a:p>
            <a:pPr marL="0" lvl="0" indent="0" algn="l" rtl="0">
              <a:lnSpc>
                <a:spcPct val="90000"/>
              </a:lnSpc>
              <a:spcBef>
                <a:spcPts val="0"/>
              </a:spcBef>
              <a:spcAft>
                <a:spcPts val="0"/>
              </a:spcAft>
              <a:buSzPts val="2100"/>
              <a:buNone/>
            </a:pPr>
            <a:r>
              <a:rPr lang="en-GB" sz="1000" b="0">
                <a:solidFill>
                  <a:srgbClr val="FF0000"/>
                </a:solidFill>
              </a:rPr>
              <a:t>Evaluate and develop the design to the point of manufacture</a:t>
            </a:r>
            <a:endParaRPr/>
          </a:p>
          <a:p>
            <a:pPr marL="0" lvl="0" indent="0" algn="l" rtl="0">
              <a:lnSpc>
                <a:spcPct val="90000"/>
              </a:lnSpc>
              <a:spcBef>
                <a:spcPts val="0"/>
              </a:spcBef>
              <a:spcAft>
                <a:spcPts val="0"/>
              </a:spcAft>
              <a:buSzPts val="2100"/>
              <a:buNone/>
            </a:pPr>
            <a:r>
              <a:rPr lang="en-GB" sz="1000" b="0">
                <a:solidFill>
                  <a:srgbClr val="FF0000"/>
                </a:solidFill>
              </a:rPr>
              <a:t>Use a range of processes to create a final product</a:t>
            </a:r>
            <a:endParaRPr/>
          </a:p>
          <a:p>
            <a:pPr marL="0" lvl="0" indent="0" algn="l" rtl="0">
              <a:lnSpc>
                <a:spcPct val="90000"/>
              </a:lnSpc>
              <a:spcBef>
                <a:spcPts val="0"/>
              </a:spcBef>
              <a:spcAft>
                <a:spcPts val="0"/>
              </a:spcAft>
              <a:buSzPts val="2100"/>
              <a:buNone/>
            </a:pPr>
            <a:endParaRPr sz="1000" b="0">
              <a:solidFill>
                <a:srgbClr val="CC0099"/>
              </a:solidFill>
            </a:endParaRPr>
          </a:p>
          <a:p>
            <a:pPr marL="0" lvl="0" indent="0" algn="l" rtl="0">
              <a:lnSpc>
                <a:spcPct val="90000"/>
              </a:lnSpc>
              <a:spcBef>
                <a:spcPts val="0"/>
              </a:spcBef>
              <a:spcAft>
                <a:spcPts val="0"/>
              </a:spcAft>
              <a:buSzPts val="2100"/>
              <a:buNone/>
            </a:pPr>
            <a:r>
              <a:rPr lang="en-GB" sz="1000">
                <a:solidFill>
                  <a:srgbClr val="CC0099"/>
                </a:solidFill>
              </a:rPr>
              <a:t>Examinations</a:t>
            </a:r>
            <a:endParaRPr/>
          </a:p>
          <a:p>
            <a:pPr marL="0" lvl="0" indent="0" algn="l" rtl="0">
              <a:lnSpc>
                <a:spcPct val="90000"/>
              </a:lnSpc>
              <a:spcBef>
                <a:spcPts val="0"/>
              </a:spcBef>
              <a:spcAft>
                <a:spcPts val="0"/>
              </a:spcAft>
              <a:buSzPts val="2100"/>
              <a:buNone/>
            </a:pPr>
            <a:r>
              <a:rPr lang="en-GB" sz="1000" b="0">
                <a:solidFill>
                  <a:srgbClr val="FF0000"/>
                </a:solidFill>
              </a:rPr>
              <a:t>Paper 1</a:t>
            </a:r>
            <a:endParaRPr/>
          </a:p>
          <a:p>
            <a:pPr marL="0" lvl="0" indent="0" algn="l" rtl="0">
              <a:lnSpc>
                <a:spcPct val="90000"/>
              </a:lnSpc>
              <a:spcBef>
                <a:spcPts val="0"/>
              </a:spcBef>
              <a:spcAft>
                <a:spcPts val="0"/>
              </a:spcAft>
              <a:buSzPts val="2100"/>
              <a:buNone/>
            </a:pPr>
            <a:r>
              <a:rPr lang="en-GB" sz="1000" b="0">
                <a:solidFill>
                  <a:srgbClr val="FF0000"/>
                </a:solidFill>
              </a:rPr>
              <a:t>•Section A: Core technical principles</a:t>
            </a:r>
            <a:endParaRPr/>
          </a:p>
          <a:p>
            <a:pPr marL="0" lvl="0" indent="0" algn="l" rtl="0">
              <a:lnSpc>
                <a:spcPct val="90000"/>
              </a:lnSpc>
              <a:spcBef>
                <a:spcPts val="0"/>
              </a:spcBef>
              <a:spcAft>
                <a:spcPts val="0"/>
              </a:spcAft>
              <a:buSzPts val="2100"/>
              <a:buNone/>
            </a:pPr>
            <a:r>
              <a:rPr lang="en-GB" sz="1000" b="0">
                <a:solidFill>
                  <a:srgbClr val="FF0000"/>
                </a:solidFill>
              </a:rPr>
              <a:t>• Section B: Specialist technical principles</a:t>
            </a:r>
            <a:endParaRPr/>
          </a:p>
          <a:p>
            <a:pPr marL="0" lvl="0" indent="0" algn="l" rtl="0">
              <a:lnSpc>
                <a:spcPct val="90000"/>
              </a:lnSpc>
              <a:spcBef>
                <a:spcPts val="0"/>
              </a:spcBef>
              <a:spcAft>
                <a:spcPts val="0"/>
              </a:spcAft>
              <a:buSzPts val="2100"/>
              <a:buNone/>
            </a:pPr>
            <a:r>
              <a:rPr lang="en-GB" sz="1000" b="0">
                <a:solidFill>
                  <a:srgbClr val="FF0000"/>
                </a:solidFill>
              </a:rPr>
              <a:t>• Section C: Designing and making principles</a:t>
            </a:r>
            <a:endParaRPr/>
          </a:p>
          <a:p>
            <a:pPr marL="0" lvl="0" indent="0" algn="l" rtl="0">
              <a:lnSpc>
                <a:spcPct val="90000"/>
              </a:lnSpc>
              <a:spcBef>
                <a:spcPts val="0"/>
              </a:spcBef>
              <a:spcAft>
                <a:spcPts val="0"/>
              </a:spcAft>
              <a:buSzPts val="2100"/>
              <a:buNone/>
            </a:pPr>
            <a:endParaRPr sz="1000">
              <a:solidFill>
                <a:srgbClr val="2E75B5"/>
              </a:solidFill>
            </a:endParaRPr>
          </a:p>
          <a:p>
            <a:pPr marL="0" lvl="0" indent="0" algn="l" rtl="0">
              <a:lnSpc>
                <a:spcPct val="90000"/>
              </a:lnSpc>
              <a:spcBef>
                <a:spcPts val="0"/>
              </a:spcBef>
              <a:spcAft>
                <a:spcPts val="0"/>
              </a:spcAft>
              <a:buSzPts val="2100"/>
              <a:buNone/>
            </a:pPr>
            <a:endParaRPr sz="1000">
              <a:solidFill>
                <a:srgbClr val="2E75B5"/>
              </a:solidFill>
            </a:endParaRPr>
          </a:p>
          <a:p>
            <a:pPr marL="0" lvl="0" indent="0" algn="l" rtl="0">
              <a:lnSpc>
                <a:spcPct val="90000"/>
              </a:lnSpc>
              <a:spcBef>
                <a:spcPts val="0"/>
              </a:spcBef>
              <a:spcAft>
                <a:spcPts val="0"/>
              </a:spcAft>
              <a:buSzPts val="2100"/>
              <a:buNone/>
            </a:pPr>
            <a:endParaRPr sz="1000">
              <a:solidFill>
                <a:srgbClr val="2E75B5"/>
              </a:solidFill>
            </a:endParaRPr>
          </a:p>
          <a:p>
            <a:pPr marL="0" lvl="0" indent="0" algn="l" rtl="0">
              <a:lnSpc>
                <a:spcPct val="90000"/>
              </a:lnSpc>
              <a:spcBef>
                <a:spcPts val="0"/>
              </a:spcBef>
              <a:spcAft>
                <a:spcPts val="0"/>
              </a:spcAft>
              <a:buSzPts val="2100"/>
              <a:buNone/>
            </a:pPr>
            <a:endParaRPr sz="1000">
              <a:solidFill>
                <a:srgbClr val="2E75B5"/>
              </a:solidFill>
            </a:endParaRPr>
          </a:p>
          <a:p>
            <a:pPr marL="0" lvl="0" indent="0" algn="l" rtl="0">
              <a:lnSpc>
                <a:spcPct val="90000"/>
              </a:lnSpc>
              <a:spcBef>
                <a:spcPts val="0"/>
              </a:spcBef>
              <a:spcAft>
                <a:spcPts val="0"/>
              </a:spcAft>
              <a:buSzPts val="2100"/>
              <a:buNone/>
            </a:pPr>
            <a:endParaRPr sz="1000">
              <a:solidFill>
                <a:srgbClr val="2E75B5"/>
              </a:solidFill>
            </a:endParaRPr>
          </a:p>
        </p:txBody>
      </p:sp>
      <p:sp>
        <p:nvSpPr>
          <p:cNvPr id="208" name="Google Shape;208;p24"/>
          <p:cNvSpPr txBox="1">
            <a:spLocks noGrp="1"/>
          </p:cNvSpPr>
          <p:nvPr>
            <p:ph type="body" idx="19"/>
          </p:nvPr>
        </p:nvSpPr>
        <p:spPr>
          <a:xfrm>
            <a:off x="-1" y="1749274"/>
            <a:ext cx="1691702" cy="589543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100"/>
              <a:buNone/>
            </a:pPr>
            <a:r>
              <a:rPr lang="en-GB" sz="1000">
                <a:solidFill>
                  <a:srgbClr val="009999"/>
                </a:solidFill>
              </a:rPr>
              <a:t>Core technical principles</a:t>
            </a:r>
            <a:endParaRPr/>
          </a:p>
          <a:p>
            <a:pPr marL="0" lvl="0" indent="0" algn="l" rtl="0">
              <a:lnSpc>
                <a:spcPct val="90000"/>
              </a:lnSpc>
              <a:spcBef>
                <a:spcPts val="0"/>
              </a:spcBef>
              <a:spcAft>
                <a:spcPts val="0"/>
              </a:spcAft>
              <a:buSzPts val="2100"/>
              <a:buNone/>
            </a:pPr>
            <a:r>
              <a:rPr lang="en-GB" sz="1000" b="0">
                <a:solidFill>
                  <a:srgbClr val="1E4E79"/>
                </a:solidFill>
              </a:rPr>
              <a:t>New and emerging technologies</a:t>
            </a:r>
            <a:endParaRPr/>
          </a:p>
          <a:p>
            <a:pPr marL="0" lvl="0" indent="0" algn="l" rtl="0">
              <a:lnSpc>
                <a:spcPct val="90000"/>
              </a:lnSpc>
              <a:spcBef>
                <a:spcPts val="0"/>
              </a:spcBef>
              <a:spcAft>
                <a:spcPts val="0"/>
              </a:spcAft>
              <a:buSzPts val="2100"/>
              <a:buNone/>
            </a:pPr>
            <a:r>
              <a:rPr lang="en-GB" sz="1000" b="0">
                <a:solidFill>
                  <a:srgbClr val="1E4E79"/>
                </a:solidFill>
              </a:rPr>
              <a:t>Energy generation and storage</a:t>
            </a:r>
            <a:endParaRPr/>
          </a:p>
          <a:p>
            <a:pPr marL="0" lvl="0" indent="0" algn="l" rtl="0">
              <a:lnSpc>
                <a:spcPct val="90000"/>
              </a:lnSpc>
              <a:spcBef>
                <a:spcPts val="0"/>
              </a:spcBef>
              <a:spcAft>
                <a:spcPts val="0"/>
              </a:spcAft>
              <a:buSzPts val="2100"/>
              <a:buNone/>
            </a:pPr>
            <a:r>
              <a:rPr lang="en-GB" sz="1000" b="0">
                <a:solidFill>
                  <a:srgbClr val="1E4E79"/>
                </a:solidFill>
              </a:rPr>
              <a:t>Developments in new materials </a:t>
            </a:r>
            <a:endParaRPr/>
          </a:p>
          <a:p>
            <a:pPr marL="0" lvl="0" indent="0" algn="l" rtl="0">
              <a:lnSpc>
                <a:spcPct val="90000"/>
              </a:lnSpc>
              <a:spcBef>
                <a:spcPts val="0"/>
              </a:spcBef>
              <a:spcAft>
                <a:spcPts val="0"/>
              </a:spcAft>
              <a:buSzPts val="2100"/>
              <a:buNone/>
            </a:pPr>
            <a:r>
              <a:rPr lang="en-GB" sz="1000" b="0">
                <a:solidFill>
                  <a:srgbClr val="1E4E79"/>
                </a:solidFill>
              </a:rPr>
              <a:t>Systems approach to designing</a:t>
            </a:r>
            <a:endParaRPr/>
          </a:p>
          <a:p>
            <a:pPr marL="0" lvl="0" indent="0" algn="l" rtl="0">
              <a:lnSpc>
                <a:spcPct val="90000"/>
              </a:lnSpc>
              <a:spcBef>
                <a:spcPts val="0"/>
              </a:spcBef>
              <a:spcAft>
                <a:spcPts val="0"/>
              </a:spcAft>
              <a:buSzPts val="2100"/>
              <a:buNone/>
            </a:pPr>
            <a:endParaRPr sz="1000">
              <a:solidFill>
                <a:srgbClr val="1E4E79"/>
              </a:solidFill>
            </a:endParaRPr>
          </a:p>
          <a:p>
            <a:pPr marL="0" lvl="0" indent="0" algn="l" rtl="0">
              <a:lnSpc>
                <a:spcPct val="90000"/>
              </a:lnSpc>
              <a:spcBef>
                <a:spcPts val="0"/>
              </a:spcBef>
              <a:spcAft>
                <a:spcPts val="0"/>
              </a:spcAft>
              <a:buSzPts val="2100"/>
              <a:buNone/>
            </a:pPr>
            <a:r>
              <a:rPr lang="en-GB" sz="1000">
                <a:solidFill>
                  <a:srgbClr val="009999"/>
                </a:solidFill>
              </a:rPr>
              <a:t>Designing</a:t>
            </a:r>
            <a:endParaRPr/>
          </a:p>
          <a:p>
            <a:pPr marL="0" lvl="0" indent="0" algn="l" rtl="0">
              <a:lnSpc>
                <a:spcPct val="90000"/>
              </a:lnSpc>
              <a:spcBef>
                <a:spcPts val="0"/>
              </a:spcBef>
              <a:spcAft>
                <a:spcPts val="0"/>
              </a:spcAft>
              <a:buSzPts val="2100"/>
              <a:buNone/>
            </a:pPr>
            <a:r>
              <a:rPr lang="en-GB" sz="1000" b="0">
                <a:solidFill>
                  <a:srgbClr val="1E4E79"/>
                </a:solidFill>
              </a:rPr>
              <a:t>Basic sketching techniques</a:t>
            </a:r>
            <a:endParaRPr/>
          </a:p>
          <a:p>
            <a:pPr marL="0" lvl="0" indent="0" algn="l" rtl="0">
              <a:lnSpc>
                <a:spcPct val="90000"/>
              </a:lnSpc>
              <a:spcBef>
                <a:spcPts val="0"/>
              </a:spcBef>
              <a:spcAft>
                <a:spcPts val="0"/>
              </a:spcAft>
              <a:buSzPts val="2100"/>
              <a:buNone/>
            </a:pPr>
            <a:r>
              <a:rPr lang="en-GB" sz="1000" b="0">
                <a:solidFill>
                  <a:srgbClr val="1E4E79"/>
                </a:solidFill>
              </a:rPr>
              <a:t>Using primary and secondary data</a:t>
            </a:r>
            <a:endParaRPr/>
          </a:p>
          <a:p>
            <a:pPr marL="0" lvl="0" indent="0" algn="l" rtl="0">
              <a:lnSpc>
                <a:spcPct val="90000"/>
              </a:lnSpc>
              <a:spcBef>
                <a:spcPts val="0"/>
              </a:spcBef>
              <a:spcAft>
                <a:spcPts val="0"/>
              </a:spcAft>
              <a:buSzPts val="2100"/>
              <a:buNone/>
            </a:pPr>
            <a:r>
              <a:rPr lang="en-GB" sz="1000" b="0">
                <a:solidFill>
                  <a:srgbClr val="1E4E79"/>
                </a:solidFill>
              </a:rPr>
              <a:t>The work of other designers</a:t>
            </a:r>
            <a:endParaRPr/>
          </a:p>
          <a:p>
            <a:pPr marL="0" lvl="0" indent="0" algn="l" rtl="0">
              <a:lnSpc>
                <a:spcPct val="90000"/>
              </a:lnSpc>
              <a:spcBef>
                <a:spcPts val="0"/>
              </a:spcBef>
              <a:spcAft>
                <a:spcPts val="0"/>
              </a:spcAft>
              <a:buSzPts val="2100"/>
              <a:buNone/>
            </a:pPr>
            <a:r>
              <a:rPr lang="en-GB" sz="1000" b="0">
                <a:solidFill>
                  <a:srgbClr val="1E4E79"/>
                </a:solidFill>
              </a:rPr>
              <a:t>How to produce a specification</a:t>
            </a:r>
            <a:endParaRPr/>
          </a:p>
          <a:p>
            <a:pPr marL="0" lvl="0" indent="0" algn="l" rtl="0">
              <a:lnSpc>
                <a:spcPct val="90000"/>
              </a:lnSpc>
              <a:spcBef>
                <a:spcPts val="0"/>
              </a:spcBef>
              <a:spcAft>
                <a:spcPts val="0"/>
              </a:spcAft>
              <a:buSzPts val="2100"/>
              <a:buNone/>
            </a:pPr>
            <a:r>
              <a:rPr lang="en-GB" sz="1000" b="0">
                <a:solidFill>
                  <a:srgbClr val="1E4E79"/>
                </a:solidFill>
              </a:rPr>
              <a:t>Environmental, social and economic challenges</a:t>
            </a:r>
            <a:endParaRPr/>
          </a:p>
          <a:p>
            <a:pPr marL="0" lvl="0" indent="0" algn="l" rtl="0">
              <a:lnSpc>
                <a:spcPct val="90000"/>
              </a:lnSpc>
              <a:spcBef>
                <a:spcPts val="0"/>
              </a:spcBef>
              <a:spcAft>
                <a:spcPts val="0"/>
              </a:spcAft>
              <a:buSzPts val="2100"/>
              <a:buNone/>
            </a:pPr>
            <a:r>
              <a:rPr lang="en-GB" sz="1000" b="0">
                <a:solidFill>
                  <a:srgbClr val="1E4E79"/>
                </a:solidFill>
              </a:rPr>
              <a:t>Design strategies</a:t>
            </a:r>
            <a:endParaRPr/>
          </a:p>
          <a:p>
            <a:pPr marL="0" lvl="0" indent="0" algn="l" rtl="0">
              <a:lnSpc>
                <a:spcPct val="90000"/>
              </a:lnSpc>
              <a:spcBef>
                <a:spcPts val="0"/>
              </a:spcBef>
              <a:spcAft>
                <a:spcPts val="0"/>
              </a:spcAft>
              <a:buSzPts val="2100"/>
              <a:buNone/>
            </a:pPr>
            <a:endParaRPr sz="1000">
              <a:solidFill>
                <a:srgbClr val="525252"/>
              </a:solidFill>
            </a:endParaRPr>
          </a:p>
          <a:p>
            <a:pPr marL="0" lvl="0" indent="0" algn="l" rtl="0">
              <a:lnSpc>
                <a:spcPct val="90000"/>
              </a:lnSpc>
              <a:spcBef>
                <a:spcPts val="0"/>
              </a:spcBef>
              <a:spcAft>
                <a:spcPts val="0"/>
              </a:spcAft>
              <a:buSzPts val="2100"/>
              <a:buNone/>
            </a:pPr>
            <a:r>
              <a:rPr lang="en-GB" sz="1000">
                <a:solidFill>
                  <a:srgbClr val="548135"/>
                </a:solidFill>
              </a:rPr>
              <a:t>Specialist principles</a:t>
            </a:r>
            <a:endParaRPr/>
          </a:p>
          <a:p>
            <a:pPr marL="0" lvl="0" indent="0" algn="l" rtl="0">
              <a:lnSpc>
                <a:spcPct val="90000"/>
              </a:lnSpc>
              <a:spcBef>
                <a:spcPts val="0"/>
              </a:spcBef>
              <a:spcAft>
                <a:spcPts val="0"/>
              </a:spcAft>
              <a:buSzPts val="2100"/>
              <a:buNone/>
            </a:pPr>
            <a:r>
              <a:rPr lang="en-GB" sz="1000" b="0">
                <a:solidFill>
                  <a:srgbClr val="C55A11"/>
                </a:solidFill>
              </a:rPr>
              <a:t>Selection of material or components</a:t>
            </a:r>
            <a:endParaRPr/>
          </a:p>
          <a:p>
            <a:pPr marL="0" lvl="0" indent="0" algn="l" rtl="0">
              <a:lnSpc>
                <a:spcPct val="90000"/>
              </a:lnSpc>
              <a:spcBef>
                <a:spcPts val="0"/>
              </a:spcBef>
              <a:spcAft>
                <a:spcPts val="0"/>
              </a:spcAft>
              <a:buSzPts val="2100"/>
              <a:buNone/>
            </a:pPr>
            <a:r>
              <a:rPr lang="en-GB" sz="1000" b="0">
                <a:solidFill>
                  <a:srgbClr val="C55A11"/>
                </a:solidFill>
              </a:rPr>
              <a:t>Forces and stresses</a:t>
            </a:r>
            <a:endParaRPr/>
          </a:p>
          <a:p>
            <a:pPr marL="0" lvl="0" indent="0" algn="l" rtl="0">
              <a:lnSpc>
                <a:spcPct val="90000"/>
              </a:lnSpc>
              <a:spcBef>
                <a:spcPts val="0"/>
              </a:spcBef>
              <a:spcAft>
                <a:spcPts val="0"/>
              </a:spcAft>
              <a:buSzPts val="2100"/>
              <a:buNone/>
            </a:pPr>
            <a:r>
              <a:rPr lang="en-GB" sz="1000" b="0">
                <a:solidFill>
                  <a:srgbClr val="C55A11"/>
                </a:solidFill>
              </a:rPr>
              <a:t>Ecological and social footprint</a:t>
            </a:r>
            <a:endParaRPr/>
          </a:p>
          <a:p>
            <a:pPr marL="0" lvl="0" indent="0" algn="l" rtl="0">
              <a:lnSpc>
                <a:spcPct val="90000"/>
              </a:lnSpc>
              <a:spcBef>
                <a:spcPts val="0"/>
              </a:spcBef>
              <a:spcAft>
                <a:spcPts val="0"/>
              </a:spcAft>
              <a:buSzPts val="2100"/>
              <a:buNone/>
            </a:pPr>
            <a:r>
              <a:rPr lang="en-GB" sz="1000" b="0">
                <a:solidFill>
                  <a:srgbClr val="C55A11"/>
                </a:solidFill>
              </a:rPr>
              <a:t>Sources and origins</a:t>
            </a:r>
            <a:endParaRPr/>
          </a:p>
          <a:p>
            <a:pPr marL="0" lvl="0" indent="0" algn="l" rtl="0">
              <a:lnSpc>
                <a:spcPct val="90000"/>
              </a:lnSpc>
              <a:spcBef>
                <a:spcPts val="0"/>
              </a:spcBef>
              <a:spcAft>
                <a:spcPts val="0"/>
              </a:spcAft>
              <a:buSzPts val="2100"/>
              <a:buNone/>
            </a:pPr>
            <a:endParaRPr sz="1000">
              <a:solidFill>
                <a:srgbClr val="548135"/>
              </a:solidFill>
            </a:endParaRPr>
          </a:p>
          <a:p>
            <a:pPr marL="0" lvl="0" indent="0" algn="l" rtl="0">
              <a:lnSpc>
                <a:spcPct val="90000"/>
              </a:lnSpc>
              <a:spcBef>
                <a:spcPts val="0"/>
              </a:spcBef>
              <a:spcAft>
                <a:spcPts val="0"/>
              </a:spcAft>
              <a:buSzPts val="2100"/>
              <a:buNone/>
            </a:pPr>
            <a:r>
              <a:rPr lang="en-GB" sz="1000">
                <a:solidFill>
                  <a:srgbClr val="548135"/>
                </a:solidFill>
              </a:rPr>
              <a:t>Tools &amp; Equipment</a:t>
            </a:r>
            <a:endParaRPr/>
          </a:p>
          <a:p>
            <a:pPr marL="0" lvl="0" indent="0" algn="l" rtl="0">
              <a:lnSpc>
                <a:spcPct val="90000"/>
              </a:lnSpc>
              <a:spcBef>
                <a:spcPts val="0"/>
              </a:spcBef>
              <a:spcAft>
                <a:spcPts val="0"/>
              </a:spcAft>
              <a:buSzPts val="2100"/>
              <a:buNone/>
            </a:pPr>
            <a:r>
              <a:rPr lang="en-GB" sz="1000" b="0">
                <a:solidFill>
                  <a:srgbClr val="C55A11"/>
                </a:solidFill>
              </a:rPr>
              <a:t>Specialist techniques and processes</a:t>
            </a:r>
            <a:endParaRPr/>
          </a:p>
          <a:p>
            <a:pPr marL="0" lvl="0" indent="0" algn="l" rtl="0">
              <a:lnSpc>
                <a:spcPct val="90000"/>
              </a:lnSpc>
              <a:spcBef>
                <a:spcPts val="0"/>
              </a:spcBef>
              <a:spcAft>
                <a:spcPts val="0"/>
              </a:spcAft>
              <a:buSzPts val="2100"/>
              <a:buNone/>
            </a:pPr>
            <a:r>
              <a:rPr lang="en-GB" sz="1000" b="0">
                <a:solidFill>
                  <a:srgbClr val="C55A11"/>
                </a:solidFill>
              </a:rPr>
              <a:t>Surface treatments and finishes</a:t>
            </a:r>
            <a:endParaRPr/>
          </a:p>
          <a:p>
            <a:pPr marL="0" lvl="0" indent="0" algn="l" rtl="0">
              <a:lnSpc>
                <a:spcPct val="90000"/>
              </a:lnSpc>
              <a:spcBef>
                <a:spcPts val="0"/>
              </a:spcBef>
              <a:spcAft>
                <a:spcPts val="0"/>
              </a:spcAft>
              <a:buSzPts val="2100"/>
              <a:buNone/>
            </a:pPr>
            <a:endParaRPr sz="1000">
              <a:solidFill>
                <a:srgbClr val="548135"/>
              </a:solidFill>
            </a:endParaRPr>
          </a:p>
          <a:p>
            <a:pPr marL="0" lvl="0" indent="0" algn="l" rtl="0">
              <a:lnSpc>
                <a:spcPct val="90000"/>
              </a:lnSpc>
              <a:spcBef>
                <a:spcPts val="0"/>
              </a:spcBef>
              <a:spcAft>
                <a:spcPts val="0"/>
              </a:spcAft>
              <a:buSzPts val="2100"/>
              <a:buNone/>
            </a:pPr>
            <a:r>
              <a:rPr lang="en-GB" sz="1000">
                <a:solidFill>
                  <a:srgbClr val="548135"/>
                </a:solidFill>
              </a:rPr>
              <a:t>Revision</a:t>
            </a:r>
            <a:endParaRPr/>
          </a:p>
          <a:p>
            <a:pPr marL="0" lvl="0" indent="0" algn="l" rtl="0">
              <a:lnSpc>
                <a:spcPct val="90000"/>
              </a:lnSpc>
              <a:spcBef>
                <a:spcPts val="0"/>
              </a:spcBef>
              <a:spcAft>
                <a:spcPts val="0"/>
              </a:spcAft>
              <a:buSzPts val="2100"/>
              <a:buNone/>
            </a:pPr>
            <a:r>
              <a:rPr lang="en-GB" sz="1000" b="0">
                <a:solidFill>
                  <a:srgbClr val="C55A11"/>
                </a:solidFill>
              </a:rPr>
              <a:t>Core principles</a:t>
            </a:r>
            <a:endParaRPr/>
          </a:p>
          <a:p>
            <a:pPr marL="0" lvl="0" indent="0" algn="l" rtl="0">
              <a:lnSpc>
                <a:spcPct val="90000"/>
              </a:lnSpc>
              <a:spcBef>
                <a:spcPts val="0"/>
              </a:spcBef>
              <a:spcAft>
                <a:spcPts val="0"/>
              </a:spcAft>
              <a:buSzPts val="2100"/>
              <a:buNone/>
            </a:pPr>
            <a:r>
              <a:rPr lang="en-GB" sz="1000" b="0">
                <a:solidFill>
                  <a:srgbClr val="C55A11"/>
                </a:solidFill>
              </a:rPr>
              <a:t>Design Process</a:t>
            </a:r>
            <a:endParaRPr/>
          </a:p>
          <a:p>
            <a:pPr marL="0" lvl="0" indent="0" algn="l" rtl="0">
              <a:lnSpc>
                <a:spcPct val="90000"/>
              </a:lnSpc>
              <a:spcBef>
                <a:spcPts val="0"/>
              </a:spcBef>
              <a:spcAft>
                <a:spcPts val="0"/>
              </a:spcAft>
              <a:buSzPts val="2100"/>
              <a:buNone/>
            </a:pPr>
            <a:r>
              <a:rPr lang="en-GB" sz="1000" b="0">
                <a:solidFill>
                  <a:srgbClr val="C55A11"/>
                </a:solidFill>
              </a:rPr>
              <a:t>Manufacturing processes and equipment</a:t>
            </a:r>
            <a:endParaRPr/>
          </a:p>
          <a:p>
            <a:pPr marL="0" lvl="0" indent="0" algn="l" rtl="0">
              <a:lnSpc>
                <a:spcPct val="90000"/>
              </a:lnSpc>
              <a:spcBef>
                <a:spcPts val="0"/>
              </a:spcBef>
              <a:spcAft>
                <a:spcPts val="0"/>
              </a:spcAft>
              <a:buSzPts val="2100"/>
              <a:buNone/>
            </a:pPr>
            <a:endParaRPr sz="1000">
              <a:solidFill>
                <a:srgbClr val="385623"/>
              </a:solidFill>
            </a:endParaRPr>
          </a:p>
          <a:p>
            <a:pPr marL="0" lvl="0" indent="0" algn="l" rtl="0">
              <a:lnSpc>
                <a:spcPct val="90000"/>
              </a:lnSpc>
              <a:spcBef>
                <a:spcPts val="0"/>
              </a:spcBef>
              <a:spcAft>
                <a:spcPts val="0"/>
              </a:spcAft>
              <a:buSzPts val="2100"/>
              <a:buNone/>
            </a:pPr>
            <a:endParaRPr sz="1000">
              <a:solidFill>
                <a:srgbClr val="385623"/>
              </a:solidFill>
            </a:endParaRPr>
          </a:p>
          <a:p>
            <a:pPr marL="0" lvl="0" indent="0" algn="l" rtl="0">
              <a:lnSpc>
                <a:spcPct val="90000"/>
              </a:lnSpc>
              <a:spcBef>
                <a:spcPts val="0"/>
              </a:spcBef>
              <a:spcAft>
                <a:spcPts val="0"/>
              </a:spcAft>
              <a:buSzPts val="2100"/>
              <a:buNone/>
            </a:pPr>
            <a:endParaRPr sz="1000">
              <a:solidFill>
                <a:srgbClr val="385623"/>
              </a:solidFill>
            </a:endParaRPr>
          </a:p>
          <a:p>
            <a:pPr marL="0" lvl="0" indent="0" algn="l" rtl="0">
              <a:lnSpc>
                <a:spcPct val="90000"/>
              </a:lnSpc>
              <a:spcBef>
                <a:spcPts val="0"/>
              </a:spcBef>
              <a:spcAft>
                <a:spcPts val="0"/>
              </a:spcAft>
              <a:buSzPts val="2100"/>
              <a:buNone/>
            </a:pPr>
            <a:endParaRPr sz="1000">
              <a:solidFill>
                <a:srgbClr val="525252"/>
              </a:solidFill>
            </a:endParaRPr>
          </a:p>
          <a:p>
            <a:pPr marL="0" lvl="0" indent="0" algn="l" rtl="0">
              <a:lnSpc>
                <a:spcPct val="90000"/>
              </a:lnSpc>
              <a:spcBef>
                <a:spcPts val="0"/>
              </a:spcBef>
              <a:spcAft>
                <a:spcPts val="0"/>
              </a:spcAft>
              <a:buSzPts val="2100"/>
              <a:buNone/>
            </a:pPr>
            <a:r>
              <a:rPr lang="en-GB" sz="1000">
                <a:solidFill>
                  <a:srgbClr val="525252"/>
                </a:solidFill>
              </a:rPr>
              <a:t> </a:t>
            </a:r>
            <a:endParaRPr/>
          </a:p>
          <a:p>
            <a:pPr marL="0" lvl="0" indent="0" algn="l" rtl="0">
              <a:lnSpc>
                <a:spcPct val="90000"/>
              </a:lnSpc>
              <a:spcBef>
                <a:spcPts val="0"/>
              </a:spcBef>
              <a:spcAft>
                <a:spcPts val="0"/>
              </a:spcAft>
              <a:buSzPts val="2100"/>
              <a:buNone/>
            </a:pPr>
            <a:endParaRPr sz="1000">
              <a:solidFill>
                <a:srgbClr val="525252"/>
              </a:solidFill>
            </a:endParaRPr>
          </a:p>
          <a:p>
            <a:pPr marL="0" lvl="0" indent="0" algn="l" rtl="0">
              <a:lnSpc>
                <a:spcPct val="90000"/>
              </a:lnSpc>
              <a:spcBef>
                <a:spcPts val="0"/>
              </a:spcBef>
              <a:spcAft>
                <a:spcPts val="0"/>
              </a:spcAft>
              <a:buSzPts val="2100"/>
              <a:buNone/>
            </a:pPr>
            <a:endParaRPr sz="1000">
              <a:solidFill>
                <a:srgbClr val="525252"/>
              </a:solidFill>
            </a:endParaRPr>
          </a:p>
          <a:p>
            <a:pPr marL="0" lvl="0" indent="0" algn="l" rtl="0">
              <a:lnSpc>
                <a:spcPct val="90000"/>
              </a:lnSpc>
              <a:spcBef>
                <a:spcPts val="0"/>
              </a:spcBef>
              <a:spcAft>
                <a:spcPts val="0"/>
              </a:spcAft>
              <a:buSzPts val="2100"/>
              <a:buNone/>
            </a:pPr>
            <a:endParaRPr sz="1000">
              <a:solidFill>
                <a:srgbClr val="525252"/>
              </a:solidFill>
            </a:endParaRPr>
          </a:p>
        </p:txBody>
      </p:sp>
      <p:sp>
        <p:nvSpPr>
          <p:cNvPr id="209" name="Google Shape;209;p24"/>
          <p:cNvSpPr txBox="1">
            <a:spLocks noGrp="1"/>
          </p:cNvSpPr>
          <p:nvPr>
            <p:ph type="body" idx="29"/>
          </p:nvPr>
        </p:nvSpPr>
        <p:spPr>
          <a:xfrm>
            <a:off x="0" y="8730053"/>
            <a:ext cx="2084832" cy="41394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2100"/>
              <a:buNone/>
            </a:pPr>
            <a:r>
              <a:rPr lang="en-GB" sz="1200">
                <a:solidFill>
                  <a:srgbClr val="CC0099"/>
                </a:solidFill>
              </a:rPr>
              <a:t>To A level and beyond</a:t>
            </a:r>
            <a:endParaRPr/>
          </a:p>
        </p:txBody>
      </p:sp>
      <p:pic>
        <p:nvPicPr>
          <p:cNvPr id="210" name="Google Shape;210;p24"/>
          <p:cNvPicPr preferRelativeResize="0">
            <a:picLocks noGrp="1"/>
          </p:cNvPicPr>
          <p:nvPr>
            <p:ph type="pic" idx="40"/>
          </p:nvPr>
        </p:nvPicPr>
        <p:blipFill rotWithShape="1">
          <a:blip r:embed="rId8">
            <a:alphaModFix/>
          </a:blip>
          <a:srcRect/>
          <a:stretch/>
        </p:blipFill>
        <p:spPr>
          <a:xfrm>
            <a:off x="3631876" y="3114192"/>
            <a:ext cx="813600" cy="766841"/>
          </a:xfrm>
          <a:prstGeom prst="ellipse">
            <a:avLst/>
          </a:prstGeom>
          <a:solidFill>
            <a:schemeClr val="dk1"/>
          </a:solidFill>
          <a:ln>
            <a:noFill/>
          </a:ln>
        </p:spPr>
      </p:pic>
      <p:pic>
        <p:nvPicPr>
          <p:cNvPr id="211" name="Google Shape;211;p24"/>
          <p:cNvPicPr preferRelativeResize="0">
            <a:picLocks noGrp="1"/>
          </p:cNvPicPr>
          <p:nvPr>
            <p:ph type="pic" idx="41"/>
          </p:nvPr>
        </p:nvPicPr>
        <p:blipFill rotWithShape="1">
          <a:blip r:embed="rId9">
            <a:alphaModFix/>
          </a:blip>
          <a:srcRect/>
          <a:stretch/>
        </p:blipFill>
        <p:spPr>
          <a:xfrm>
            <a:off x="3681359" y="4572860"/>
            <a:ext cx="792641" cy="747087"/>
          </a:xfrm>
          <a:prstGeom prst="ellipse">
            <a:avLst/>
          </a:prstGeom>
          <a:solidFill>
            <a:schemeClr val="dk1"/>
          </a:solidFill>
          <a:ln>
            <a:noFill/>
          </a:ln>
        </p:spPr>
      </p:pic>
      <p:pic>
        <p:nvPicPr>
          <p:cNvPr id="212" name="Google Shape;212;p24"/>
          <p:cNvPicPr preferRelativeResize="0">
            <a:picLocks noGrp="1"/>
          </p:cNvPicPr>
          <p:nvPr>
            <p:ph type="pic" idx="42"/>
          </p:nvPr>
        </p:nvPicPr>
        <p:blipFill rotWithShape="1">
          <a:blip r:embed="rId10">
            <a:alphaModFix/>
          </a:blip>
          <a:srcRect/>
          <a:stretch/>
        </p:blipFill>
        <p:spPr>
          <a:xfrm>
            <a:off x="3631876" y="6010408"/>
            <a:ext cx="813600" cy="752301"/>
          </a:xfrm>
          <a:prstGeom prst="ellipse">
            <a:avLst/>
          </a:prstGeom>
          <a:solidFill>
            <a:schemeClr val="dk1"/>
          </a:solidFill>
          <a:ln>
            <a:noFill/>
          </a:ln>
        </p:spPr>
      </p:pic>
      <p:pic>
        <p:nvPicPr>
          <p:cNvPr id="213" name="Google Shape;213;p24"/>
          <p:cNvPicPr preferRelativeResize="0">
            <a:picLocks noGrp="1"/>
          </p:cNvPicPr>
          <p:nvPr>
            <p:ph type="pic" idx="43"/>
          </p:nvPr>
        </p:nvPicPr>
        <p:blipFill rotWithShape="1">
          <a:blip r:embed="rId11">
            <a:alphaModFix/>
          </a:blip>
          <a:srcRect/>
          <a:stretch/>
        </p:blipFill>
        <p:spPr>
          <a:xfrm>
            <a:off x="3631876" y="7453171"/>
            <a:ext cx="813600" cy="765239"/>
          </a:xfrm>
          <a:prstGeom prst="ellipse">
            <a:avLst/>
          </a:prstGeom>
          <a:solidFill>
            <a:schemeClr val="dk1"/>
          </a:solidFill>
          <a:ln>
            <a:noFill/>
          </a:ln>
        </p:spPr>
      </p:pic>
      <p:pic>
        <p:nvPicPr>
          <p:cNvPr id="214" name="Google Shape;214;p24"/>
          <p:cNvPicPr preferRelativeResize="0">
            <a:picLocks noGrp="1"/>
          </p:cNvPicPr>
          <p:nvPr>
            <p:ph type="pic" idx="44"/>
          </p:nvPr>
        </p:nvPicPr>
        <p:blipFill rotWithShape="1">
          <a:blip r:embed="rId12">
            <a:alphaModFix/>
          </a:blip>
          <a:srcRect/>
          <a:stretch/>
        </p:blipFill>
        <p:spPr>
          <a:xfrm>
            <a:off x="3652834" y="1676551"/>
            <a:ext cx="792641" cy="792641"/>
          </a:xfrm>
          <a:prstGeom prst="ellipse">
            <a:avLst/>
          </a:prstGeom>
          <a:solidFill>
            <a:schemeClr val="dk1"/>
          </a:solidFill>
          <a:ln>
            <a:noFill/>
          </a:ln>
        </p:spPr>
      </p:pic>
      <p:sp>
        <p:nvSpPr>
          <p:cNvPr id="215" name="Google Shape;215;p24"/>
          <p:cNvSpPr txBox="1">
            <a:spLocks noGrp="1"/>
          </p:cNvSpPr>
          <p:nvPr>
            <p:ph type="title"/>
          </p:nvPr>
        </p:nvSpPr>
        <p:spPr>
          <a:xfrm>
            <a:off x="4051531" y="0"/>
            <a:ext cx="2806469" cy="1175083"/>
          </a:xfrm>
          <a:prstGeom prst="rect">
            <a:avLst/>
          </a:prstGeom>
          <a:solidFill>
            <a:srgbClr val="F2F2F2"/>
          </a:solid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3300"/>
              <a:buNone/>
            </a:pPr>
            <a:r>
              <a:rPr lang="en-GB" sz="2400"/>
              <a:t>Learning Journey</a:t>
            </a:r>
            <a:br>
              <a:rPr lang="en-GB" sz="2400"/>
            </a:br>
            <a:r>
              <a:rPr lang="en-GB" sz="2400"/>
              <a:t>10-11 </a:t>
            </a:r>
            <a:br>
              <a:rPr lang="en-GB" sz="2400"/>
            </a:br>
            <a:r>
              <a:rPr lang="en-GB" sz="2400"/>
              <a:t>Design Technology</a:t>
            </a:r>
            <a:endParaRPr sz="2400"/>
          </a:p>
        </p:txBody>
      </p:sp>
      <p:sp>
        <p:nvSpPr>
          <p:cNvPr id="216" name="Google Shape;216;p24"/>
          <p:cNvSpPr txBox="1"/>
          <p:nvPr/>
        </p:nvSpPr>
        <p:spPr>
          <a:xfrm>
            <a:off x="-1" y="7644713"/>
            <a:ext cx="1693891" cy="97842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100"/>
              <a:buFont typeface="Arial"/>
              <a:buNone/>
            </a:pPr>
            <a:r>
              <a:rPr lang="en-GB" sz="1000" b="1" i="0" u="none" strike="noStrike" cap="none">
                <a:solidFill>
                  <a:srgbClr val="DF3A42"/>
                </a:solidFill>
                <a:latin typeface="Arial"/>
                <a:ea typeface="Arial"/>
                <a:cs typeface="Arial"/>
                <a:sym typeface="Arial"/>
              </a:rPr>
              <a:t>Extra-curricular and enrichment</a:t>
            </a:r>
            <a:endParaRPr/>
          </a:p>
          <a:p>
            <a:pPr marL="0" marR="0" lvl="0" indent="0" algn="l" rtl="0">
              <a:lnSpc>
                <a:spcPct val="90000"/>
              </a:lnSpc>
              <a:spcBef>
                <a:spcPts val="0"/>
              </a:spcBef>
              <a:spcAft>
                <a:spcPts val="0"/>
              </a:spcAft>
              <a:buClr>
                <a:schemeClr val="dk1"/>
              </a:buClr>
              <a:buSzPts val="2100"/>
              <a:buFont typeface="Arial"/>
              <a:buNone/>
            </a:pPr>
            <a:r>
              <a:rPr lang="en-GB" sz="1000" b="0" i="0" u="none" strike="noStrike" cap="none">
                <a:solidFill>
                  <a:srgbClr val="DF3A42"/>
                </a:solidFill>
                <a:latin typeface="Arial"/>
                <a:ea typeface="Arial"/>
                <a:cs typeface="Arial"/>
                <a:sym typeface="Arial"/>
              </a:rPr>
              <a:t>Opportunities to enter design  competitions.</a:t>
            </a:r>
            <a:endParaRPr/>
          </a:p>
          <a:p>
            <a:pPr marL="0" marR="0" lvl="0" indent="0" algn="l" rtl="0">
              <a:lnSpc>
                <a:spcPct val="90000"/>
              </a:lnSpc>
              <a:spcBef>
                <a:spcPts val="0"/>
              </a:spcBef>
              <a:spcAft>
                <a:spcPts val="0"/>
              </a:spcAft>
              <a:buClr>
                <a:schemeClr val="dk1"/>
              </a:buClr>
              <a:buSzPts val="2100"/>
              <a:buFont typeface="Arial"/>
              <a:buNone/>
            </a:pPr>
            <a:r>
              <a:rPr lang="en-GB" sz="1000" b="0" i="0" u="none" strike="noStrike" cap="none">
                <a:solidFill>
                  <a:srgbClr val="DF3A42"/>
                </a:solidFill>
                <a:latin typeface="Arial"/>
                <a:ea typeface="Arial"/>
                <a:cs typeface="Arial"/>
                <a:sym typeface="Arial"/>
              </a:rPr>
              <a:t>Opportunities to visit national engineering and design events and examples of local industry</a:t>
            </a:r>
            <a:endParaRPr sz="1000" b="1" i="0" u="none" strike="noStrike" cap="none">
              <a:solidFill>
                <a:srgbClr val="DF3A42"/>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endParaRPr sz="1000" b="1" i="0" u="none" strike="noStrike" cap="none">
              <a:solidFill>
                <a:srgbClr val="548135"/>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endParaRPr sz="1000" b="1" i="0" u="none" strike="noStrike" cap="none">
              <a:solidFill>
                <a:srgbClr val="00B05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endParaRPr sz="1000" b="1" i="0" u="none" strike="noStrike" cap="none">
              <a:solidFill>
                <a:srgbClr val="00B05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endParaRPr sz="1000" b="1" i="0" u="none" strike="noStrike" cap="none">
              <a:solidFill>
                <a:srgbClr val="0070C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r>
              <a:rPr lang="en-GB" sz="1000" b="1" i="0" u="none" strike="noStrike" cap="none">
                <a:solidFill>
                  <a:srgbClr val="0070C0"/>
                </a:solidFill>
                <a:latin typeface="Arial"/>
                <a:ea typeface="Arial"/>
                <a:cs typeface="Arial"/>
                <a:sym typeface="Arial"/>
              </a:rPr>
              <a:t> </a:t>
            </a:r>
            <a:endParaRPr sz="1000" b="1" i="0" u="none" strike="noStrike" cap="none">
              <a:solidFill>
                <a:srgbClr val="0070C0"/>
              </a:solidFill>
              <a:latin typeface="Arial"/>
              <a:ea typeface="Arial"/>
              <a:cs typeface="Arial"/>
              <a:sym typeface="Arial"/>
            </a:endParaRPr>
          </a:p>
        </p:txBody>
      </p:sp>
      <p:sp>
        <p:nvSpPr>
          <p:cNvPr id="217" name="Google Shape;217;p24"/>
          <p:cNvSpPr txBox="1"/>
          <p:nvPr/>
        </p:nvSpPr>
        <p:spPr>
          <a:xfrm>
            <a:off x="0" y="0"/>
            <a:ext cx="3429000" cy="97842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100"/>
              <a:buFont typeface="Arial"/>
              <a:buNone/>
            </a:pPr>
            <a:r>
              <a:rPr lang="en-GB" sz="1000" b="1" i="0" u="none" strike="noStrike" cap="none">
                <a:solidFill>
                  <a:srgbClr val="FF0066"/>
                </a:solidFill>
                <a:latin typeface="Arial"/>
                <a:ea typeface="Arial"/>
                <a:cs typeface="Arial"/>
                <a:sym typeface="Arial"/>
              </a:rPr>
              <a:t>Read like a designer…</a:t>
            </a:r>
            <a:endParaRPr/>
          </a:p>
          <a:p>
            <a:pPr marL="0" marR="0" lvl="0" indent="0" algn="l" rtl="0">
              <a:lnSpc>
                <a:spcPct val="90000"/>
              </a:lnSpc>
              <a:spcBef>
                <a:spcPts val="0"/>
              </a:spcBef>
              <a:spcAft>
                <a:spcPts val="0"/>
              </a:spcAft>
              <a:buClr>
                <a:schemeClr val="dk1"/>
              </a:buClr>
              <a:buSzPts val="2100"/>
              <a:buFont typeface="Arial"/>
              <a:buNone/>
            </a:pPr>
            <a:r>
              <a:rPr lang="en-GB" sz="1000" b="1" i="0" u="none" strike="noStrike" cap="none">
                <a:solidFill>
                  <a:srgbClr val="FF0066"/>
                </a:solidFill>
                <a:latin typeface="Arial"/>
                <a:ea typeface="Arial"/>
                <a:cs typeface="Arial"/>
                <a:sym typeface="Arial"/>
              </a:rPr>
              <a:t>Year 10: </a:t>
            </a:r>
            <a:r>
              <a:rPr lang="en-GB" sz="1000" b="0" i="1" u="none" strike="noStrike" cap="none">
                <a:solidFill>
                  <a:srgbClr val="FF0066"/>
                </a:solidFill>
                <a:latin typeface="Arial"/>
                <a:ea typeface="Arial"/>
                <a:cs typeface="Arial"/>
                <a:sym typeface="Arial"/>
              </a:rPr>
              <a:t>The New Science of Strong Materials – </a:t>
            </a:r>
            <a:endParaRPr/>
          </a:p>
          <a:p>
            <a:pPr marL="0" marR="0" lvl="0" indent="0" algn="l" rtl="0">
              <a:lnSpc>
                <a:spcPct val="90000"/>
              </a:lnSpc>
              <a:spcBef>
                <a:spcPts val="0"/>
              </a:spcBef>
              <a:spcAft>
                <a:spcPts val="0"/>
              </a:spcAft>
              <a:buClr>
                <a:schemeClr val="dk1"/>
              </a:buClr>
              <a:buSzPts val="2100"/>
              <a:buFont typeface="Arial"/>
              <a:buNone/>
            </a:pPr>
            <a:r>
              <a:rPr lang="en-GB" sz="1000" b="0" i="1" u="none" strike="noStrike" cap="none">
                <a:solidFill>
                  <a:srgbClr val="FF0066"/>
                </a:solidFill>
                <a:latin typeface="Arial"/>
                <a:ea typeface="Arial"/>
                <a:cs typeface="Arial"/>
                <a:sym typeface="Arial"/>
              </a:rPr>
              <a:t>or Why You Don't Fall Through the Floor</a:t>
            </a:r>
            <a:r>
              <a:rPr lang="en-GB" sz="1000" b="0" i="0" u="none" strike="noStrike" cap="none">
                <a:solidFill>
                  <a:srgbClr val="FF0066"/>
                </a:solidFill>
                <a:latin typeface="Arial"/>
                <a:ea typeface="Arial"/>
                <a:cs typeface="Arial"/>
                <a:sym typeface="Arial"/>
              </a:rPr>
              <a:t> </a:t>
            </a:r>
            <a:endParaRPr/>
          </a:p>
          <a:p>
            <a:pPr marL="0" marR="0" lvl="0" indent="0" algn="l" rtl="0">
              <a:lnSpc>
                <a:spcPct val="90000"/>
              </a:lnSpc>
              <a:spcBef>
                <a:spcPts val="0"/>
              </a:spcBef>
              <a:spcAft>
                <a:spcPts val="0"/>
              </a:spcAft>
              <a:buClr>
                <a:schemeClr val="dk1"/>
              </a:buClr>
              <a:buSzPts val="2100"/>
              <a:buFont typeface="Arial"/>
              <a:buNone/>
            </a:pPr>
            <a:r>
              <a:rPr lang="en-GB" sz="1000" b="0" i="0" u="none" strike="noStrike" cap="none">
                <a:solidFill>
                  <a:srgbClr val="FF0066"/>
                </a:solidFill>
                <a:latin typeface="Arial"/>
                <a:ea typeface="Arial"/>
                <a:cs typeface="Arial"/>
                <a:sym typeface="Arial"/>
              </a:rPr>
              <a:t>J.E. Gordon</a:t>
            </a:r>
            <a:endParaRPr/>
          </a:p>
          <a:p>
            <a:pPr marL="0" marR="0" lvl="0" indent="0" algn="l" rtl="0">
              <a:lnSpc>
                <a:spcPct val="90000"/>
              </a:lnSpc>
              <a:spcBef>
                <a:spcPts val="0"/>
              </a:spcBef>
              <a:spcAft>
                <a:spcPts val="0"/>
              </a:spcAft>
              <a:buClr>
                <a:schemeClr val="dk1"/>
              </a:buClr>
              <a:buSzPts val="2100"/>
              <a:buFont typeface="Arial"/>
              <a:buNone/>
            </a:pPr>
            <a:r>
              <a:rPr lang="en-GB" sz="1000" b="0" i="1" u="none" strike="noStrike" cap="none">
                <a:solidFill>
                  <a:srgbClr val="FF0066"/>
                </a:solidFill>
                <a:latin typeface="Arial"/>
                <a:ea typeface="Arial"/>
                <a:cs typeface="Arial"/>
                <a:sym typeface="Arial"/>
              </a:rPr>
              <a:t>Where Futures End </a:t>
            </a:r>
            <a:endParaRPr/>
          </a:p>
          <a:p>
            <a:pPr marL="0" marR="0" lvl="0" indent="0" algn="l" rtl="0">
              <a:lnSpc>
                <a:spcPct val="90000"/>
              </a:lnSpc>
              <a:spcBef>
                <a:spcPts val="0"/>
              </a:spcBef>
              <a:spcAft>
                <a:spcPts val="0"/>
              </a:spcAft>
              <a:buClr>
                <a:schemeClr val="dk1"/>
              </a:buClr>
              <a:buSzPts val="2100"/>
              <a:buFont typeface="Arial"/>
              <a:buNone/>
            </a:pPr>
            <a:r>
              <a:rPr lang="en-GB" sz="1000" b="0" i="0" u="none" strike="noStrike" cap="none">
                <a:solidFill>
                  <a:srgbClr val="FF0066"/>
                </a:solidFill>
                <a:latin typeface="Arial"/>
                <a:ea typeface="Arial"/>
                <a:cs typeface="Arial"/>
                <a:sym typeface="Arial"/>
              </a:rPr>
              <a:t>Parker Peevyhouse</a:t>
            </a:r>
            <a:endParaRPr sz="1000" b="0" i="0" u="none" strike="noStrike" cap="none">
              <a:solidFill>
                <a:srgbClr val="FF0066"/>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endParaRPr sz="1000" b="0" i="0" u="none" strike="noStrike" cap="none">
              <a:solidFill>
                <a:srgbClr val="FF0066"/>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r>
              <a:rPr lang="en-GB" sz="1000" b="1" i="0" u="none" strike="noStrike" cap="none">
                <a:solidFill>
                  <a:srgbClr val="FF0066"/>
                </a:solidFill>
                <a:latin typeface="Arial"/>
                <a:ea typeface="Arial"/>
                <a:cs typeface="Arial"/>
                <a:sym typeface="Arial"/>
              </a:rPr>
              <a:t>Year 11: </a:t>
            </a:r>
            <a:r>
              <a:rPr lang="en-GB" sz="1000" b="0" i="1" u="none" strike="noStrike" cap="none">
                <a:solidFill>
                  <a:srgbClr val="FF0066"/>
                </a:solidFill>
                <a:latin typeface="Arial"/>
                <a:ea typeface="Arial"/>
                <a:cs typeface="Arial"/>
                <a:sym typeface="Arial"/>
              </a:rPr>
              <a:t>Success Through </a:t>
            </a:r>
            <a:endParaRPr/>
          </a:p>
          <a:p>
            <a:pPr marL="0" marR="0" lvl="0" indent="0" algn="l" rtl="0">
              <a:lnSpc>
                <a:spcPct val="90000"/>
              </a:lnSpc>
              <a:spcBef>
                <a:spcPts val="0"/>
              </a:spcBef>
              <a:spcAft>
                <a:spcPts val="0"/>
              </a:spcAft>
              <a:buClr>
                <a:schemeClr val="dk1"/>
              </a:buClr>
              <a:buSzPts val="2100"/>
              <a:buFont typeface="Arial"/>
              <a:buNone/>
            </a:pPr>
            <a:r>
              <a:rPr lang="en-GB" sz="1000" b="0" i="1" u="none" strike="noStrike" cap="none">
                <a:solidFill>
                  <a:srgbClr val="FF0066"/>
                </a:solidFill>
                <a:latin typeface="Arial"/>
                <a:ea typeface="Arial"/>
                <a:cs typeface="Arial"/>
                <a:sym typeface="Arial"/>
              </a:rPr>
              <a:t>Failure: </a:t>
            </a:r>
            <a:endParaRPr/>
          </a:p>
          <a:p>
            <a:pPr marL="0" marR="0" lvl="0" indent="0" algn="l" rtl="0">
              <a:lnSpc>
                <a:spcPct val="90000"/>
              </a:lnSpc>
              <a:spcBef>
                <a:spcPts val="0"/>
              </a:spcBef>
              <a:spcAft>
                <a:spcPts val="0"/>
              </a:spcAft>
              <a:buClr>
                <a:schemeClr val="dk1"/>
              </a:buClr>
              <a:buSzPts val="2100"/>
              <a:buFont typeface="Arial"/>
              <a:buNone/>
            </a:pPr>
            <a:r>
              <a:rPr lang="en-GB" sz="1000" b="0" i="1" u="none" strike="noStrike" cap="none">
                <a:solidFill>
                  <a:srgbClr val="FF0066"/>
                </a:solidFill>
                <a:latin typeface="Arial"/>
                <a:ea typeface="Arial"/>
                <a:cs typeface="Arial"/>
                <a:sym typeface="Arial"/>
              </a:rPr>
              <a:t>The Paradox of Design </a:t>
            </a:r>
            <a:endParaRPr/>
          </a:p>
          <a:p>
            <a:pPr marL="0" marR="0" lvl="0" indent="0" algn="l" rtl="0">
              <a:lnSpc>
                <a:spcPct val="90000"/>
              </a:lnSpc>
              <a:spcBef>
                <a:spcPts val="0"/>
              </a:spcBef>
              <a:spcAft>
                <a:spcPts val="0"/>
              </a:spcAft>
              <a:buClr>
                <a:schemeClr val="dk1"/>
              </a:buClr>
              <a:buSzPts val="2100"/>
              <a:buFont typeface="Arial"/>
              <a:buNone/>
            </a:pPr>
            <a:r>
              <a:rPr lang="en-GB" sz="1000" b="0" i="0" u="none" strike="noStrike" cap="none">
                <a:solidFill>
                  <a:srgbClr val="FF0066"/>
                </a:solidFill>
                <a:latin typeface="Arial"/>
                <a:ea typeface="Arial"/>
                <a:cs typeface="Arial"/>
                <a:sym typeface="Arial"/>
              </a:rPr>
              <a:t>Henry Petroski</a:t>
            </a:r>
            <a:endParaRPr/>
          </a:p>
          <a:p>
            <a:pPr marL="0" marR="0" lvl="0" indent="0" algn="l" rtl="0">
              <a:lnSpc>
                <a:spcPct val="90000"/>
              </a:lnSpc>
              <a:spcBef>
                <a:spcPts val="0"/>
              </a:spcBef>
              <a:spcAft>
                <a:spcPts val="0"/>
              </a:spcAft>
              <a:buClr>
                <a:schemeClr val="dk1"/>
              </a:buClr>
              <a:buSzPts val="2100"/>
              <a:buFont typeface="Arial"/>
              <a:buNone/>
            </a:pPr>
            <a:r>
              <a:rPr lang="en-GB" sz="1000" b="0" i="1" u="none" strike="noStrike" cap="none">
                <a:solidFill>
                  <a:srgbClr val="FF0066"/>
                </a:solidFill>
                <a:latin typeface="Arial"/>
                <a:ea typeface="Arial"/>
                <a:cs typeface="Arial"/>
                <a:sym typeface="Arial"/>
              </a:rPr>
              <a:t>Ready Player One </a:t>
            </a:r>
            <a:r>
              <a:rPr lang="en-GB" sz="1000" b="0" i="0" u="none" strike="noStrike" cap="none">
                <a:solidFill>
                  <a:srgbClr val="FF0066"/>
                </a:solidFill>
                <a:latin typeface="Arial"/>
                <a:ea typeface="Arial"/>
                <a:cs typeface="Arial"/>
                <a:sym typeface="Arial"/>
              </a:rPr>
              <a:t>Ernest Cline</a:t>
            </a:r>
            <a:endParaRPr/>
          </a:p>
          <a:p>
            <a:pPr marL="0" marR="0" lvl="0" indent="0" algn="l" rtl="0">
              <a:lnSpc>
                <a:spcPct val="90000"/>
              </a:lnSpc>
              <a:spcBef>
                <a:spcPts val="0"/>
              </a:spcBef>
              <a:spcAft>
                <a:spcPts val="0"/>
              </a:spcAft>
              <a:buClr>
                <a:schemeClr val="dk1"/>
              </a:buClr>
              <a:buSzPts val="2100"/>
              <a:buFont typeface="Arial"/>
              <a:buNone/>
            </a:pPr>
            <a:endParaRPr sz="1000" b="1" i="0" u="none" strike="noStrike" cap="none">
              <a:solidFill>
                <a:srgbClr val="FF0066"/>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endParaRPr sz="1000" b="1" i="0" u="none" strike="noStrike" cap="none">
              <a:solidFill>
                <a:srgbClr val="FF0066"/>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endParaRPr sz="1000" b="1" i="0" u="none" strike="noStrike" cap="none">
              <a:solidFill>
                <a:srgbClr val="FF0066"/>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endParaRPr sz="1000" b="1" i="0" u="none" strike="noStrike" cap="none">
              <a:solidFill>
                <a:srgbClr val="FF0066"/>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endParaRPr sz="1000" b="1" i="0" u="none" strike="noStrike" cap="none">
              <a:solidFill>
                <a:srgbClr val="FF0066"/>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r>
              <a:rPr lang="en-GB" sz="1000" b="1" i="0" u="none" strike="noStrike" cap="none">
                <a:solidFill>
                  <a:srgbClr val="FF0066"/>
                </a:solidFill>
                <a:latin typeface="Arial"/>
                <a:ea typeface="Arial"/>
                <a:cs typeface="Arial"/>
                <a:sym typeface="Arial"/>
              </a:rPr>
              <a:t> </a:t>
            </a:r>
            <a:endParaRPr sz="1000" b="1" i="0" u="none" strike="noStrike" cap="none">
              <a:solidFill>
                <a:srgbClr val="FF0066"/>
              </a:solidFill>
              <a:latin typeface="Arial"/>
              <a:ea typeface="Arial"/>
              <a:cs typeface="Arial"/>
              <a:sym typeface="Arial"/>
            </a:endParaRPr>
          </a:p>
        </p:txBody>
      </p:sp>
      <p:sp>
        <p:nvSpPr>
          <p:cNvPr id="218" name="Google Shape;218;p24"/>
          <p:cNvSpPr txBox="1"/>
          <p:nvPr/>
        </p:nvSpPr>
        <p:spPr>
          <a:xfrm>
            <a:off x="5159732" y="1220743"/>
            <a:ext cx="1698268" cy="97842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100"/>
              <a:buFont typeface="Arial"/>
              <a:buNone/>
            </a:pPr>
            <a:r>
              <a:rPr lang="en-GB" sz="1000" b="1" i="0" u="none" strike="noStrike" cap="none">
                <a:solidFill>
                  <a:srgbClr val="0066CC"/>
                </a:solidFill>
                <a:latin typeface="Arial"/>
                <a:ea typeface="Arial"/>
                <a:cs typeface="Arial"/>
                <a:sym typeface="Arial"/>
              </a:rPr>
              <a:t>Careers Links</a:t>
            </a:r>
            <a:endParaRPr/>
          </a:p>
          <a:p>
            <a:pPr marL="0" marR="0" lvl="0" indent="0" algn="l" rtl="0">
              <a:lnSpc>
                <a:spcPct val="90000"/>
              </a:lnSpc>
              <a:spcBef>
                <a:spcPts val="0"/>
              </a:spcBef>
              <a:spcAft>
                <a:spcPts val="0"/>
              </a:spcAft>
              <a:buClr>
                <a:schemeClr val="dk1"/>
              </a:buClr>
              <a:buSzPts val="2100"/>
              <a:buFont typeface="Arial"/>
              <a:buNone/>
            </a:pPr>
            <a:r>
              <a:rPr lang="en-GB" sz="1000" b="1" i="0" u="none" strike="noStrike" cap="none">
                <a:solidFill>
                  <a:srgbClr val="009999"/>
                </a:solidFill>
                <a:latin typeface="Arial"/>
                <a:ea typeface="Arial"/>
                <a:cs typeface="Arial"/>
                <a:sym typeface="Arial"/>
              </a:rPr>
              <a:t>Year 10: </a:t>
            </a:r>
            <a:r>
              <a:rPr lang="en-GB" sz="1000" b="0" i="0" u="none" strike="noStrike" cap="none">
                <a:solidFill>
                  <a:srgbClr val="009999"/>
                </a:solidFill>
                <a:latin typeface="Arial"/>
                <a:ea typeface="Arial"/>
                <a:cs typeface="Arial"/>
                <a:sym typeface="Arial"/>
              </a:rPr>
              <a:t>problem-solving, critical thinking, creative solutions, using systems and technology, communicating, working collaboratively, negotiating, influencing.</a:t>
            </a:r>
            <a:endParaRPr/>
          </a:p>
          <a:p>
            <a:pPr marL="0" marR="0" lvl="0" indent="0" algn="l" rtl="0">
              <a:lnSpc>
                <a:spcPct val="90000"/>
              </a:lnSpc>
              <a:spcBef>
                <a:spcPts val="0"/>
              </a:spcBef>
              <a:spcAft>
                <a:spcPts val="0"/>
              </a:spcAft>
              <a:buClr>
                <a:schemeClr val="dk1"/>
              </a:buClr>
              <a:buSzPts val="2100"/>
              <a:buFont typeface="Arial"/>
              <a:buNone/>
            </a:pPr>
            <a:endParaRPr sz="1000" b="0" i="0" u="none" strike="noStrike" cap="none">
              <a:solidFill>
                <a:srgbClr val="009999"/>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r>
              <a:rPr lang="en-GB" sz="1000" b="1" i="0" u="none" strike="noStrike" cap="none">
                <a:solidFill>
                  <a:srgbClr val="009999"/>
                </a:solidFill>
                <a:latin typeface="Arial"/>
                <a:ea typeface="Arial"/>
                <a:cs typeface="Arial"/>
                <a:sym typeface="Arial"/>
              </a:rPr>
              <a:t>Year 11: </a:t>
            </a:r>
            <a:r>
              <a:rPr lang="en-GB" sz="1000" b="0" i="0" u="none" strike="noStrike" cap="none">
                <a:solidFill>
                  <a:srgbClr val="009999"/>
                </a:solidFill>
                <a:latin typeface="Arial"/>
                <a:ea typeface="Arial"/>
                <a:cs typeface="Arial"/>
                <a:sym typeface="Arial"/>
              </a:rPr>
              <a:t>self-management, adaptability, resilience, self-monitoring and development, active research, analytical and problem-solving skills </a:t>
            </a:r>
            <a:endParaRPr/>
          </a:p>
          <a:p>
            <a:pPr marL="0" marR="0" lvl="0" indent="0" algn="l" rtl="0">
              <a:lnSpc>
                <a:spcPct val="90000"/>
              </a:lnSpc>
              <a:spcBef>
                <a:spcPts val="0"/>
              </a:spcBef>
              <a:spcAft>
                <a:spcPts val="0"/>
              </a:spcAft>
              <a:buClr>
                <a:schemeClr val="dk1"/>
              </a:buClr>
              <a:buSzPts val="2100"/>
              <a:buFont typeface="Arial"/>
              <a:buNone/>
            </a:pPr>
            <a:endParaRPr sz="1000" b="1" i="0" u="none" strike="noStrike" cap="none">
              <a:solidFill>
                <a:srgbClr val="009999"/>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endParaRPr sz="1000" b="1" i="0" u="none" strike="noStrike" cap="none">
              <a:solidFill>
                <a:srgbClr val="0066CC"/>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endParaRPr sz="1000" b="1" i="0" u="none" strike="noStrike" cap="none">
              <a:solidFill>
                <a:srgbClr val="0066CC"/>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endParaRPr sz="1000" b="1" i="0" u="none" strike="noStrike" cap="none">
              <a:solidFill>
                <a:srgbClr val="0066CC"/>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endParaRPr sz="1000" b="1" i="0" u="none" strike="noStrike" cap="none">
              <a:solidFill>
                <a:srgbClr val="0066CC"/>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100"/>
              <a:buFont typeface="Arial"/>
              <a:buNone/>
            </a:pPr>
            <a:r>
              <a:rPr lang="en-GB" sz="1000" b="1" i="0" u="none" strike="noStrike" cap="none">
                <a:solidFill>
                  <a:srgbClr val="0066CC"/>
                </a:solidFill>
                <a:latin typeface="Arial"/>
                <a:ea typeface="Arial"/>
                <a:cs typeface="Arial"/>
                <a:sym typeface="Arial"/>
              </a:rPr>
              <a:t> </a:t>
            </a:r>
            <a:endParaRPr sz="1000" b="1" i="0" u="none" strike="noStrike" cap="none">
              <a:solidFill>
                <a:srgbClr val="0066CC"/>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5C4F154-05CD-4E88-AA44-E7621A7F9DEA}"/>
              </a:ext>
            </a:extLst>
          </p:cNvPr>
          <p:cNvGraphicFramePr>
            <a:graphicFrameLocks noGrp="1"/>
          </p:cNvGraphicFramePr>
          <p:nvPr>
            <p:extLst>
              <p:ext uri="{D42A27DB-BD31-4B8C-83A1-F6EECF244321}">
                <p14:modId xmlns:p14="http://schemas.microsoft.com/office/powerpoint/2010/main" val="424158820"/>
              </p:ext>
            </p:extLst>
          </p:nvPr>
        </p:nvGraphicFramePr>
        <p:xfrm>
          <a:off x="188640" y="179512"/>
          <a:ext cx="6480720" cy="8712969"/>
        </p:xfrm>
        <a:graphic>
          <a:graphicData uri="http://schemas.openxmlformats.org/drawingml/2006/table">
            <a:tbl>
              <a:tblPr firstRow="1" bandRow="1">
                <a:tableStyleId>{5940675A-B579-460E-94D1-54222C63F5DA}</a:tableStyleId>
              </a:tblPr>
              <a:tblGrid>
                <a:gridCol w="309378">
                  <a:extLst>
                    <a:ext uri="{9D8B030D-6E8A-4147-A177-3AD203B41FA5}">
                      <a16:colId xmlns:a16="http://schemas.microsoft.com/office/drawing/2014/main" val="20000"/>
                    </a:ext>
                  </a:extLst>
                </a:gridCol>
                <a:gridCol w="1130781">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952329">
                  <a:extLst>
                    <a:ext uri="{9D8B030D-6E8A-4147-A177-3AD203B41FA5}">
                      <a16:colId xmlns:a16="http://schemas.microsoft.com/office/drawing/2014/main" val="20003"/>
                    </a:ext>
                  </a:extLst>
                </a:gridCol>
              </a:tblGrid>
              <a:tr h="362166">
                <a:tc gridSpan="3">
                  <a:txBody>
                    <a:bodyPr/>
                    <a:lstStyle/>
                    <a:p>
                      <a:r>
                        <a:rPr lang="en-GB" sz="1800" b="1" dirty="0"/>
                        <a:t>Justify</a:t>
                      </a:r>
                    </a:p>
                  </a:txBody>
                  <a:tcPr marL="121920" marR="121920" marT="34290" marB="34290">
                    <a:solidFill>
                      <a:srgbClr val="FFCCFF"/>
                    </a:solidFill>
                  </a:tcPr>
                </a:tc>
                <a:tc hMerge="1">
                  <a:txBody>
                    <a:bodyPr/>
                    <a:lstStyle/>
                    <a:p>
                      <a:endParaRPr lang="en-GB"/>
                    </a:p>
                  </a:txBody>
                  <a:tcPr/>
                </a:tc>
                <a:tc hMerge="1">
                  <a:txBody>
                    <a:bodyPr/>
                    <a:lstStyle/>
                    <a:p>
                      <a:endParaRPr lang="en-GB" sz="3200" b="1"/>
                    </a:p>
                  </a:txBody>
                  <a:tcPr/>
                </a:tc>
                <a:tc>
                  <a:txBody>
                    <a:bodyPr/>
                    <a:lstStyle/>
                    <a:p>
                      <a:pPr marL="0" marR="0" indent="0" algn="l" rtl="0" eaLnBrk="1" fontAlgn="auto" latinLnBrk="0" hangingPunct="1">
                        <a:lnSpc>
                          <a:spcPct val="100000"/>
                        </a:lnSpc>
                        <a:spcBef>
                          <a:spcPts val="0"/>
                        </a:spcBef>
                        <a:spcAft>
                          <a:spcPts val="0"/>
                        </a:spcAft>
                        <a:buFontTx/>
                        <a:buNone/>
                      </a:pPr>
                      <a:r>
                        <a:rPr lang="en-GB" sz="1800" b="1"/>
                        <a:t>8 Marks</a:t>
                      </a:r>
                      <a:endParaRPr lang="en-US"/>
                    </a:p>
                  </a:txBody>
                  <a:tcPr marL="121920" marR="121920" marT="34290" marB="34290">
                    <a:solidFill>
                      <a:srgbClr val="FFCCFF"/>
                    </a:solidFill>
                  </a:tcPr>
                </a:tc>
                <a:extLst>
                  <a:ext uri="{0D108BD9-81ED-4DB2-BD59-A6C34878D82A}">
                    <a16:rowId xmlns:a16="http://schemas.microsoft.com/office/drawing/2014/main" val="10000"/>
                  </a:ext>
                </a:extLst>
              </a:tr>
              <a:tr h="745326">
                <a:tc gridSpan="3">
                  <a:txBody>
                    <a:bodyPr/>
                    <a:lstStyle/>
                    <a:p>
                      <a:r>
                        <a:rPr lang="en-GB" sz="1000" u="sng" dirty="0"/>
                        <a:t>Example</a:t>
                      </a:r>
                      <a:r>
                        <a:rPr lang="en-GB" sz="1000" u="sng" baseline="0" dirty="0"/>
                        <a:t> Question</a:t>
                      </a:r>
                    </a:p>
                    <a:p>
                      <a:r>
                        <a:rPr lang="en-GB" sz="1000" u="none" baseline="0" dirty="0"/>
                        <a:t>Justify the design decisions which have been made to make the Apple watch more aesthetically appealing and gender neutral for the user.</a:t>
                      </a:r>
                      <a:endParaRPr lang="en-GB" sz="1000" u="none" dirty="0"/>
                    </a:p>
                  </a:txBody>
                  <a:tcPr marL="121920" marR="121920" marT="34290" marB="34290">
                    <a:solidFill>
                      <a:srgbClr val="FFEBFF"/>
                    </a:solidFill>
                  </a:tcPr>
                </a:tc>
                <a:tc hMerge="1">
                  <a:txBody>
                    <a:bodyPr/>
                    <a:lstStyle/>
                    <a:p>
                      <a:endParaRPr lang="en-GB" sz="1200"/>
                    </a:p>
                  </a:txBody>
                  <a:tcPr/>
                </a:tc>
                <a:tc hMerge="1">
                  <a:txBody>
                    <a:bodyPr/>
                    <a:lstStyle/>
                    <a:p>
                      <a:endParaRPr lang="en-GB"/>
                    </a:p>
                  </a:txBody>
                  <a:tcPr/>
                </a:tc>
                <a:tc>
                  <a:txBody>
                    <a:bodyPr/>
                    <a:lstStyle/>
                    <a:p>
                      <a:r>
                        <a:rPr lang="en-GB" sz="1000"/>
                        <a:t>Q:</a:t>
                      </a:r>
                    </a:p>
                  </a:txBody>
                  <a:tcPr marL="121920" marR="121920" marT="34290" marB="34290"/>
                </a:tc>
                <a:extLst>
                  <a:ext uri="{0D108BD9-81ED-4DB2-BD59-A6C34878D82A}">
                    <a16:rowId xmlns:a16="http://schemas.microsoft.com/office/drawing/2014/main" val="10001"/>
                  </a:ext>
                </a:extLst>
              </a:tr>
              <a:tr h="555321">
                <a:tc>
                  <a:txBody>
                    <a:bodyPr/>
                    <a:lstStyle/>
                    <a:p>
                      <a:r>
                        <a:rPr lang="en-GB" sz="1000"/>
                        <a:t>1</a:t>
                      </a:r>
                    </a:p>
                  </a:txBody>
                  <a:tcPr marL="121920" marR="121920" marT="34290" marB="34290">
                    <a:solidFill>
                      <a:srgbClr val="FFEBFF"/>
                    </a:solidFill>
                  </a:tcPr>
                </a:tc>
                <a:tc>
                  <a:txBody>
                    <a:bodyPr/>
                    <a:lstStyle/>
                    <a:p>
                      <a:r>
                        <a:rPr lang="en-GB" sz="1000"/>
                        <a:t>Identify / underline</a:t>
                      </a:r>
                      <a:r>
                        <a:rPr lang="en-GB" sz="1000" baseline="0"/>
                        <a:t> each key word</a:t>
                      </a:r>
                      <a:endParaRPr lang="en-GB" sz="1000"/>
                    </a:p>
                  </a:txBody>
                  <a:tcPr marL="121920" marR="121920" marT="34290" marB="34290">
                    <a:solidFill>
                      <a:srgbClr val="FFEBFF"/>
                    </a:solidFill>
                  </a:tcPr>
                </a:tc>
                <a:tc>
                  <a:txBody>
                    <a:bodyPr/>
                    <a:lstStyle/>
                    <a:p>
                      <a:pPr marL="171450" indent="-171450">
                        <a:buFont typeface="Arial" pitchFamily="34" charset="0"/>
                        <a:buChar char="•"/>
                      </a:pPr>
                      <a:r>
                        <a:rPr lang="en-GB" sz="1000"/>
                        <a:t>Aesthetically appealing</a:t>
                      </a:r>
                    </a:p>
                    <a:p>
                      <a:pPr marL="171450" indent="-171450">
                        <a:buFont typeface="Arial" pitchFamily="34" charset="0"/>
                        <a:buChar char="•"/>
                      </a:pPr>
                      <a:r>
                        <a:rPr lang="en-GB" sz="1000"/>
                        <a:t>Gender</a:t>
                      </a:r>
                      <a:r>
                        <a:rPr lang="en-GB" sz="1000" baseline="0"/>
                        <a:t> neutral</a:t>
                      </a:r>
                      <a:endParaRPr lang="en-GB" sz="1000"/>
                    </a:p>
                  </a:txBody>
                  <a:tcPr marL="121920" marR="121920" marT="34290" marB="34290">
                    <a:solidFill>
                      <a:srgbClr val="FFEBFF"/>
                    </a:solidFill>
                  </a:tcPr>
                </a:tc>
                <a:tc>
                  <a:txBody>
                    <a:bodyPr/>
                    <a:lstStyle/>
                    <a:p>
                      <a:pPr marL="171450" indent="-171450">
                        <a:buFont typeface="Arial" pitchFamily="34" charset="0"/>
                        <a:buChar char="•"/>
                      </a:pPr>
                      <a:endParaRPr lang="en-GB" sz="1000"/>
                    </a:p>
                  </a:txBody>
                  <a:tcPr marL="121920" marR="121920" marT="34290" marB="34290"/>
                </a:tc>
                <a:extLst>
                  <a:ext uri="{0D108BD9-81ED-4DB2-BD59-A6C34878D82A}">
                    <a16:rowId xmlns:a16="http://schemas.microsoft.com/office/drawing/2014/main" val="10002"/>
                  </a:ext>
                </a:extLst>
              </a:tr>
              <a:tr h="1360133">
                <a:tc>
                  <a:txBody>
                    <a:bodyPr/>
                    <a:lstStyle/>
                    <a:p>
                      <a:r>
                        <a:rPr lang="en-GB" sz="1000"/>
                        <a:t>2</a:t>
                      </a:r>
                    </a:p>
                  </a:txBody>
                  <a:tcPr marL="121920" marR="121920" marT="34290" marB="34290">
                    <a:solidFill>
                      <a:srgbClr val="FFEB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t>Define each key word (2)</a:t>
                      </a:r>
                    </a:p>
                  </a:txBody>
                  <a:tcPr marL="121920" marR="121920" marT="34290" marB="34290">
                    <a:solidFill>
                      <a:srgbClr val="FFEBFF"/>
                    </a:solidFill>
                  </a:tcPr>
                </a:tc>
                <a:tc>
                  <a:txBody>
                    <a:bodyPr/>
                    <a:lstStyle/>
                    <a:p>
                      <a:pPr marL="171450" indent="-171450">
                        <a:buFont typeface="Arial" pitchFamily="34" charset="0"/>
                        <a:buChar char="•"/>
                      </a:pPr>
                      <a:r>
                        <a:rPr lang="en-GB" sz="1000"/>
                        <a:t>An aesthetically appealing product is one which</a:t>
                      </a:r>
                      <a:r>
                        <a:rPr lang="en-GB" sz="1000" baseline="0"/>
                        <a:t> looks attractive to its specific target market.</a:t>
                      </a:r>
                    </a:p>
                    <a:p>
                      <a:pPr marL="171450" indent="-171450">
                        <a:buFont typeface="Arial" pitchFamily="34" charset="0"/>
                        <a:buChar char="•"/>
                      </a:pPr>
                      <a:r>
                        <a:rPr lang="en-GB" sz="1000" baseline="0"/>
                        <a:t>A gender neutral product is not aimed specifically at one gender, but it may have options to target each gender.</a:t>
                      </a:r>
                      <a:endParaRPr lang="en-GB" sz="1000"/>
                    </a:p>
                  </a:txBody>
                  <a:tcPr marL="121920" marR="121920" marT="34290" marB="34290">
                    <a:solidFill>
                      <a:srgbClr val="FFEBFF"/>
                    </a:solidFill>
                  </a:tcPr>
                </a:tc>
                <a:tc>
                  <a:txBody>
                    <a:bodyPr/>
                    <a:lstStyle/>
                    <a:p>
                      <a:pPr marL="0" indent="0">
                        <a:buFont typeface="Arial" pitchFamily="34" charset="0"/>
                        <a:buNone/>
                      </a:pPr>
                      <a:endParaRPr lang="en-GB" sz="1000" dirty="0"/>
                    </a:p>
                  </a:txBody>
                  <a:tcPr marL="121920" marR="121920" marT="34290" marB="34290"/>
                </a:tc>
                <a:extLst>
                  <a:ext uri="{0D108BD9-81ED-4DB2-BD59-A6C34878D82A}">
                    <a16:rowId xmlns:a16="http://schemas.microsoft.com/office/drawing/2014/main" val="10003"/>
                  </a:ext>
                </a:extLst>
              </a:tr>
              <a:tr h="2164945">
                <a:tc>
                  <a:txBody>
                    <a:bodyPr/>
                    <a:lstStyle/>
                    <a:p>
                      <a:r>
                        <a:rPr lang="en-GB" sz="1000"/>
                        <a:t>3</a:t>
                      </a:r>
                    </a:p>
                  </a:txBody>
                  <a:tcPr marL="121920" marR="121920" marT="34290" marB="34290">
                    <a:solidFill>
                      <a:srgbClr val="FFEBFF"/>
                    </a:solidFill>
                  </a:tcPr>
                </a:tc>
                <a:tc>
                  <a:txBody>
                    <a:bodyPr/>
                    <a:lstStyle/>
                    <a:p>
                      <a:r>
                        <a:rPr lang="en-GB" sz="1000"/>
                        <a:t>Promote Positives /</a:t>
                      </a:r>
                      <a:r>
                        <a:rPr lang="en-GB" sz="1000" baseline="0"/>
                        <a:t> Advantages (2)</a:t>
                      </a:r>
                      <a:endParaRPr lang="en-GB" sz="1000"/>
                    </a:p>
                  </a:txBody>
                  <a:tcPr marL="121920" marR="121920" marT="34290" marB="34290">
                    <a:solidFill>
                      <a:srgbClr val="FFEBFF"/>
                    </a:solidFill>
                  </a:tcPr>
                </a:tc>
                <a:tc>
                  <a:txBody>
                    <a:bodyPr/>
                    <a:lstStyle/>
                    <a:p>
                      <a:pPr marL="171450" indent="-171450">
                        <a:buFont typeface="Arial" pitchFamily="34" charset="0"/>
                        <a:buChar char="•"/>
                      </a:pPr>
                      <a:r>
                        <a:rPr lang="en-GB" sz="1000"/>
                        <a:t>Black in colour which is neutral and sophisticated which will appeal to an adult target market. </a:t>
                      </a:r>
                    </a:p>
                    <a:p>
                      <a:pPr marL="171450" indent="-171450">
                        <a:buFont typeface="Arial" pitchFamily="34" charset="0"/>
                        <a:buChar char="•"/>
                      </a:pPr>
                      <a:r>
                        <a:rPr lang="en-GB" sz="1000"/>
                        <a:t>A plain colour that will not date/go out of fashion and appropriate for a wide range of settings </a:t>
                      </a:r>
                    </a:p>
                    <a:p>
                      <a:pPr marL="171450" indent="-171450">
                        <a:buFont typeface="Arial" pitchFamily="34" charset="0"/>
                        <a:buChar char="•"/>
                      </a:pPr>
                      <a:r>
                        <a:rPr lang="en-GB" sz="1000"/>
                        <a:t>Brightly coloured icons on the screen that are attractive and easy to recognise </a:t>
                      </a:r>
                    </a:p>
                    <a:p>
                      <a:pPr marL="171450" indent="-171450">
                        <a:buFont typeface="Arial" pitchFamily="34" charset="0"/>
                        <a:buChar char="•"/>
                      </a:pPr>
                      <a:r>
                        <a:rPr lang="en-GB" sz="1000"/>
                        <a:t>Geometric, simple styling that can be worn by men or women.</a:t>
                      </a:r>
                    </a:p>
                  </a:txBody>
                  <a:tcPr marL="121920" marR="121920" marT="34290" marB="34290">
                    <a:solidFill>
                      <a:srgbClr val="FFEBFF"/>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000"/>
                    </a:p>
                  </a:txBody>
                  <a:tcPr marL="121920" marR="121920" marT="34290" marB="34290"/>
                </a:tc>
                <a:extLst>
                  <a:ext uri="{0D108BD9-81ED-4DB2-BD59-A6C34878D82A}">
                    <a16:rowId xmlns:a16="http://schemas.microsoft.com/office/drawing/2014/main" val="10004"/>
                  </a:ext>
                </a:extLst>
              </a:tr>
              <a:tr h="1682058">
                <a:tc>
                  <a:txBody>
                    <a:bodyPr/>
                    <a:lstStyle/>
                    <a:p>
                      <a:r>
                        <a:rPr lang="en-GB" sz="1000"/>
                        <a:t>4</a:t>
                      </a:r>
                    </a:p>
                  </a:txBody>
                  <a:tcPr marL="121920" marR="121920" marT="34290" marB="34290">
                    <a:solidFill>
                      <a:srgbClr val="FFEBFF"/>
                    </a:solidFill>
                  </a:tcPr>
                </a:tc>
                <a:tc>
                  <a:txBody>
                    <a:bodyPr/>
                    <a:lstStyle/>
                    <a:p>
                      <a:r>
                        <a:rPr lang="en-GB" sz="1000"/>
                        <a:t>Discount Negatives / Disadvantages</a:t>
                      </a:r>
                      <a:r>
                        <a:rPr lang="en-GB" sz="1000" baseline="0"/>
                        <a:t> </a:t>
                      </a:r>
                      <a:r>
                        <a:rPr lang="en-GB" sz="1000"/>
                        <a:t>(2)</a:t>
                      </a:r>
                    </a:p>
                  </a:txBody>
                  <a:tcPr marL="121920" marR="121920" marT="34290" marB="34290">
                    <a:solidFill>
                      <a:srgbClr val="FFEBFF"/>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a:t>Black is a boring colour that will not excite,</a:t>
                      </a:r>
                      <a:r>
                        <a:rPr lang="en-GB" sz="1000" baseline="0"/>
                        <a:t> but you can purchase alternative straps to make it more personalised.</a:t>
                      </a:r>
                      <a:endParaRPr lang="en-GB" sz="100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a:t>Square shape face may not appeal to all users or</a:t>
                      </a:r>
                      <a:r>
                        <a:rPr lang="en-GB" sz="1000" baseline="0"/>
                        <a:t> may appeal masculine, however, this has featured on previous products and they have sold well.</a:t>
                      </a:r>
                      <a:endParaRPr lang="en-GB" sz="1000"/>
                    </a:p>
                  </a:txBody>
                  <a:tcPr marL="121920" marR="121920" marT="34290" marB="34290">
                    <a:solidFill>
                      <a:srgbClr val="FFEBFF"/>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000"/>
                    </a:p>
                  </a:txBody>
                  <a:tcPr marL="121920" marR="121920" marT="34290" marB="34290"/>
                </a:tc>
                <a:extLst>
                  <a:ext uri="{0D108BD9-81ED-4DB2-BD59-A6C34878D82A}">
                    <a16:rowId xmlns:a16="http://schemas.microsoft.com/office/drawing/2014/main" val="10005"/>
                  </a:ext>
                </a:extLst>
              </a:tr>
              <a:tr h="1843020">
                <a:tc>
                  <a:txBody>
                    <a:bodyPr/>
                    <a:lstStyle/>
                    <a:p>
                      <a:r>
                        <a:rPr lang="en-GB" sz="1000"/>
                        <a:t>5</a:t>
                      </a:r>
                    </a:p>
                  </a:txBody>
                  <a:tcPr marL="121920" marR="121920" marT="34290" marB="34290">
                    <a:solidFill>
                      <a:srgbClr val="FFEBFF"/>
                    </a:solidFill>
                  </a:tcPr>
                </a:tc>
                <a:tc>
                  <a:txBody>
                    <a:bodyPr/>
                    <a:lstStyle/>
                    <a:p>
                      <a:r>
                        <a:rPr lang="en-GB" sz="1000"/>
                        <a:t>Summary (2)</a:t>
                      </a:r>
                    </a:p>
                  </a:txBody>
                  <a:tcPr marL="121920" marR="121920" marT="34290" marB="34290">
                    <a:solidFill>
                      <a:srgbClr val="FFEBFF"/>
                    </a:solidFill>
                  </a:tcPr>
                </a:tc>
                <a:tc>
                  <a:txBody>
                    <a:bodyPr/>
                    <a:lstStyle/>
                    <a:p>
                      <a:r>
                        <a:rPr lang="en-GB" sz="1000" dirty="0"/>
                        <a:t>Previous sales</a:t>
                      </a:r>
                      <a:r>
                        <a:rPr lang="en-GB" sz="1000" baseline="0" dirty="0"/>
                        <a:t> show that the latest Apple watch is appropriate for the target market as it sells in high volumes.  As it can be personalised through different straps, the customer can tailor the watch to their personal style which makes it more aesthetically appealing to them and the original watch being gender neutral allows this to be done effectively.</a:t>
                      </a:r>
                      <a:endParaRPr lang="en-GB" sz="1000" dirty="0"/>
                    </a:p>
                  </a:txBody>
                  <a:tcPr marL="121920" marR="121920" marT="34290" marB="34290">
                    <a:solidFill>
                      <a:srgbClr val="FFEBFF"/>
                    </a:solidFill>
                  </a:tcPr>
                </a:tc>
                <a:tc>
                  <a:txBody>
                    <a:bodyPr/>
                    <a:lstStyle/>
                    <a:p>
                      <a:endParaRPr lang="en-GB" sz="1000"/>
                    </a:p>
                  </a:txBody>
                  <a:tcPr marL="121920" marR="12192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85183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73E65D6-557F-493E-8861-6E3F5F518B75}"/>
              </a:ext>
            </a:extLst>
          </p:cNvPr>
          <p:cNvGraphicFramePr>
            <a:graphicFrameLocks noGrp="1"/>
          </p:cNvGraphicFramePr>
          <p:nvPr>
            <p:extLst>
              <p:ext uri="{D42A27DB-BD31-4B8C-83A1-F6EECF244321}">
                <p14:modId xmlns:p14="http://schemas.microsoft.com/office/powerpoint/2010/main" val="2746594534"/>
              </p:ext>
            </p:extLst>
          </p:nvPr>
        </p:nvGraphicFramePr>
        <p:xfrm>
          <a:off x="107504" y="116633"/>
          <a:ext cx="6561857" cy="8901684"/>
        </p:xfrm>
        <a:graphic>
          <a:graphicData uri="http://schemas.openxmlformats.org/drawingml/2006/table">
            <a:tbl>
              <a:tblPr firstRow="1" bandRow="1">
                <a:tableStyleId>{5940675A-B579-460E-94D1-54222C63F5DA}</a:tableStyleId>
              </a:tblPr>
              <a:tblGrid>
                <a:gridCol w="313253">
                  <a:extLst>
                    <a:ext uri="{9D8B030D-6E8A-4147-A177-3AD203B41FA5}">
                      <a16:colId xmlns:a16="http://schemas.microsoft.com/office/drawing/2014/main" val="20000"/>
                    </a:ext>
                  </a:extLst>
                </a:gridCol>
                <a:gridCol w="920011">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gridCol w="2304257">
                  <a:extLst>
                    <a:ext uri="{9D8B030D-6E8A-4147-A177-3AD203B41FA5}">
                      <a16:colId xmlns:a16="http://schemas.microsoft.com/office/drawing/2014/main" val="20003"/>
                    </a:ext>
                  </a:extLst>
                </a:gridCol>
              </a:tblGrid>
              <a:tr h="252504">
                <a:tc gridSpan="3">
                  <a:txBody>
                    <a:bodyPr/>
                    <a:lstStyle/>
                    <a:p>
                      <a:r>
                        <a:rPr lang="en-GB" sz="1800" b="1" dirty="0"/>
                        <a:t>Evaluate</a:t>
                      </a:r>
                    </a:p>
                  </a:txBody>
                  <a:tcPr marL="121920" marR="121920" marT="34290" marB="34290">
                    <a:solidFill>
                      <a:schemeClr val="accent5">
                        <a:lumMod val="40000"/>
                        <a:lumOff val="60000"/>
                      </a:schemeClr>
                    </a:solidFill>
                  </a:tcPr>
                </a:tc>
                <a:tc hMerge="1">
                  <a:txBody>
                    <a:bodyPr/>
                    <a:lstStyle/>
                    <a:p>
                      <a:endParaRPr lang="en-GB"/>
                    </a:p>
                  </a:txBody>
                  <a:tcPr/>
                </a:tc>
                <a:tc hMerge="1">
                  <a:txBody>
                    <a:bodyPr/>
                    <a:lstStyle/>
                    <a:p>
                      <a:endParaRPr lang="en-GB" sz="3200" b="1"/>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a:t>10 marks</a:t>
                      </a:r>
                    </a:p>
                  </a:txBody>
                  <a:tcPr marL="121920" marR="121920" marT="34290" marB="34290">
                    <a:solidFill>
                      <a:schemeClr val="accent5">
                        <a:lumMod val="40000"/>
                        <a:lumOff val="60000"/>
                      </a:schemeClr>
                    </a:solidFill>
                  </a:tcPr>
                </a:tc>
                <a:extLst>
                  <a:ext uri="{0D108BD9-81ED-4DB2-BD59-A6C34878D82A}">
                    <a16:rowId xmlns:a16="http://schemas.microsoft.com/office/drawing/2014/main" val="10000"/>
                  </a:ext>
                </a:extLst>
              </a:tr>
              <a:tr h="723845">
                <a:tc gridSpan="3">
                  <a:txBody>
                    <a:bodyPr/>
                    <a:lstStyle/>
                    <a:p>
                      <a:r>
                        <a:rPr lang="en-GB" sz="990" u="sng"/>
                        <a:t>Example</a:t>
                      </a:r>
                      <a:r>
                        <a:rPr lang="en-GB" sz="990" u="sng" baseline="0"/>
                        <a:t> Question</a:t>
                      </a:r>
                      <a:endParaRPr lang="en-GB" sz="990" u="sng"/>
                    </a:p>
                    <a:p>
                      <a:r>
                        <a:rPr lang="en-GB" sz="990"/>
                        <a:t>Designers sometimes choose materials according to their impact on society and the environment. </a:t>
                      </a:r>
                    </a:p>
                    <a:p>
                      <a:r>
                        <a:rPr lang="en-GB" sz="990"/>
                        <a:t>Examples include the use </a:t>
                      </a:r>
                      <a:r>
                        <a:rPr lang="en-GB" sz="990" u="none"/>
                        <a:t>of fair trade cotton, recycled </a:t>
                      </a:r>
                      <a:r>
                        <a:rPr lang="en-GB" sz="990"/>
                        <a:t>components and biodegradable packaging. Evaluate how the use of such materials might be seen as the ethical choice. </a:t>
                      </a:r>
                    </a:p>
                  </a:txBody>
                  <a:tcPr marL="121920" marR="121920" marT="34290" marB="34290">
                    <a:solidFill>
                      <a:schemeClr val="accent5">
                        <a:lumMod val="20000"/>
                        <a:lumOff val="80000"/>
                      </a:schemeClr>
                    </a:solidFill>
                  </a:tcPr>
                </a:tc>
                <a:tc hMerge="1">
                  <a:txBody>
                    <a:bodyPr/>
                    <a:lstStyle/>
                    <a:p>
                      <a:endParaRPr lang="en-GB" sz="1200"/>
                    </a:p>
                  </a:txBody>
                  <a:tcPr/>
                </a:tc>
                <a:tc hMerge="1">
                  <a:txBody>
                    <a:bodyPr/>
                    <a:lstStyle/>
                    <a:p>
                      <a:endParaRPr lang="en-GB"/>
                    </a:p>
                  </a:txBody>
                  <a:tcPr/>
                </a:tc>
                <a:tc>
                  <a:txBody>
                    <a:bodyPr/>
                    <a:lstStyle/>
                    <a:p>
                      <a:endParaRPr lang="en-GB" sz="900"/>
                    </a:p>
                  </a:txBody>
                  <a:tcPr marL="121920" marR="121920" marT="34290" marB="34290"/>
                </a:tc>
                <a:extLst>
                  <a:ext uri="{0D108BD9-81ED-4DB2-BD59-A6C34878D82A}">
                    <a16:rowId xmlns:a16="http://schemas.microsoft.com/office/drawing/2014/main" val="10001"/>
                  </a:ext>
                </a:extLst>
              </a:tr>
              <a:tr h="499397">
                <a:tc>
                  <a:txBody>
                    <a:bodyPr/>
                    <a:lstStyle/>
                    <a:p>
                      <a:r>
                        <a:rPr lang="en-GB" sz="990"/>
                        <a:t>1</a:t>
                      </a:r>
                    </a:p>
                  </a:txBody>
                  <a:tcPr marL="121920" marR="121920" marT="34290" marB="34290">
                    <a:solidFill>
                      <a:schemeClr val="accent5">
                        <a:lumMod val="20000"/>
                        <a:lumOff val="80000"/>
                      </a:schemeClr>
                    </a:solidFill>
                  </a:tcPr>
                </a:tc>
                <a:tc>
                  <a:txBody>
                    <a:bodyPr/>
                    <a:lstStyle/>
                    <a:p>
                      <a:r>
                        <a:rPr lang="en-GB" sz="990"/>
                        <a:t>Identify / underline</a:t>
                      </a:r>
                      <a:r>
                        <a:rPr lang="en-GB" sz="990" baseline="0"/>
                        <a:t> each key word</a:t>
                      </a:r>
                      <a:endParaRPr lang="en-GB" sz="990"/>
                    </a:p>
                  </a:txBody>
                  <a:tcPr marL="121920" marR="121920" marT="34290" marB="34290">
                    <a:solidFill>
                      <a:schemeClr val="accent5">
                        <a:lumMod val="20000"/>
                        <a:lumOff val="80000"/>
                      </a:schemeClr>
                    </a:solidFill>
                  </a:tcPr>
                </a:tc>
                <a:tc>
                  <a:txBody>
                    <a:bodyPr/>
                    <a:lstStyle/>
                    <a:p>
                      <a:pPr marL="171450" indent="-171450">
                        <a:buFont typeface="Arial" pitchFamily="34" charset="0"/>
                        <a:buChar char="•"/>
                      </a:pPr>
                      <a:r>
                        <a:rPr lang="en-GB" sz="990"/>
                        <a:t>Biodegradable Packaging</a:t>
                      </a:r>
                    </a:p>
                    <a:p>
                      <a:pPr marL="171450" indent="-171450">
                        <a:buFont typeface="Arial" pitchFamily="34" charset="0"/>
                        <a:buChar char="•"/>
                      </a:pPr>
                      <a:r>
                        <a:rPr lang="en-GB" sz="990"/>
                        <a:t>Fair trade Cotton</a:t>
                      </a:r>
                    </a:p>
                    <a:p>
                      <a:pPr marL="171450" indent="-171450">
                        <a:buFont typeface="Arial" pitchFamily="34" charset="0"/>
                        <a:buChar char="•"/>
                      </a:pPr>
                      <a:r>
                        <a:rPr lang="en-GB" sz="990"/>
                        <a:t>Recycled components</a:t>
                      </a:r>
                    </a:p>
                    <a:p>
                      <a:pPr marL="171450" indent="-171450">
                        <a:buFont typeface="Arial" pitchFamily="34" charset="0"/>
                        <a:buChar char="•"/>
                      </a:pPr>
                      <a:r>
                        <a:rPr lang="en-GB" sz="990"/>
                        <a:t>Ethical choice</a:t>
                      </a:r>
                    </a:p>
                  </a:txBody>
                  <a:tcPr marL="121920" marR="121920" marT="34290" marB="34290">
                    <a:solidFill>
                      <a:schemeClr val="accent5">
                        <a:lumMod val="20000"/>
                        <a:lumOff val="80000"/>
                      </a:schemeClr>
                    </a:solidFill>
                  </a:tcPr>
                </a:tc>
                <a:tc>
                  <a:txBody>
                    <a:bodyPr/>
                    <a:lstStyle/>
                    <a:p>
                      <a:pPr marL="171450" indent="-171450">
                        <a:buFont typeface="Arial" pitchFamily="34" charset="0"/>
                        <a:buChar char="•"/>
                      </a:pPr>
                      <a:endParaRPr lang="en-GB" sz="900"/>
                    </a:p>
                  </a:txBody>
                  <a:tcPr marL="121920" marR="121920" marT="34290" marB="34290"/>
                </a:tc>
                <a:extLst>
                  <a:ext uri="{0D108BD9-81ED-4DB2-BD59-A6C34878D82A}">
                    <a16:rowId xmlns:a16="http://schemas.microsoft.com/office/drawing/2014/main" val="10002"/>
                  </a:ext>
                </a:extLst>
              </a:tr>
              <a:tr h="1397189">
                <a:tc>
                  <a:txBody>
                    <a:bodyPr/>
                    <a:lstStyle/>
                    <a:p>
                      <a:r>
                        <a:rPr lang="en-GB" sz="990"/>
                        <a:t>2</a:t>
                      </a:r>
                    </a:p>
                  </a:txBody>
                  <a:tcPr marL="121920" marR="121920"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90"/>
                        <a:t>Define each key word</a:t>
                      </a:r>
                    </a:p>
                    <a:p>
                      <a:r>
                        <a:rPr lang="en-GB" sz="990"/>
                        <a:t>(3 marks)</a:t>
                      </a:r>
                    </a:p>
                  </a:txBody>
                  <a:tcPr marL="121920" marR="121920" marT="34290" marB="34290">
                    <a:solidFill>
                      <a:schemeClr val="accent5">
                        <a:lumMod val="20000"/>
                        <a:lumOff val="80000"/>
                      </a:schemeClr>
                    </a:solidFill>
                  </a:tcPr>
                </a:tc>
                <a:tc>
                  <a:txBody>
                    <a:bodyPr/>
                    <a:lstStyle/>
                    <a:p>
                      <a:pPr marL="171450" indent="-171450">
                        <a:buFont typeface="Arial" pitchFamily="34" charset="0"/>
                        <a:buChar char="•"/>
                      </a:pPr>
                      <a:r>
                        <a:rPr lang="en-GB" sz="990"/>
                        <a:t>Biodegradable Packaging</a:t>
                      </a:r>
                      <a:r>
                        <a:rPr lang="en-GB" sz="990" baseline="0"/>
                        <a:t> is made from materials which d</a:t>
                      </a:r>
                      <a:r>
                        <a:rPr lang="en-GB" sz="990"/>
                        <a:t>ecompose much more quickly so that less waste is left in landfill </a:t>
                      </a:r>
                    </a:p>
                    <a:p>
                      <a:pPr marL="171450" indent="-171450">
                        <a:buFont typeface="Arial" pitchFamily="34" charset="0"/>
                        <a:buChar char="•"/>
                      </a:pPr>
                      <a:r>
                        <a:rPr lang="en-GB" sz="990"/>
                        <a:t>Fair trade Cotton is produced by cotton farmers who</a:t>
                      </a:r>
                      <a:r>
                        <a:rPr lang="en-GB" sz="990" baseline="0"/>
                        <a:t> </a:t>
                      </a:r>
                      <a:r>
                        <a:rPr lang="en-GB" sz="990"/>
                        <a:t>are paid a living wage which allows them to survive and earn enough money to feed their families </a:t>
                      </a:r>
                    </a:p>
                    <a:p>
                      <a:pPr marL="171450" indent="-171450">
                        <a:buFont typeface="Arial" pitchFamily="34" charset="0"/>
                        <a:buChar char="•"/>
                      </a:pPr>
                      <a:r>
                        <a:rPr lang="en-GB" sz="990"/>
                        <a:t>Recycled Components are</a:t>
                      </a:r>
                      <a:r>
                        <a:rPr lang="en-GB" sz="990" baseline="0"/>
                        <a:t> made from waste products where the material has been melted down and reformed.</a:t>
                      </a:r>
                    </a:p>
                    <a:p>
                      <a:pPr marL="171450" indent="-171450">
                        <a:buFont typeface="Arial" pitchFamily="34" charset="0"/>
                        <a:buChar char="•"/>
                      </a:pPr>
                      <a:r>
                        <a:rPr lang="en-GB" sz="990" baseline="0"/>
                        <a:t>An ethical choice is one which avoids harm to people, animals and the environment.</a:t>
                      </a:r>
                      <a:endParaRPr lang="en-GB" sz="990"/>
                    </a:p>
                  </a:txBody>
                  <a:tcPr marL="121920" marR="121920" marT="34290" marB="34290">
                    <a:solidFill>
                      <a:schemeClr val="accent5">
                        <a:lumMod val="20000"/>
                        <a:lumOff val="80000"/>
                      </a:schemeClr>
                    </a:solidFill>
                  </a:tcPr>
                </a:tc>
                <a:tc>
                  <a:txBody>
                    <a:bodyPr/>
                    <a:lstStyle/>
                    <a:p>
                      <a:pPr marL="171450" indent="-171450">
                        <a:buFont typeface="Arial" pitchFamily="34" charset="0"/>
                        <a:buChar char="•"/>
                      </a:pPr>
                      <a:endParaRPr lang="en-GB" sz="900"/>
                    </a:p>
                  </a:txBody>
                  <a:tcPr marL="121920" marR="121920" marT="34290" marB="34290"/>
                </a:tc>
                <a:extLst>
                  <a:ext uri="{0D108BD9-81ED-4DB2-BD59-A6C34878D82A}">
                    <a16:rowId xmlns:a16="http://schemas.microsoft.com/office/drawing/2014/main" val="10003"/>
                  </a:ext>
                </a:extLst>
              </a:tr>
              <a:tr h="1846085">
                <a:tc>
                  <a:txBody>
                    <a:bodyPr/>
                    <a:lstStyle/>
                    <a:p>
                      <a:r>
                        <a:rPr lang="en-GB" sz="990"/>
                        <a:t>3</a:t>
                      </a:r>
                    </a:p>
                  </a:txBody>
                  <a:tcPr marL="121920" marR="121920" marT="34290" marB="34290">
                    <a:solidFill>
                      <a:schemeClr val="accent5">
                        <a:lumMod val="20000"/>
                        <a:lumOff val="80000"/>
                      </a:schemeClr>
                    </a:solidFill>
                  </a:tcPr>
                </a:tc>
                <a:tc>
                  <a:txBody>
                    <a:bodyPr/>
                    <a:lstStyle/>
                    <a:p>
                      <a:r>
                        <a:rPr lang="en-GB" sz="990"/>
                        <a:t>Positives /</a:t>
                      </a:r>
                      <a:r>
                        <a:rPr lang="en-GB" sz="990" baseline="0"/>
                        <a:t> Advantages</a:t>
                      </a:r>
                    </a:p>
                    <a:p>
                      <a:r>
                        <a:rPr lang="en-GB" sz="990" baseline="0"/>
                        <a:t>(3 marks)</a:t>
                      </a:r>
                      <a:endParaRPr lang="en-GB" sz="990"/>
                    </a:p>
                  </a:txBody>
                  <a:tcPr marL="121920" marR="121920" marT="34290" marB="34290">
                    <a:solidFill>
                      <a:schemeClr val="accent5">
                        <a:lumMod val="20000"/>
                        <a:lumOff val="80000"/>
                      </a:schemeClr>
                    </a:solidFill>
                  </a:tcPr>
                </a:tc>
                <a:tc>
                  <a:txBody>
                    <a:bodyPr/>
                    <a:lstStyle/>
                    <a:p>
                      <a:r>
                        <a:rPr lang="en-GB" sz="990" b="1"/>
                        <a:t>Biodegradable</a:t>
                      </a:r>
                      <a:r>
                        <a:rPr lang="en-GB" sz="990" b="1" baseline="0"/>
                        <a:t> packaging:</a:t>
                      </a:r>
                    </a:p>
                    <a:p>
                      <a:pPr marL="171450" indent="-171450">
                        <a:buFont typeface="Arial" pitchFamily="34" charset="0"/>
                        <a:buChar char="•"/>
                      </a:pPr>
                      <a:r>
                        <a:rPr lang="en-GB" sz="990"/>
                        <a:t>Require less energy to process into a useable material.</a:t>
                      </a:r>
                    </a:p>
                    <a:p>
                      <a:pPr marL="171450" indent="-171450">
                        <a:buFont typeface="Arial" pitchFamily="34" charset="0"/>
                        <a:buChar char="•"/>
                      </a:pPr>
                      <a:r>
                        <a:rPr lang="en-GB" sz="990"/>
                        <a:t>Are easier to recycle/use less energy to recycle.</a:t>
                      </a:r>
                    </a:p>
                    <a:p>
                      <a:pPr marL="171450" indent="-171450">
                        <a:buFont typeface="Arial" pitchFamily="34" charset="0"/>
                        <a:buChar char="•"/>
                      </a:pPr>
                      <a:r>
                        <a:rPr lang="en-GB" sz="990"/>
                        <a:t>Are non-toxic when they break down.</a:t>
                      </a:r>
                    </a:p>
                    <a:p>
                      <a:r>
                        <a:rPr lang="en-GB" sz="990" b="1"/>
                        <a:t>Fair</a:t>
                      </a:r>
                      <a:r>
                        <a:rPr lang="en-GB" sz="990" b="1" baseline="0"/>
                        <a:t> trade Cotton:</a:t>
                      </a:r>
                    </a:p>
                    <a:p>
                      <a:pPr marL="171450" indent="-171450">
                        <a:buFont typeface="Arial" pitchFamily="34" charset="0"/>
                        <a:buChar char="•"/>
                      </a:pPr>
                      <a:r>
                        <a:rPr lang="en-GB" sz="990"/>
                        <a:t>Ensures workers / farmers get a fair price for their labour / products.</a:t>
                      </a:r>
                    </a:p>
                    <a:p>
                      <a:pPr marL="171450" indent="-171450">
                        <a:buFont typeface="Arial" pitchFamily="34" charset="0"/>
                        <a:buChar char="•"/>
                      </a:pPr>
                      <a:r>
                        <a:rPr lang="en-GB" sz="990"/>
                        <a:t>It gives small scale farmers access to global markets.</a:t>
                      </a:r>
                    </a:p>
                    <a:p>
                      <a:pPr marL="171450" indent="-171450">
                        <a:buFont typeface="Arial" pitchFamily="34" charset="0"/>
                        <a:buChar char="•"/>
                      </a:pPr>
                      <a:r>
                        <a:rPr lang="en-GB" sz="990"/>
                        <a:t>Buying this product shows your support for these communities.</a:t>
                      </a:r>
                    </a:p>
                    <a:p>
                      <a:pPr marL="0" marR="0" indent="0" algn="l" defTabSz="914400" rtl="0" eaLnBrk="1" fontAlgn="auto" latinLnBrk="0" hangingPunct="1">
                        <a:lnSpc>
                          <a:spcPct val="100000"/>
                        </a:lnSpc>
                        <a:spcBef>
                          <a:spcPts val="0"/>
                        </a:spcBef>
                        <a:spcAft>
                          <a:spcPts val="0"/>
                        </a:spcAft>
                        <a:buClrTx/>
                        <a:buSzTx/>
                        <a:buFontTx/>
                        <a:buNone/>
                        <a:tabLst/>
                        <a:defRPr/>
                      </a:pPr>
                      <a:r>
                        <a:rPr lang="en-GB" sz="990" b="1"/>
                        <a:t>Recycled components: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990"/>
                        <a:t>Often contain valuable materials such as gold, copper, aluminium.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990"/>
                        <a:t>Saves landfill space.</a:t>
                      </a:r>
                    </a:p>
                  </a:txBody>
                  <a:tcPr marL="121920" marR="121920" marT="34290" marB="34290">
                    <a:solidFill>
                      <a:schemeClr val="accent5">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a:p>
                  </a:txBody>
                  <a:tcPr marL="121920" marR="121920" marT="34290" marB="34290"/>
                </a:tc>
                <a:extLst>
                  <a:ext uri="{0D108BD9-81ED-4DB2-BD59-A6C34878D82A}">
                    <a16:rowId xmlns:a16="http://schemas.microsoft.com/office/drawing/2014/main" val="10004"/>
                  </a:ext>
                </a:extLst>
              </a:tr>
              <a:tr h="1172741">
                <a:tc>
                  <a:txBody>
                    <a:bodyPr/>
                    <a:lstStyle/>
                    <a:p>
                      <a:r>
                        <a:rPr lang="en-GB" sz="990"/>
                        <a:t>4</a:t>
                      </a:r>
                    </a:p>
                  </a:txBody>
                  <a:tcPr marL="121920" marR="121920" marT="34290" marB="34290">
                    <a:solidFill>
                      <a:schemeClr val="accent5">
                        <a:lumMod val="20000"/>
                        <a:lumOff val="80000"/>
                      </a:schemeClr>
                    </a:solidFill>
                  </a:tcPr>
                </a:tc>
                <a:tc>
                  <a:txBody>
                    <a:bodyPr/>
                    <a:lstStyle/>
                    <a:p>
                      <a:r>
                        <a:rPr lang="en-GB" sz="990" dirty="0"/>
                        <a:t>Negatives / </a:t>
                      </a:r>
                      <a:r>
                        <a:rPr lang="en-GB" sz="900" dirty="0"/>
                        <a:t>Disadvantages</a:t>
                      </a:r>
                    </a:p>
                    <a:p>
                      <a:r>
                        <a:rPr lang="en-GB" sz="990" dirty="0"/>
                        <a:t>(3 marks)</a:t>
                      </a:r>
                    </a:p>
                  </a:txBody>
                  <a:tcPr marL="121920" marR="121920" marT="34290" marB="34290">
                    <a:solidFill>
                      <a:schemeClr val="accent5">
                        <a:lumMod val="20000"/>
                        <a:lumOff val="80000"/>
                      </a:schemeClr>
                    </a:solidFill>
                  </a:tcPr>
                </a:tc>
                <a:tc>
                  <a:txBody>
                    <a:bodyPr/>
                    <a:lstStyle/>
                    <a:p>
                      <a:r>
                        <a:rPr lang="en-GB" sz="990" b="1"/>
                        <a:t>Biodegradable</a:t>
                      </a:r>
                      <a:r>
                        <a:rPr lang="en-GB" sz="990" b="1" baseline="0"/>
                        <a:t> packaging:</a:t>
                      </a:r>
                    </a:p>
                    <a:p>
                      <a:pPr marL="171450" indent="-171450">
                        <a:buFont typeface="Arial" pitchFamily="34" charset="0"/>
                        <a:buChar char="•"/>
                      </a:pPr>
                      <a:r>
                        <a:rPr lang="en-GB" sz="990"/>
                        <a:t>Are relatively</a:t>
                      </a:r>
                      <a:r>
                        <a:rPr lang="en-GB" sz="990" baseline="0"/>
                        <a:t> new materials and not currently widely used.</a:t>
                      </a:r>
                    </a:p>
                    <a:p>
                      <a:pPr marL="171450" indent="-171450">
                        <a:buFont typeface="Arial" pitchFamily="34" charset="0"/>
                        <a:buChar char="•"/>
                      </a:pPr>
                      <a:r>
                        <a:rPr lang="en-GB" sz="990" baseline="0"/>
                        <a:t>May be more expensive.</a:t>
                      </a:r>
                      <a:endParaRPr lang="en-GB" sz="990"/>
                    </a:p>
                    <a:p>
                      <a:r>
                        <a:rPr lang="en-GB" sz="990" b="1"/>
                        <a:t>Fair</a:t>
                      </a:r>
                      <a:r>
                        <a:rPr lang="en-GB" sz="990" b="1" baseline="0"/>
                        <a:t> trade Cotton:</a:t>
                      </a:r>
                    </a:p>
                    <a:p>
                      <a:pPr marL="171450" indent="-171450">
                        <a:buFont typeface="Arial" pitchFamily="34" charset="0"/>
                        <a:buChar char="•"/>
                      </a:pPr>
                      <a:r>
                        <a:rPr lang="en-GB" sz="990"/>
                        <a:t>Paying a higher wage results in products having a higher overall cost/price.</a:t>
                      </a:r>
                    </a:p>
                    <a:p>
                      <a:pPr marL="0" marR="0" indent="0" algn="l" defTabSz="914400" rtl="0" eaLnBrk="1" fontAlgn="auto" latinLnBrk="0" hangingPunct="1">
                        <a:lnSpc>
                          <a:spcPct val="100000"/>
                        </a:lnSpc>
                        <a:spcBef>
                          <a:spcPts val="0"/>
                        </a:spcBef>
                        <a:spcAft>
                          <a:spcPts val="0"/>
                        </a:spcAft>
                        <a:buClrTx/>
                        <a:buSzTx/>
                        <a:buFontTx/>
                        <a:buNone/>
                        <a:tabLst/>
                        <a:defRPr/>
                      </a:pPr>
                      <a:r>
                        <a:rPr lang="en-GB" sz="990" b="1"/>
                        <a:t>Recycled components: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990"/>
                        <a:t>Are non-renewable and are becoming more difficult and costly to find.</a:t>
                      </a:r>
                    </a:p>
                  </a:txBody>
                  <a:tcPr marL="121920" marR="121920"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900" dirty="0"/>
                    </a:p>
                  </a:txBody>
                  <a:tcPr marL="121920" marR="121920" marT="34290" marB="34290"/>
                </a:tc>
                <a:extLst>
                  <a:ext uri="{0D108BD9-81ED-4DB2-BD59-A6C34878D82A}">
                    <a16:rowId xmlns:a16="http://schemas.microsoft.com/office/drawing/2014/main" val="10005"/>
                  </a:ext>
                </a:extLst>
              </a:tr>
              <a:tr h="723845">
                <a:tc>
                  <a:txBody>
                    <a:bodyPr/>
                    <a:lstStyle/>
                    <a:p>
                      <a:r>
                        <a:rPr lang="en-GB" sz="990"/>
                        <a:t>5</a:t>
                      </a:r>
                    </a:p>
                  </a:txBody>
                  <a:tcPr marL="121920" marR="121920" marT="34290" marB="34290">
                    <a:solidFill>
                      <a:schemeClr val="accent5">
                        <a:lumMod val="20000"/>
                        <a:lumOff val="80000"/>
                      </a:schemeClr>
                    </a:solidFill>
                  </a:tcPr>
                </a:tc>
                <a:tc>
                  <a:txBody>
                    <a:bodyPr/>
                    <a:lstStyle/>
                    <a:p>
                      <a:r>
                        <a:rPr lang="en-GB" sz="990"/>
                        <a:t>Summary</a:t>
                      </a:r>
                    </a:p>
                    <a:p>
                      <a:r>
                        <a:rPr lang="en-GB" sz="990"/>
                        <a:t>(1 mark)</a:t>
                      </a:r>
                    </a:p>
                  </a:txBody>
                  <a:tcPr marL="121920" marR="121920" marT="34290" marB="34290">
                    <a:solidFill>
                      <a:schemeClr val="accent5">
                        <a:lumMod val="20000"/>
                        <a:lumOff val="80000"/>
                      </a:schemeClr>
                    </a:solidFill>
                  </a:tcPr>
                </a:tc>
                <a:tc>
                  <a:txBody>
                    <a:bodyPr/>
                    <a:lstStyle/>
                    <a:p>
                      <a:r>
                        <a:rPr lang="en-GB" sz="990"/>
                        <a:t>Overall, the main disadvantage</a:t>
                      </a:r>
                      <a:r>
                        <a:rPr lang="en-GB" sz="990" baseline="0"/>
                        <a:t> of choosing these materials seems to be cost.  However, I think that they are ethically right as they reduce the impact on the environment and are more socially acceptable as well and I think this is more important than the fact that products will be more expensive.</a:t>
                      </a:r>
                      <a:endParaRPr lang="en-GB" sz="990"/>
                    </a:p>
                  </a:txBody>
                  <a:tcPr marL="121920" marR="121920" marT="34290" marB="34290">
                    <a:solidFill>
                      <a:schemeClr val="accent5">
                        <a:lumMod val="20000"/>
                        <a:lumOff val="80000"/>
                      </a:schemeClr>
                    </a:solidFill>
                  </a:tcPr>
                </a:tc>
                <a:tc>
                  <a:txBody>
                    <a:bodyPr/>
                    <a:lstStyle/>
                    <a:p>
                      <a:endParaRPr lang="en-GB" sz="900"/>
                    </a:p>
                  </a:txBody>
                  <a:tcPr marL="121920" marR="12192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24364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A72AA687-5DFE-4054-BA02-88FBACCDACD7}"/>
              </a:ext>
            </a:extLst>
          </p:cNvPr>
          <p:cNvSpPr>
            <a:spLocks noGrp="1"/>
          </p:cNvSpPr>
          <p:nvPr>
            <p:ph type="title"/>
          </p:nvPr>
        </p:nvSpPr>
        <p:spPr>
          <a:xfrm>
            <a:off x="1" y="1"/>
            <a:ext cx="6858000" cy="539552"/>
          </a:xfrm>
          <a:solidFill>
            <a:schemeClr val="bg1">
              <a:lumMod val="95000"/>
            </a:schemeClr>
          </a:solidFill>
        </p:spPr>
        <p:txBody>
          <a:bodyPr anchor="t">
            <a:normAutofit/>
          </a:bodyPr>
          <a:lstStyle/>
          <a:p>
            <a:pPr algn="ctr"/>
            <a:r>
              <a:rPr lang="en-GB" sz="2400" b="1" err="1"/>
              <a:t>Oracy</a:t>
            </a:r>
            <a:r>
              <a:rPr lang="en-GB" sz="2400" b="1"/>
              <a:t> in Design Technology</a:t>
            </a:r>
            <a:endParaRPr lang="ru-RU" sz="2400" b="1"/>
          </a:p>
        </p:txBody>
      </p:sp>
      <p:pic>
        <p:nvPicPr>
          <p:cNvPr id="4" name="Picture 3">
            <a:extLst>
              <a:ext uri="{FF2B5EF4-FFF2-40B4-BE49-F238E27FC236}">
                <a16:creationId xmlns:a16="http://schemas.microsoft.com/office/drawing/2014/main" id="{BF3A35DE-2600-45A5-A140-0683147C7647}"/>
              </a:ext>
            </a:extLst>
          </p:cNvPr>
          <p:cNvPicPr>
            <a:picLocks noChangeAspect="1"/>
          </p:cNvPicPr>
          <p:nvPr/>
        </p:nvPicPr>
        <p:blipFill rotWithShape="1">
          <a:blip r:embed="rId3"/>
          <a:srcRect l="54166" t="20000" r="12500" b="46444"/>
          <a:stretch/>
        </p:blipFill>
        <p:spPr>
          <a:xfrm>
            <a:off x="171020" y="739326"/>
            <a:ext cx="1529788" cy="962492"/>
          </a:xfrm>
          <a:prstGeom prst="rect">
            <a:avLst/>
          </a:prstGeom>
        </p:spPr>
      </p:pic>
      <p:pic>
        <p:nvPicPr>
          <p:cNvPr id="6" name="Picture 5">
            <a:extLst>
              <a:ext uri="{FF2B5EF4-FFF2-40B4-BE49-F238E27FC236}">
                <a16:creationId xmlns:a16="http://schemas.microsoft.com/office/drawing/2014/main" id="{22AA0D78-4073-44AA-86AD-391BC7DC6C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4305" y="3247523"/>
            <a:ext cx="1475642" cy="1475642"/>
          </a:xfrm>
          <a:prstGeom prst="rect">
            <a:avLst/>
          </a:prstGeom>
        </p:spPr>
      </p:pic>
      <p:grpSp>
        <p:nvGrpSpPr>
          <p:cNvPr id="10" name="Group 9">
            <a:extLst>
              <a:ext uri="{FF2B5EF4-FFF2-40B4-BE49-F238E27FC236}">
                <a16:creationId xmlns:a16="http://schemas.microsoft.com/office/drawing/2014/main" id="{4F6D7115-E7E5-485E-BD60-5FFE9F2A9E04}"/>
              </a:ext>
            </a:extLst>
          </p:cNvPr>
          <p:cNvGrpSpPr/>
          <p:nvPr/>
        </p:nvGrpSpPr>
        <p:grpSpPr>
          <a:xfrm>
            <a:off x="5229200" y="7164288"/>
            <a:ext cx="1581333" cy="1368152"/>
            <a:chOff x="7100594" y="301209"/>
            <a:chExt cx="6419850" cy="4815058"/>
          </a:xfrm>
        </p:grpSpPr>
        <p:graphicFrame>
          <p:nvGraphicFramePr>
            <p:cNvPr id="11" name="Object 10">
              <a:extLst>
                <a:ext uri="{FF2B5EF4-FFF2-40B4-BE49-F238E27FC236}">
                  <a16:creationId xmlns:a16="http://schemas.microsoft.com/office/drawing/2014/main" id="{F0B39EF5-2032-4E15-B131-4E5CE4E02723}"/>
                </a:ext>
              </a:extLst>
            </p:cNvPr>
            <p:cNvGraphicFramePr>
              <a:graphicFrameLocks noChangeAspect="1"/>
            </p:cNvGraphicFramePr>
            <p:nvPr>
              <p:extLst>
                <p:ext uri="{D42A27DB-BD31-4B8C-83A1-F6EECF244321}">
                  <p14:modId xmlns:p14="http://schemas.microsoft.com/office/powerpoint/2010/main" val="1224999055"/>
                </p:ext>
              </p:extLst>
            </p:nvPr>
          </p:nvGraphicFramePr>
          <p:xfrm>
            <a:off x="8706220" y="648058"/>
            <a:ext cx="3208595" cy="3836052"/>
          </p:xfrm>
          <a:graphic>
            <a:graphicData uri="http://schemas.openxmlformats.org/presentationml/2006/ole">
              <mc:AlternateContent xmlns:mc="http://schemas.openxmlformats.org/markup-compatibility/2006">
                <mc:Choice xmlns:v="urn:schemas-microsoft-com:vml" Requires="v">
                  <p:oleObj spid="_x0000_s57376" name="Image" r:id="rId5" imgW="2856960" imgH="3415680" progId="Photoshop.Image.12">
                    <p:embed/>
                  </p:oleObj>
                </mc:Choice>
                <mc:Fallback>
                  <p:oleObj name="Image" r:id="rId5" imgW="2856960" imgH="3415680" progId="Photoshop.Image.12">
                    <p:embed/>
                    <p:pic>
                      <p:nvPicPr>
                        <p:cNvPr id="11" name="Object 10">
                          <a:extLst>
                            <a:ext uri="{FF2B5EF4-FFF2-40B4-BE49-F238E27FC236}">
                              <a16:creationId xmlns:a16="http://schemas.microsoft.com/office/drawing/2014/main" id="{F0B39EF5-2032-4E15-B131-4E5CE4E02723}"/>
                            </a:ext>
                          </a:extLst>
                        </p:cNvPr>
                        <p:cNvPicPr/>
                        <p:nvPr/>
                      </p:nvPicPr>
                      <p:blipFill>
                        <a:blip r:embed="rId6"/>
                        <a:stretch>
                          <a:fillRect/>
                        </a:stretch>
                      </p:blipFill>
                      <p:spPr>
                        <a:xfrm>
                          <a:off x="8706220" y="648058"/>
                          <a:ext cx="3208595" cy="3836052"/>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79085EB3-AA1F-401D-955C-F47D21DA17F7}"/>
                </a:ext>
              </a:extLst>
            </p:cNvPr>
            <p:cNvSpPr/>
            <p:nvPr/>
          </p:nvSpPr>
          <p:spPr>
            <a:xfrm>
              <a:off x="7100594" y="301209"/>
              <a:ext cx="6419850" cy="4815058"/>
            </a:xfrm>
            <a:prstGeom prst="rect">
              <a:avLst/>
            </a:prstGeom>
            <a:noFill/>
          </p:spPr>
          <p:txBody>
            <a:bodyPr wrap="none" lIns="91440" tIns="45720" rIns="91440" bIns="45720">
              <a:prstTxWarp prst="textArchUp">
                <a:avLst>
                  <a:gd name="adj" fmla="val 12919705"/>
                </a:avLst>
              </a:prstTxWarp>
              <a:spAutoFit/>
            </a:bodyPr>
            <a:lstStyle/>
            <a:p>
              <a:pPr algn="ctr"/>
              <a:r>
                <a:rPr lang="en-US" sz="8800" b="1" cap="none" spc="0">
                  <a:ln w="22225">
                    <a:solidFill>
                      <a:schemeClr val="accent2"/>
                    </a:solidFill>
                    <a:prstDash val="solid"/>
                  </a:ln>
                  <a:solidFill>
                    <a:schemeClr val="accent2">
                      <a:lumMod val="60000"/>
                      <a:lumOff val="40000"/>
                    </a:schemeClr>
                  </a:solidFill>
                  <a:effectLst/>
                </a:rPr>
                <a:t>Talk</a:t>
              </a:r>
              <a:r>
                <a:rPr lang="en-US" sz="8800" b="1" cap="none" spc="0">
                  <a:ln w="22225">
                    <a:solidFill>
                      <a:schemeClr val="accent2"/>
                    </a:solidFill>
                    <a:prstDash val="solid"/>
                  </a:ln>
                  <a:solidFill>
                    <a:schemeClr val="accent2">
                      <a:lumMod val="40000"/>
                      <a:lumOff val="60000"/>
                    </a:schemeClr>
                  </a:solidFill>
                  <a:effectLst/>
                </a:rPr>
                <a:t> </a:t>
              </a:r>
              <a:r>
                <a:rPr lang="en-US" sz="8800" b="1" cap="none" spc="0">
                  <a:ln w="22225">
                    <a:solidFill>
                      <a:schemeClr val="accent2"/>
                    </a:solidFill>
                    <a:prstDash val="solid"/>
                  </a:ln>
                  <a:solidFill>
                    <a:schemeClr val="accent2">
                      <a:lumMod val="60000"/>
                      <a:lumOff val="40000"/>
                    </a:schemeClr>
                  </a:solidFill>
                  <a:effectLst/>
                </a:rPr>
                <a:t>Detective</a:t>
              </a:r>
            </a:p>
          </p:txBody>
        </p:sp>
      </p:grpSp>
      <p:graphicFrame>
        <p:nvGraphicFramePr>
          <p:cNvPr id="13" name="Table 12">
            <a:extLst>
              <a:ext uri="{FF2B5EF4-FFF2-40B4-BE49-F238E27FC236}">
                <a16:creationId xmlns:a16="http://schemas.microsoft.com/office/drawing/2014/main" id="{96744FC1-CA44-4175-BF19-87E2F2589603}"/>
              </a:ext>
            </a:extLst>
          </p:cNvPr>
          <p:cNvGraphicFramePr>
            <a:graphicFrameLocks noGrp="1"/>
          </p:cNvGraphicFramePr>
          <p:nvPr>
            <p:extLst>
              <p:ext uri="{D42A27DB-BD31-4B8C-83A1-F6EECF244321}">
                <p14:modId xmlns:p14="http://schemas.microsoft.com/office/powerpoint/2010/main" val="2363474996"/>
              </p:ext>
            </p:extLst>
          </p:nvPr>
        </p:nvGraphicFramePr>
        <p:xfrm>
          <a:off x="183949" y="1814513"/>
          <a:ext cx="4973244" cy="4341663"/>
        </p:xfrm>
        <a:graphic>
          <a:graphicData uri="http://schemas.openxmlformats.org/drawingml/2006/table">
            <a:tbl>
              <a:tblPr firstRow="1" bandRow="1">
                <a:tableStyleId>{5940675A-B579-460E-94D1-54222C63F5DA}</a:tableStyleId>
              </a:tblPr>
              <a:tblGrid>
                <a:gridCol w="2486622">
                  <a:extLst>
                    <a:ext uri="{9D8B030D-6E8A-4147-A177-3AD203B41FA5}">
                      <a16:colId xmlns:a16="http://schemas.microsoft.com/office/drawing/2014/main" val="1627863268"/>
                    </a:ext>
                  </a:extLst>
                </a:gridCol>
                <a:gridCol w="310828">
                  <a:extLst>
                    <a:ext uri="{9D8B030D-6E8A-4147-A177-3AD203B41FA5}">
                      <a16:colId xmlns:a16="http://schemas.microsoft.com/office/drawing/2014/main" val="884843878"/>
                    </a:ext>
                  </a:extLst>
                </a:gridCol>
                <a:gridCol w="2175794">
                  <a:extLst>
                    <a:ext uri="{9D8B030D-6E8A-4147-A177-3AD203B41FA5}">
                      <a16:colId xmlns:a16="http://schemas.microsoft.com/office/drawing/2014/main" val="1613416445"/>
                    </a:ext>
                  </a:extLst>
                </a:gridCol>
              </a:tblGrid>
              <a:tr h="0">
                <a:tc gridSpan="2">
                  <a:txBody>
                    <a:bodyPr/>
                    <a:lstStyle/>
                    <a:p>
                      <a:pPr algn="l"/>
                      <a:r>
                        <a:rPr lang="en-GB" sz="1100" b="1">
                          <a:solidFill>
                            <a:schemeClr val="bg1"/>
                          </a:solidFill>
                        </a:rPr>
                        <a:t>RANT</a:t>
                      </a:r>
                    </a:p>
                  </a:txBody>
                  <a:tcPr>
                    <a:solidFill>
                      <a:schemeClr val="tx1"/>
                    </a:solidFill>
                  </a:tcPr>
                </a:tc>
                <a:tc hMerge="1">
                  <a:txBody>
                    <a:bodyPr/>
                    <a:lstStyle/>
                    <a:p>
                      <a:endParaRPr lang="en-GB"/>
                    </a:p>
                  </a:txBody>
                  <a:tcPr/>
                </a:tc>
                <a:tc>
                  <a:txBody>
                    <a:bodyPr/>
                    <a:lstStyle/>
                    <a:p>
                      <a:pPr algn="l"/>
                      <a:endParaRPr lang="en-GB" sz="1100" b="1">
                        <a:solidFill>
                          <a:schemeClr val="bg1"/>
                        </a:solidFill>
                      </a:endParaRPr>
                    </a:p>
                  </a:txBody>
                  <a:tcPr>
                    <a:solidFill>
                      <a:schemeClr val="tx1"/>
                    </a:solidFill>
                  </a:tcPr>
                </a:tc>
                <a:extLst>
                  <a:ext uri="{0D108BD9-81ED-4DB2-BD59-A6C34878D82A}">
                    <a16:rowId xmlns:a16="http://schemas.microsoft.com/office/drawing/2014/main" val="3365078730"/>
                  </a:ext>
                </a:extLst>
              </a:tr>
              <a:tr h="373343">
                <a:tc gridSpan="3">
                  <a:txBody>
                    <a:bodyPr/>
                    <a:lstStyle/>
                    <a:p>
                      <a:r>
                        <a:rPr lang="en-GB" sz="1100" b="0"/>
                        <a:t>You need to discuss and explain all the negatives you can think of on the topic you</a:t>
                      </a:r>
                      <a:r>
                        <a:rPr lang="en-GB" sz="1100" b="0" baseline="0"/>
                        <a:t> have been given.</a:t>
                      </a:r>
                      <a:endParaRPr lang="en-GB" sz="1100" b="0"/>
                    </a:p>
                  </a:txBody>
                  <a:tcPr/>
                </a:tc>
                <a:tc hMerge="1">
                  <a:txBody>
                    <a:bodyPr/>
                    <a:lstStyle/>
                    <a:p>
                      <a:endParaRPr lang="en-GB"/>
                    </a:p>
                  </a:txBody>
                  <a:tcPr/>
                </a:tc>
                <a:tc hMerge="1">
                  <a:txBody>
                    <a:bodyPr/>
                    <a:lstStyle/>
                    <a:p>
                      <a:endParaRPr lang="en-GB" sz="1200" b="0"/>
                    </a:p>
                  </a:txBody>
                  <a:tcPr/>
                </a:tc>
                <a:extLst>
                  <a:ext uri="{0D108BD9-81ED-4DB2-BD59-A6C34878D82A}">
                    <a16:rowId xmlns:a16="http://schemas.microsoft.com/office/drawing/2014/main" val="2201959190"/>
                  </a:ext>
                </a:extLst>
              </a:tr>
              <a:tr h="705204">
                <a:tc>
                  <a:txBody>
                    <a:bodyPr/>
                    <a:lstStyle/>
                    <a:p>
                      <a:r>
                        <a:rPr lang="en-GB" sz="1100" b="1"/>
                        <a:t>Success Criteria</a:t>
                      </a:r>
                    </a:p>
                    <a:p>
                      <a:pPr marL="285750" indent="-285750">
                        <a:buFont typeface="Arial" panose="020B0604020202020204" pitchFamily="34" charset="0"/>
                        <a:buChar char="•"/>
                      </a:pPr>
                      <a:r>
                        <a:rPr lang="en-GB" sz="1100" b="0"/>
                        <a:t>Consider all the potential negatives</a:t>
                      </a:r>
                    </a:p>
                    <a:p>
                      <a:pPr marL="285750" indent="-285750">
                        <a:buFont typeface="Arial" panose="020B0604020202020204" pitchFamily="34" charset="0"/>
                        <a:buChar char="•"/>
                      </a:pPr>
                      <a:r>
                        <a:rPr lang="en-GB" sz="1100" b="0"/>
                        <a:t>State your opinion</a:t>
                      </a:r>
                      <a:r>
                        <a:rPr lang="en-GB" sz="1100" b="0" baseline="0"/>
                        <a:t> clearly</a:t>
                      </a:r>
                    </a:p>
                    <a:p>
                      <a:pPr marL="285750" indent="-285750">
                        <a:buFont typeface="Arial" panose="020B0604020202020204" pitchFamily="34" charset="0"/>
                        <a:buChar char="•"/>
                      </a:pPr>
                      <a:r>
                        <a:rPr lang="en-GB" sz="1100" b="0" baseline="0"/>
                        <a:t>Take turns with your partner / group</a:t>
                      </a:r>
                    </a:p>
                    <a:p>
                      <a:pPr marL="285750" indent="-285750">
                        <a:buFont typeface="Arial" panose="020B0604020202020204" pitchFamily="34" charset="0"/>
                        <a:buChar char="•"/>
                      </a:pPr>
                      <a:r>
                        <a:rPr lang="en-GB" sz="1100" b="0" baseline="0"/>
                        <a:t>Explain your reasons</a:t>
                      </a:r>
                    </a:p>
                    <a:p>
                      <a:pPr marL="285750" indent="-285750">
                        <a:buFont typeface="Arial" panose="020B0604020202020204" pitchFamily="34" charset="0"/>
                        <a:buChar char="•"/>
                      </a:pPr>
                      <a:r>
                        <a:rPr lang="en-GB" sz="1100" b="0" baseline="0"/>
                        <a:t>Give examples</a:t>
                      </a:r>
                    </a:p>
                    <a:p>
                      <a:pPr marL="285750" indent="-285750">
                        <a:buFont typeface="Arial" panose="020B0604020202020204" pitchFamily="34" charset="0"/>
                        <a:buChar char="•"/>
                      </a:pPr>
                      <a:r>
                        <a:rPr lang="en-GB" sz="1100" b="0" baseline="0"/>
                        <a:t>Don’t lose your temper!</a:t>
                      </a:r>
                      <a:endParaRPr lang="en-GB" sz="1100" b="0"/>
                    </a:p>
                  </a:txBody>
                  <a:tcPr/>
                </a:tc>
                <a:tc gridSpan="2">
                  <a:txBody>
                    <a:bodyPr/>
                    <a:lstStyle/>
                    <a:p>
                      <a:r>
                        <a:rPr lang="en-GB" sz="1100" b="1"/>
                        <a:t>Sentence Starters</a:t>
                      </a:r>
                    </a:p>
                    <a:p>
                      <a:pPr marL="285750" indent="-285750">
                        <a:buFont typeface="Arial" panose="020B0604020202020204" pitchFamily="34" charset="0"/>
                        <a:buChar char="•"/>
                      </a:pPr>
                      <a:r>
                        <a:rPr lang="en-GB" sz="1100" b="0"/>
                        <a:t>The problems are…</a:t>
                      </a:r>
                    </a:p>
                    <a:p>
                      <a:pPr marL="285750" indent="-285750">
                        <a:buFont typeface="Arial" panose="020B0604020202020204" pitchFamily="34" charset="0"/>
                        <a:buChar char="•"/>
                      </a:pPr>
                      <a:r>
                        <a:rPr lang="en-GB" sz="1100" b="0"/>
                        <a:t>I disagree with you</a:t>
                      </a:r>
                      <a:r>
                        <a:rPr lang="en-GB" sz="1100" b="0" baseline="0"/>
                        <a:t> because…</a:t>
                      </a:r>
                    </a:p>
                    <a:p>
                      <a:pPr marL="285750" indent="-285750">
                        <a:buFont typeface="Arial" panose="020B0604020202020204" pitchFamily="34" charset="0"/>
                        <a:buChar char="•"/>
                      </a:pPr>
                      <a:r>
                        <a:rPr lang="en-GB" sz="1100" b="0" baseline="0"/>
                        <a:t>The effects of that are…</a:t>
                      </a:r>
                    </a:p>
                    <a:p>
                      <a:pPr marL="285750" indent="-285750">
                        <a:buFont typeface="Arial" panose="020B0604020202020204" pitchFamily="34" charset="0"/>
                        <a:buChar char="•"/>
                      </a:pPr>
                      <a:r>
                        <a:rPr lang="en-GB" sz="1100" b="0" baseline="0"/>
                        <a:t>That’s true but have you considered…</a:t>
                      </a:r>
                    </a:p>
                    <a:p>
                      <a:pPr marL="285750" indent="-285750">
                        <a:buFont typeface="Arial" panose="020B0604020202020204" pitchFamily="34" charset="0"/>
                        <a:buChar char="•"/>
                      </a:pPr>
                      <a:r>
                        <a:rPr lang="en-GB" sz="1100" b="0" baseline="0"/>
                        <a:t>I hear what you are saying but…</a:t>
                      </a:r>
                      <a:endParaRPr lang="en-GB" sz="1100"/>
                    </a:p>
                  </a:txBody>
                  <a:tcPr/>
                </a:tc>
                <a:tc hMerge="1">
                  <a:txBody>
                    <a:bodyPr/>
                    <a:lstStyle/>
                    <a:p>
                      <a:r>
                        <a:rPr lang="en-GB" sz="1200" b="1"/>
                        <a:t>Sentence Starters</a:t>
                      </a:r>
                    </a:p>
                    <a:p>
                      <a:pPr marL="285750" indent="-285750">
                        <a:buFont typeface="Arial" panose="020B0604020202020204" pitchFamily="34" charset="0"/>
                        <a:buChar char="•"/>
                      </a:pPr>
                      <a:r>
                        <a:rPr lang="en-GB" sz="1200" b="0"/>
                        <a:t>The problems are…</a:t>
                      </a:r>
                    </a:p>
                    <a:p>
                      <a:pPr marL="285750" indent="-285750">
                        <a:buFont typeface="Arial" panose="020B0604020202020204" pitchFamily="34" charset="0"/>
                        <a:buChar char="•"/>
                      </a:pPr>
                      <a:r>
                        <a:rPr lang="en-GB" sz="1200" b="0"/>
                        <a:t>I disagree with you</a:t>
                      </a:r>
                      <a:r>
                        <a:rPr lang="en-GB" sz="1200" b="0" baseline="0"/>
                        <a:t> because…</a:t>
                      </a:r>
                    </a:p>
                    <a:p>
                      <a:pPr marL="285750" indent="-285750">
                        <a:buFont typeface="Arial" panose="020B0604020202020204" pitchFamily="34" charset="0"/>
                        <a:buChar char="•"/>
                      </a:pPr>
                      <a:r>
                        <a:rPr lang="en-GB" sz="1200" b="0" baseline="0"/>
                        <a:t>The effects of that are…</a:t>
                      </a:r>
                    </a:p>
                    <a:p>
                      <a:pPr marL="285750" indent="-285750">
                        <a:buFont typeface="Arial" panose="020B0604020202020204" pitchFamily="34" charset="0"/>
                        <a:buChar char="•"/>
                      </a:pPr>
                      <a:r>
                        <a:rPr lang="en-GB" sz="1200" b="0" baseline="0"/>
                        <a:t>That’s true but have you considered…</a:t>
                      </a:r>
                    </a:p>
                    <a:p>
                      <a:pPr marL="285750" indent="-285750">
                        <a:buFont typeface="Arial" panose="020B0604020202020204" pitchFamily="34" charset="0"/>
                        <a:buChar char="•"/>
                      </a:pPr>
                      <a:r>
                        <a:rPr lang="en-GB" sz="1200" b="0" baseline="0"/>
                        <a:t>I hear what you are saying but…</a:t>
                      </a:r>
                    </a:p>
                    <a:p>
                      <a:pPr marL="0" indent="0">
                        <a:buFont typeface="Arial" panose="020B0604020202020204" pitchFamily="34" charset="0"/>
                        <a:buNone/>
                      </a:pPr>
                      <a:endParaRPr lang="en-GB" sz="1200" b="0"/>
                    </a:p>
                  </a:txBody>
                  <a:tcPr/>
                </a:tc>
                <a:extLst>
                  <a:ext uri="{0D108BD9-81ED-4DB2-BD59-A6C34878D82A}">
                    <a16:rowId xmlns:a16="http://schemas.microsoft.com/office/drawing/2014/main" val="1034933464"/>
                  </a:ext>
                </a:extLst>
              </a:tr>
              <a:tr h="12340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RAVE</a:t>
                      </a:r>
                    </a:p>
                  </a:txBody>
                  <a:tcPr>
                    <a:solidFill>
                      <a:schemeClr val="tx1"/>
                    </a:solidFill>
                  </a:tcPr>
                </a:tc>
                <a:tc hMerge="1">
                  <a:txBody>
                    <a:bodyPr/>
                    <a:lstStyle/>
                    <a:p>
                      <a:endParaRPr lang="en-GB"/>
                    </a:p>
                  </a:txBody>
                  <a:tcPr/>
                </a:tc>
                <a:tc hMerge="1">
                  <a:txBody>
                    <a:bodyPr/>
                    <a:lstStyle/>
                    <a:p>
                      <a:pPr marL="285750" indent="-285750">
                        <a:buFont typeface="Arial" panose="020B0604020202020204" pitchFamily="34" charset="0"/>
                        <a:buChar char="•"/>
                      </a:pPr>
                      <a:endParaRPr lang="en-GB" sz="1200" b="0" baseline="0"/>
                    </a:p>
                  </a:txBody>
                  <a:tcPr/>
                </a:tc>
                <a:extLst>
                  <a:ext uri="{0D108BD9-81ED-4DB2-BD59-A6C34878D82A}">
                    <a16:rowId xmlns:a16="http://schemas.microsoft.com/office/drawing/2014/main" val="2654163534"/>
                  </a:ext>
                </a:extLst>
              </a:tr>
              <a:tr h="53166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t>You need to discuss and explain all the positives you can think of on the topic you</a:t>
                      </a:r>
                      <a:r>
                        <a:rPr lang="en-GB" sz="1100" b="0" baseline="0"/>
                        <a:t> have been given.</a:t>
                      </a:r>
                      <a:endParaRPr lang="en-GB" sz="1100" b="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99488608"/>
                  </a:ext>
                </a:extLst>
              </a:tr>
              <a:tr h="531663">
                <a:tc>
                  <a:txBody>
                    <a:bodyPr/>
                    <a:lstStyle/>
                    <a:p>
                      <a:r>
                        <a:rPr lang="en-GB" sz="1100" b="1"/>
                        <a:t>Success Criteria</a:t>
                      </a:r>
                    </a:p>
                    <a:p>
                      <a:pPr marL="285750" indent="-285750">
                        <a:buFont typeface="Arial" panose="020B0604020202020204" pitchFamily="34" charset="0"/>
                        <a:buChar char="•"/>
                      </a:pPr>
                      <a:r>
                        <a:rPr lang="en-GB" sz="1100" b="0"/>
                        <a:t>Consider all the potential positives</a:t>
                      </a:r>
                    </a:p>
                    <a:p>
                      <a:pPr marL="285750" indent="-285750">
                        <a:buFont typeface="Arial" panose="020B0604020202020204" pitchFamily="34" charset="0"/>
                        <a:buChar char="•"/>
                      </a:pPr>
                      <a:r>
                        <a:rPr lang="en-GB" sz="1100" b="0"/>
                        <a:t>State your opinion</a:t>
                      </a:r>
                      <a:r>
                        <a:rPr lang="en-GB" sz="1100" b="0" baseline="0"/>
                        <a:t> clearly</a:t>
                      </a:r>
                    </a:p>
                    <a:p>
                      <a:pPr marL="285750" indent="-285750">
                        <a:buFont typeface="Arial" panose="020B0604020202020204" pitchFamily="34" charset="0"/>
                        <a:buChar char="•"/>
                      </a:pPr>
                      <a:r>
                        <a:rPr lang="en-GB" sz="1100" b="0" baseline="0"/>
                        <a:t>Take turns with your partner / group</a:t>
                      </a:r>
                    </a:p>
                    <a:p>
                      <a:pPr marL="285750" indent="-285750">
                        <a:buFont typeface="Arial" panose="020B0604020202020204" pitchFamily="34" charset="0"/>
                        <a:buChar char="•"/>
                      </a:pPr>
                      <a:r>
                        <a:rPr lang="en-GB" sz="1100" b="0" baseline="0"/>
                        <a:t>Explain your reasons</a:t>
                      </a:r>
                    </a:p>
                    <a:p>
                      <a:pPr marL="285750" indent="-285750">
                        <a:buFont typeface="Arial" panose="020B0604020202020204" pitchFamily="34" charset="0"/>
                        <a:buChar char="•"/>
                      </a:pPr>
                      <a:r>
                        <a:rPr lang="en-GB" sz="1100" b="0" baseline="0"/>
                        <a:t>Give examples</a:t>
                      </a:r>
                    </a:p>
                    <a:p>
                      <a:pPr marL="285750" indent="-285750">
                        <a:buFont typeface="Arial" panose="020B0604020202020204" pitchFamily="34" charset="0"/>
                        <a:buChar char="•"/>
                      </a:pPr>
                      <a:r>
                        <a:rPr lang="en-GB" sz="1100" b="0" baseline="0"/>
                        <a:t>Be enthusiastic!</a:t>
                      </a:r>
                      <a:endParaRPr lang="en-GB" sz="1100" b="0"/>
                    </a:p>
                  </a:txBody>
                  <a:tcPr/>
                </a:tc>
                <a:tc gridSpan="2">
                  <a:txBody>
                    <a:bodyPr/>
                    <a:lstStyle/>
                    <a:p>
                      <a:r>
                        <a:rPr lang="en-GB" sz="1100" b="1"/>
                        <a:t>Sentence Starters</a:t>
                      </a:r>
                    </a:p>
                    <a:p>
                      <a:pPr marL="285750" indent="-285750">
                        <a:buFont typeface="Arial" panose="020B0604020202020204" pitchFamily="34" charset="0"/>
                        <a:buChar char="•"/>
                      </a:pPr>
                      <a:r>
                        <a:rPr lang="en-GB" sz="1100" b="0"/>
                        <a:t>The benefits of this are…</a:t>
                      </a:r>
                    </a:p>
                    <a:p>
                      <a:pPr marL="285750" indent="-285750">
                        <a:buFont typeface="Arial" panose="020B0604020202020204" pitchFamily="34" charset="0"/>
                        <a:buChar char="•"/>
                      </a:pPr>
                      <a:r>
                        <a:rPr lang="en-GB" sz="1100" b="0"/>
                        <a:t>I feel</a:t>
                      </a:r>
                      <a:r>
                        <a:rPr lang="en-GB" sz="1100" b="0" baseline="0"/>
                        <a:t> this is positive because…</a:t>
                      </a:r>
                    </a:p>
                    <a:p>
                      <a:pPr marL="285750" indent="-285750">
                        <a:buFont typeface="Arial" panose="020B0604020202020204" pitchFamily="34" charset="0"/>
                        <a:buChar char="•"/>
                      </a:pPr>
                      <a:r>
                        <a:rPr lang="en-GB" sz="1100" b="0" baseline="0"/>
                        <a:t>The effects of that are…</a:t>
                      </a:r>
                    </a:p>
                    <a:p>
                      <a:pPr marL="285750" indent="-285750">
                        <a:buFont typeface="Arial" panose="020B0604020202020204" pitchFamily="34" charset="0"/>
                        <a:buChar char="•"/>
                      </a:pPr>
                      <a:r>
                        <a:rPr lang="en-GB" sz="1100" b="0" baseline="0"/>
                        <a:t>That’s true but have you considered…</a:t>
                      </a:r>
                    </a:p>
                    <a:p>
                      <a:pPr marL="285750" indent="-285750">
                        <a:buFont typeface="Arial" panose="020B0604020202020204" pitchFamily="34" charset="0"/>
                        <a:buChar char="•"/>
                      </a:pPr>
                      <a:r>
                        <a:rPr lang="en-GB" sz="1100" b="0" baseline="0"/>
                        <a:t>I hear what you are saying but…</a:t>
                      </a:r>
                    </a:p>
                    <a:p>
                      <a:endParaRPr lang="en-GB" sz="1100" b="0" baseline="0"/>
                    </a:p>
                  </a:txBody>
                  <a:tcPr/>
                </a:tc>
                <a:tc hMerge="1">
                  <a:txBody>
                    <a:bodyPr/>
                    <a:lstStyle/>
                    <a:p>
                      <a:endParaRPr lang="en-GB"/>
                    </a:p>
                  </a:txBody>
                  <a:tcPr/>
                </a:tc>
                <a:extLst>
                  <a:ext uri="{0D108BD9-81ED-4DB2-BD59-A6C34878D82A}">
                    <a16:rowId xmlns:a16="http://schemas.microsoft.com/office/drawing/2014/main" val="699239422"/>
                  </a:ext>
                </a:extLst>
              </a:tr>
            </a:tbl>
          </a:graphicData>
        </a:graphic>
      </p:graphicFrame>
      <p:sp>
        <p:nvSpPr>
          <p:cNvPr id="15" name="TextBox 14">
            <a:extLst>
              <a:ext uri="{FF2B5EF4-FFF2-40B4-BE49-F238E27FC236}">
                <a16:creationId xmlns:a16="http://schemas.microsoft.com/office/drawing/2014/main" id="{46F2D59C-01BF-492E-9360-6A3607F88F7F}"/>
              </a:ext>
            </a:extLst>
          </p:cNvPr>
          <p:cNvSpPr txBox="1"/>
          <p:nvPr/>
        </p:nvSpPr>
        <p:spPr>
          <a:xfrm>
            <a:off x="1844824" y="683568"/>
            <a:ext cx="4752528" cy="938719"/>
          </a:xfrm>
          <a:prstGeom prst="rect">
            <a:avLst/>
          </a:prstGeom>
          <a:solidFill>
            <a:schemeClr val="bg1">
              <a:lumMod val="95000"/>
            </a:schemeClr>
          </a:solidFill>
        </p:spPr>
        <p:txBody>
          <a:bodyPr wrap="square" rtlCol="0">
            <a:spAutoFit/>
          </a:bodyPr>
          <a:lstStyle/>
          <a:p>
            <a:r>
              <a:rPr lang="en-GB" sz="1100" dirty="0" err="1"/>
              <a:t>Oracy</a:t>
            </a:r>
            <a:r>
              <a:rPr lang="en-GB" sz="1100" dirty="0"/>
              <a:t> means being able to express yourself clearly using spoken language.  We build </a:t>
            </a:r>
            <a:r>
              <a:rPr lang="en-GB" sz="1100" dirty="0" err="1"/>
              <a:t>oracy</a:t>
            </a:r>
            <a:r>
              <a:rPr lang="en-GB" sz="1100" dirty="0"/>
              <a:t> tasks into Technology lessons to help you develop the technical language and understanding that you need to be able to communicate your ideas and opinions effectively to others. These are some of the activities which we use in lessons, but you can try them out at home too!</a:t>
            </a:r>
          </a:p>
        </p:txBody>
      </p:sp>
      <p:graphicFrame>
        <p:nvGraphicFramePr>
          <p:cNvPr id="16" name="Table 15">
            <a:extLst>
              <a:ext uri="{FF2B5EF4-FFF2-40B4-BE49-F238E27FC236}">
                <a16:creationId xmlns:a16="http://schemas.microsoft.com/office/drawing/2014/main" id="{CFF569BC-2F7E-416D-BBC3-1B63B9F1918E}"/>
              </a:ext>
            </a:extLst>
          </p:cNvPr>
          <p:cNvGraphicFramePr>
            <a:graphicFrameLocks noGrp="1"/>
          </p:cNvGraphicFramePr>
          <p:nvPr>
            <p:extLst>
              <p:ext uri="{D42A27DB-BD31-4B8C-83A1-F6EECF244321}">
                <p14:modId xmlns:p14="http://schemas.microsoft.com/office/powerpoint/2010/main" val="482468126"/>
              </p:ext>
            </p:extLst>
          </p:nvPr>
        </p:nvGraphicFramePr>
        <p:xfrm>
          <a:off x="183949" y="6360475"/>
          <a:ext cx="4973244" cy="2433710"/>
        </p:xfrm>
        <a:graphic>
          <a:graphicData uri="http://schemas.openxmlformats.org/drawingml/2006/table">
            <a:tbl>
              <a:tblPr firstRow="1" bandRow="1">
                <a:tableStyleId>{5940675A-B579-460E-94D1-54222C63F5DA}</a:tableStyleId>
              </a:tblPr>
              <a:tblGrid>
                <a:gridCol w="1105165">
                  <a:extLst>
                    <a:ext uri="{9D8B030D-6E8A-4147-A177-3AD203B41FA5}">
                      <a16:colId xmlns:a16="http://schemas.microsoft.com/office/drawing/2014/main" val="1627863268"/>
                    </a:ext>
                  </a:extLst>
                </a:gridCol>
                <a:gridCol w="1381457">
                  <a:extLst>
                    <a:ext uri="{9D8B030D-6E8A-4147-A177-3AD203B41FA5}">
                      <a16:colId xmlns:a16="http://schemas.microsoft.com/office/drawing/2014/main" val="3477647549"/>
                    </a:ext>
                  </a:extLst>
                </a:gridCol>
                <a:gridCol w="2486622">
                  <a:extLst>
                    <a:ext uri="{9D8B030D-6E8A-4147-A177-3AD203B41FA5}">
                      <a16:colId xmlns:a16="http://schemas.microsoft.com/office/drawing/2014/main" val="177990344"/>
                    </a:ext>
                  </a:extLst>
                </a:gridCol>
              </a:tblGrid>
              <a:tr h="0">
                <a:tc gridSpan="3">
                  <a:txBody>
                    <a:bodyPr/>
                    <a:lstStyle/>
                    <a:p>
                      <a:pPr algn="l"/>
                      <a:r>
                        <a:rPr lang="en-GB" sz="1100" b="1">
                          <a:solidFill>
                            <a:schemeClr val="bg1"/>
                          </a:solidFill>
                        </a:rPr>
                        <a:t>Talk Detective</a:t>
                      </a:r>
                    </a:p>
                  </a:txBody>
                  <a:tcPr marL="84406" marR="84406" marT="42203" marB="42203">
                    <a:solidFill>
                      <a:schemeClr val="tx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65078730"/>
                  </a:ext>
                </a:extLst>
              </a:tr>
              <a:tr h="0">
                <a:tc gridSpan="3">
                  <a:txBody>
                    <a:bodyPr/>
                    <a:lstStyle/>
                    <a:p>
                      <a:r>
                        <a:rPr lang="en-GB" sz="1100" b="0"/>
                        <a:t>You need to observe conversations and identify </a:t>
                      </a:r>
                      <a:r>
                        <a:rPr lang="en-GB" sz="1100" b="0" baseline="0"/>
                        <a:t>examples of good </a:t>
                      </a:r>
                      <a:r>
                        <a:rPr lang="en-GB" sz="1100" b="0" baseline="0" err="1"/>
                        <a:t>oracy</a:t>
                      </a:r>
                      <a:r>
                        <a:rPr lang="en-GB" sz="1100" b="0" baseline="0"/>
                        <a:t>.</a:t>
                      </a:r>
                      <a:endParaRPr lang="en-GB" sz="1100" b="0"/>
                    </a:p>
                  </a:txBody>
                  <a:tcPr marL="84406" marR="84406" marT="42203" marB="42203"/>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01959190"/>
                  </a:ext>
                </a:extLst>
              </a:tr>
              <a:tr h="233919">
                <a:tc>
                  <a:txBody>
                    <a:bodyPr/>
                    <a:lstStyle/>
                    <a:p>
                      <a:r>
                        <a:rPr lang="en-GB" sz="1100" b="1"/>
                        <a:t>Success Criteria</a:t>
                      </a:r>
                    </a:p>
                  </a:txBody>
                  <a:tcPr marL="84406" marR="84406" marT="42203" marB="42203"/>
                </a:tc>
                <a:tc gridSpan="2">
                  <a:txBody>
                    <a:bodyPr/>
                    <a:lstStyle/>
                    <a:p>
                      <a:pPr marL="285750" indent="-285750">
                        <a:buFont typeface="Arial" panose="020B0604020202020204" pitchFamily="34" charset="0"/>
                        <a:buChar char="•"/>
                      </a:pPr>
                      <a:r>
                        <a:rPr lang="en-GB" sz="1100" b="0"/>
                        <a:t>Look for what people are doing</a:t>
                      </a:r>
                      <a:r>
                        <a:rPr lang="en-GB" sz="1100" b="0" baseline="0"/>
                        <a:t> well</a:t>
                      </a:r>
                    </a:p>
                    <a:p>
                      <a:pPr marL="285750" indent="-285750">
                        <a:buFont typeface="Arial" panose="020B0604020202020204" pitchFamily="34" charset="0"/>
                        <a:buChar char="•"/>
                      </a:pPr>
                      <a:r>
                        <a:rPr lang="en-GB" sz="1100" b="0" baseline="0"/>
                        <a:t>Record specific phrases and names</a:t>
                      </a:r>
                    </a:p>
                    <a:p>
                      <a:pPr marL="285750" indent="-285750">
                        <a:buFont typeface="Arial" panose="020B0604020202020204" pitchFamily="34" charset="0"/>
                        <a:buChar char="•"/>
                      </a:pPr>
                      <a:r>
                        <a:rPr lang="en-GB" sz="1100" b="0" baseline="0"/>
                        <a:t>Give praise in your feedback</a:t>
                      </a:r>
                    </a:p>
                    <a:p>
                      <a:pPr marL="285750" indent="-285750">
                        <a:buFont typeface="Arial" panose="020B0604020202020204" pitchFamily="34" charset="0"/>
                        <a:buChar char="•"/>
                      </a:pPr>
                      <a:r>
                        <a:rPr lang="en-GB" sz="1100" b="0" baseline="0"/>
                        <a:t>Use positive body language when you feedback</a:t>
                      </a:r>
                      <a:endParaRPr lang="en-GB" sz="1100" b="0"/>
                    </a:p>
                  </a:txBody>
                  <a:tcPr marL="84406" marR="84406" marT="42203" marB="42203"/>
                </a:tc>
                <a:tc hMerge="1">
                  <a:txBody>
                    <a:bodyPr/>
                    <a:lstStyle/>
                    <a:p>
                      <a:endParaRPr lang="en-GB"/>
                    </a:p>
                  </a:txBody>
                  <a:tcPr/>
                </a:tc>
                <a:extLst>
                  <a:ext uri="{0D108BD9-81ED-4DB2-BD59-A6C34878D82A}">
                    <a16:rowId xmlns:a16="http://schemas.microsoft.com/office/drawing/2014/main" val="1034933464"/>
                  </a:ext>
                </a:extLst>
              </a:tr>
              <a:tr h="0">
                <a:tc gridSpan="3">
                  <a:txBody>
                    <a:bodyPr/>
                    <a:lstStyle/>
                    <a:p>
                      <a:r>
                        <a:rPr lang="en-GB" sz="1100" b="1"/>
                        <a:t>Things to look for:</a:t>
                      </a:r>
                    </a:p>
                  </a:txBody>
                  <a:tcPr marL="84406" marR="84406" marT="42203" marB="42203">
                    <a:noFill/>
                  </a:tcPr>
                </a:tc>
                <a:tc hMerge="1">
                  <a:txBody>
                    <a:bodyPr/>
                    <a:lstStyle/>
                    <a:p>
                      <a:pPr marL="0" indent="0">
                        <a:buFont typeface="Arial" panose="020B0604020202020204" pitchFamily="34" charset="0"/>
                        <a:buNone/>
                      </a:pPr>
                      <a:endParaRPr lang="en-GB" sz="1100" b="1" baseline="0"/>
                    </a:p>
                  </a:txBody>
                  <a:tcPr marL="84406" marR="84406" marT="42203" marB="42203">
                    <a:solidFill>
                      <a:schemeClr val="bg1">
                        <a:lumMod val="85000"/>
                      </a:schemeClr>
                    </a:solidFill>
                  </a:tcPr>
                </a:tc>
                <a:tc hMerge="1">
                  <a:txBody>
                    <a:bodyPr/>
                    <a:lstStyle/>
                    <a:p>
                      <a:endParaRPr lang="en-GB"/>
                    </a:p>
                  </a:txBody>
                  <a:tcPr/>
                </a:tc>
                <a:extLst>
                  <a:ext uri="{0D108BD9-81ED-4DB2-BD59-A6C34878D82A}">
                    <a16:rowId xmlns:a16="http://schemas.microsoft.com/office/drawing/2014/main" val="2654163534"/>
                  </a:ext>
                </a:extLst>
              </a:tr>
              <a:tr h="602460">
                <a:tc gridSpan="2">
                  <a:txBody>
                    <a:bodyPr/>
                    <a:lstStyle/>
                    <a:p>
                      <a:pPr marL="171450" indent="-171450">
                        <a:buFont typeface="Wingdings" panose="05000000000000000000" pitchFamily="2" charset="2"/>
                        <a:buChar char="ü"/>
                      </a:pPr>
                      <a:r>
                        <a:rPr lang="en-GB" sz="1100" b="1"/>
                        <a:t>Invited someone</a:t>
                      </a:r>
                      <a:r>
                        <a:rPr lang="en-GB" sz="1100" b="1" baseline="0"/>
                        <a:t> else to contribute</a:t>
                      </a:r>
                      <a:endParaRPr lang="en-GB" sz="1100" b="1"/>
                    </a:p>
                    <a:p>
                      <a:pPr marL="171450" indent="-171450">
                        <a:buFont typeface="Wingdings" panose="05000000000000000000" pitchFamily="2" charset="2"/>
                        <a:buChar char="ü"/>
                      </a:pPr>
                      <a:r>
                        <a:rPr lang="en-GB" sz="1100" b="1"/>
                        <a:t>Challenged</a:t>
                      </a:r>
                      <a:r>
                        <a:rPr lang="en-GB" sz="1100" b="1" baseline="0"/>
                        <a:t> someone's opinion</a:t>
                      </a:r>
                      <a:endParaRPr lang="en-GB" sz="1100" b="1"/>
                    </a:p>
                    <a:p>
                      <a:pPr marL="171450" indent="-171450">
                        <a:buFont typeface="Wingdings" panose="05000000000000000000" pitchFamily="2" charset="2"/>
                        <a:buChar char="ü"/>
                      </a:pPr>
                      <a:r>
                        <a:rPr lang="en-GB" sz="1100" b="1"/>
                        <a:t>Summarised their</a:t>
                      </a:r>
                      <a:r>
                        <a:rPr lang="en-GB" sz="1100" b="1" baseline="0"/>
                        <a:t> thinking or the group opinion</a:t>
                      </a:r>
                      <a:endParaRPr lang="en-GB" sz="1100" b="1"/>
                    </a:p>
                    <a:p>
                      <a:pPr marL="171450" indent="-171450">
                        <a:buFont typeface="Wingdings" panose="05000000000000000000" pitchFamily="2" charset="2"/>
                        <a:buChar char="ü"/>
                      </a:pPr>
                      <a:r>
                        <a:rPr lang="en-GB" sz="1100" b="1"/>
                        <a:t>Clarified</a:t>
                      </a:r>
                      <a:r>
                        <a:rPr lang="en-GB" sz="1100" b="1" baseline="0"/>
                        <a:t> someone’s idea</a:t>
                      </a:r>
                      <a:endParaRPr lang="en-GB" sz="1100" b="1"/>
                    </a:p>
                  </a:txBody>
                  <a:tcPr marL="84406" marR="84406" marT="42203" marB="42203"/>
                </a:tc>
                <a:tc hMerge="1">
                  <a:txBody>
                    <a:bodyPr/>
                    <a:lstStyle/>
                    <a:p>
                      <a:endParaRPr lang="en-GB" sz="1100" b="1"/>
                    </a:p>
                  </a:txBody>
                  <a:tcPr marL="84406" marR="84406" marT="42203" marB="42203"/>
                </a:tc>
                <a:tc>
                  <a:txBody>
                    <a:bodyPr/>
                    <a:lstStyle/>
                    <a:p>
                      <a:pPr marL="171450" indent="-171450">
                        <a:buFont typeface="Wingdings" panose="05000000000000000000" pitchFamily="2" charset="2"/>
                        <a:buChar char="ü"/>
                      </a:pPr>
                      <a:r>
                        <a:rPr lang="en-GB" sz="1100" b="1"/>
                        <a:t>Gave a good example</a:t>
                      </a:r>
                    </a:p>
                    <a:p>
                      <a:pPr marL="171450" indent="-171450">
                        <a:buFont typeface="Wingdings" panose="05000000000000000000" pitchFamily="2" charset="2"/>
                        <a:buChar char="ü"/>
                      </a:pPr>
                      <a:r>
                        <a:rPr lang="en-GB" sz="1100" b="1"/>
                        <a:t>Used appropriate</a:t>
                      </a:r>
                      <a:r>
                        <a:rPr lang="en-GB" sz="1100" b="1" baseline="0"/>
                        <a:t> body language</a:t>
                      </a:r>
                      <a:endParaRPr lang="en-GB" sz="1100" b="1"/>
                    </a:p>
                    <a:p>
                      <a:pPr marL="171450" indent="-171450">
                        <a:buFont typeface="Wingdings" panose="05000000000000000000" pitchFamily="2" charset="2"/>
                        <a:buChar char="ü"/>
                      </a:pPr>
                      <a:r>
                        <a:rPr lang="en-GB" sz="1100" b="1"/>
                        <a:t>Used</a:t>
                      </a:r>
                      <a:r>
                        <a:rPr lang="en-GB" sz="1100" b="1" baseline="0"/>
                        <a:t> technical language / key words</a:t>
                      </a:r>
                      <a:endParaRPr lang="en-GB" sz="1100" b="1"/>
                    </a:p>
                    <a:p>
                      <a:endParaRPr lang="en-GB" sz="1100" b="1"/>
                    </a:p>
                  </a:txBody>
                  <a:tcPr marL="84406" marR="84406" marT="42203" marB="42203"/>
                </a:tc>
                <a:extLst>
                  <a:ext uri="{0D108BD9-81ED-4DB2-BD59-A6C34878D82A}">
                    <a16:rowId xmlns:a16="http://schemas.microsoft.com/office/drawing/2014/main" val="2515128035"/>
                  </a:ext>
                </a:extLst>
              </a:tr>
            </a:tbl>
          </a:graphicData>
        </a:graphic>
      </p:graphicFrame>
    </p:spTree>
    <p:extLst>
      <p:ext uri="{BB962C8B-B14F-4D97-AF65-F5344CB8AC3E}">
        <p14:creationId xmlns:p14="http://schemas.microsoft.com/office/powerpoint/2010/main" val="4286933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a:extLst>
              <a:ext uri="{FF2B5EF4-FFF2-40B4-BE49-F238E27FC236}">
                <a16:creationId xmlns:a16="http://schemas.microsoft.com/office/drawing/2014/main" id="{1A63837B-FA31-463F-ADBC-A9EF7F02BCBB}"/>
              </a:ext>
            </a:extLst>
          </p:cNvPr>
          <p:cNvSpPr>
            <a:spLocks noGrp="1"/>
          </p:cNvSpPr>
          <p:nvPr>
            <p:ph type="title"/>
          </p:nvPr>
        </p:nvSpPr>
        <p:spPr>
          <a:xfrm>
            <a:off x="1" y="1"/>
            <a:ext cx="6858000" cy="539552"/>
          </a:xfrm>
          <a:solidFill>
            <a:schemeClr val="bg1">
              <a:lumMod val="95000"/>
            </a:schemeClr>
          </a:solidFill>
        </p:spPr>
        <p:txBody>
          <a:bodyPr anchor="t">
            <a:normAutofit/>
          </a:bodyPr>
          <a:lstStyle/>
          <a:p>
            <a:pPr algn="ctr"/>
            <a:r>
              <a:rPr lang="en-GB" sz="2400" b="1"/>
              <a:t>Revision Strategies in Design Technology</a:t>
            </a:r>
            <a:endParaRPr lang="ru-RU" sz="2400" b="1"/>
          </a:p>
        </p:txBody>
      </p:sp>
      <p:graphicFrame>
        <p:nvGraphicFramePr>
          <p:cNvPr id="2" name="Table 1"/>
          <p:cNvGraphicFramePr>
            <a:graphicFrameLocks noGrp="1"/>
          </p:cNvGraphicFramePr>
          <p:nvPr>
            <p:extLst>
              <p:ext uri="{D42A27DB-BD31-4B8C-83A1-F6EECF244321}">
                <p14:modId xmlns:p14="http://schemas.microsoft.com/office/powerpoint/2010/main" val="2582278604"/>
              </p:ext>
            </p:extLst>
          </p:nvPr>
        </p:nvGraphicFramePr>
        <p:xfrm>
          <a:off x="428743" y="701565"/>
          <a:ext cx="5965581" cy="8184292"/>
        </p:xfrm>
        <a:graphic>
          <a:graphicData uri="http://schemas.openxmlformats.org/drawingml/2006/table">
            <a:tbl>
              <a:tblPr firstRow="1" firstCol="1" bandRow="1">
                <a:tableStyleId>{5940675A-B579-460E-94D1-54222C63F5DA}</a:tableStyleId>
              </a:tblPr>
              <a:tblGrid>
                <a:gridCol w="704100">
                  <a:extLst>
                    <a:ext uri="{9D8B030D-6E8A-4147-A177-3AD203B41FA5}">
                      <a16:colId xmlns:a16="http://schemas.microsoft.com/office/drawing/2014/main" val="1186438241"/>
                    </a:ext>
                  </a:extLst>
                </a:gridCol>
                <a:gridCol w="579066">
                  <a:extLst>
                    <a:ext uri="{9D8B030D-6E8A-4147-A177-3AD203B41FA5}">
                      <a16:colId xmlns:a16="http://schemas.microsoft.com/office/drawing/2014/main" val="1494373257"/>
                    </a:ext>
                  </a:extLst>
                </a:gridCol>
                <a:gridCol w="4169714">
                  <a:extLst>
                    <a:ext uri="{9D8B030D-6E8A-4147-A177-3AD203B41FA5}">
                      <a16:colId xmlns:a16="http://schemas.microsoft.com/office/drawing/2014/main" val="1715239267"/>
                    </a:ext>
                  </a:extLst>
                </a:gridCol>
                <a:gridCol w="512701">
                  <a:extLst>
                    <a:ext uri="{9D8B030D-6E8A-4147-A177-3AD203B41FA5}">
                      <a16:colId xmlns:a16="http://schemas.microsoft.com/office/drawing/2014/main" val="208973161"/>
                    </a:ext>
                  </a:extLst>
                </a:gridCol>
              </a:tblGrid>
              <a:tr h="152283">
                <a:tc>
                  <a:txBody>
                    <a:bodyPr/>
                    <a:lstStyle/>
                    <a:p>
                      <a:pPr>
                        <a:lnSpc>
                          <a:spcPct val="115000"/>
                        </a:lnSpc>
                        <a:spcAft>
                          <a:spcPts val="0"/>
                        </a:spcAft>
                      </a:pPr>
                      <a:r>
                        <a:rPr lang="en-GB" sz="900" dirty="0">
                          <a:effectLst/>
                        </a:rPr>
                        <a:t>Technique</a:t>
                      </a:r>
                      <a:endPar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solidFill>
                            <a:schemeClr val="tx1"/>
                          </a:solidFill>
                          <a:effectLst/>
                          <a:latin typeface="+mn-lt"/>
                          <a:ea typeface="+mn-ea"/>
                          <a:cs typeface="+mn-cs"/>
                        </a:rPr>
                        <a:t>Difficulty</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effectLst/>
                        </a:rPr>
                        <a:t>Description</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gn="ctr"/>
                      <a:r>
                        <a:rPr lang="en-GB" sz="900"/>
                        <a:t>Used</a:t>
                      </a:r>
                      <a:endParaRPr lang="en-GB" sz="900">
                        <a:solidFill>
                          <a:schemeClr val="tx1"/>
                        </a:solidFill>
                      </a:endParaRPr>
                    </a:p>
                  </a:txBody>
                  <a:tcPr marL="25106" marR="25106" marT="0" marB="0">
                    <a:solidFill>
                      <a:schemeClr val="bg1">
                        <a:lumMod val="85000"/>
                      </a:schemeClr>
                    </a:solidFill>
                  </a:tcPr>
                </a:tc>
                <a:extLst>
                  <a:ext uri="{0D108BD9-81ED-4DB2-BD59-A6C34878D82A}">
                    <a16:rowId xmlns:a16="http://schemas.microsoft.com/office/drawing/2014/main" val="3540646207"/>
                  </a:ext>
                </a:extLst>
              </a:tr>
              <a:tr h="314061">
                <a:tc>
                  <a:txBody>
                    <a:bodyPr/>
                    <a:lstStyle/>
                    <a:p>
                      <a:pPr>
                        <a:lnSpc>
                          <a:spcPct val="115000"/>
                        </a:lnSpc>
                        <a:spcAft>
                          <a:spcPts val="0"/>
                        </a:spcAft>
                      </a:pPr>
                      <a:r>
                        <a:rPr lang="en-GB" sz="900">
                          <a:effectLst/>
                        </a:rPr>
                        <a:t>Revision Cards</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effectLst/>
                        </a:rPr>
                        <a:t>Hard</a:t>
                      </a:r>
                      <a:r>
                        <a:rPr lang="en-GB" sz="900" baseline="0">
                          <a:effectLst/>
                        </a:rPr>
                        <a:t> Challenge</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95000"/>
                      </a:schemeClr>
                    </a:solidFill>
                  </a:tcPr>
                </a:tc>
                <a:tc>
                  <a:txBody>
                    <a:bodyPr/>
                    <a:lstStyle/>
                    <a:p>
                      <a:pPr>
                        <a:lnSpc>
                          <a:spcPct val="115000"/>
                        </a:lnSpc>
                        <a:spcAft>
                          <a:spcPts val="0"/>
                        </a:spcAft>
                      </a:pPr>
                      <a:r>
                        <a:rPr lang="en-GB" sz="900">
                          <a:effectLst/>
                        </a:rPr>
                        <a:t>Write out ‘flash cards’ which have questions on the front and answers on the back which can be used for testing yourself/each other.</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501513389"/>
                  </a:ext>
                </a:extLst>
              </a:tr>
              <a:tr h="314061">
                <a:tc>
                  <a:txBody>
                    <a:bodyPr/>
                    <a:lstStyle/>
                    <a:p>
                      <a:pPr>
                        <a:lnSpc>
                          <a:spcPct val="115000"/>
                        </a:lnSpc>
                        <a:spcAft>
                          <a:spcPts val="0"/>
                        </a:spcAft>
                      </a:pPr>
                      <a:r>
                        <a:rPr lang="en-GB" sz="900">
                          <a:effectLst/>
                        </a:rPr>
                        <a:t>Memory Map</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effectLst/>
                        </a:rPr>
                        <a:t>Challenge</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95000"/>
                      </a:schemeClr>
                    </a:solidFill>
                  </a:tcPr>
                </a:tc>
                <a:tc>
                  <a:txBody>
                    <a:bodyPr/>
                    <a:lstStyle/>
                    <a:p>
                      <a:pPr>
                        <a:lnSpc>
                          <a:spcPct val="115000"/>
                        </a:lnSpc>
                        <a:spcAft>
                          <a:spcPts val="0"/>
                        </a:spcAft>
                      </a:pPr>
                      <a:r>
                        <a:rPr lang="en-GB" sz="900">
                          <a:effectLst/>
                        </a:rPr>
                        <a:t>Mind map all the key points and key words related to the topics.  Use images as appropriate.</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1289427732"/>
                  </a:ext>
                </a:extLst>
              </a:tr>
              <a:tr h="475840">
                <a:tc>
                  <a:txBody>
                    <a:bodyPr/>
                    <a:lstStyle/>
                    <a:p>
                      <a:pPr>
                        <a:lnSpc>
                          <a:spcPct val="115000"/>
                        </a:lnSpc>
                        <a:spcAft>
                          <a:spcPts val="0"/>
                        </a:spcAft>
                      </a:pPr>
                      <a:r>
                        <a:rPr lang="en-GB" sz="900">
                          <a:effectLst/>
                        </a:rPr>
                        <a:t>mnemonics</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effectLst/>
                        </a:rPr>
                        <a:t>Hard Challenge</a:t>
                      </a:r>
                    </a:p>
                  </a:txBody>
                  <a:tcPr marL="25106" marR="25106" marT="0" marB="0">
                    <a:solidFill>
                      <a:schemeClr val="bg1">
                        <a:lumMod val="95000"/>
                      </a:schemeClr>
                    </a:solidFill>
                  </a:tcPr>
                </a:tc>
                <a:tc>
                  <a:txBody>
                    <a:bodyPr/>
                    <a:lstStyle/>
                    <a:p>
                      <a:pPr>
                        <a:lnSpc>
                          <a:spcPct val="115000"/>
                        </a:lnSpc>
                        <a:spcAft>
                          <a:spcPts val="0"/>
                        </a:spcAft>
                      </a:pPr>
                      <a:r>
                        <a:rPr lang="en-GB" sz="900">
                          <a:effectLst/>
                        </a:rPr>
                        <a:t>Use the first letter of key words to spell out a word or phrase to remember lists or large chunks of information e.g. Richard of York gave battle in vain (colours of the rainbow: red, orange, yellow, green, blue, indigo, violet) or ACCESS FM.</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2189647977"/>
                  </a:ext>
                </a:extLst>
              </a:tr>
              <a:tr h="253218">
                <a:tc rowSpan="3">
                  <a:txBody>
                    <a:bodyPr/>
                    <a:lstStyle/>
                    <a:p>
                      <a:pPr>
                        <a:lnSpc>
                          <a:spcPct val="115000"/>
                        </a:lnSpc>
                        <a:spcAft>
                          <a:spcPts val="0"/>
                        </a:spcAft>
                      </a:pPr>
                      <a:r>
                        <a:rPr lang="en-GB" sz="900">
                          <a:effectLst/>
                        </a:rPr>
                        <a:t>Self Test</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effectLst/>
                        </a:rPr>
                        <a:t>Challenge</a:t>
                      </a:r>
                    </a:p>
                  </a:txBody>
                  <a:tcPr marL="25106" marR="25106" marT="0" marB="0">
                    <a:solidFill>
                      <a:schemeClr val="bg1">
                        <a:lumMod val="95000"/>
                      </a:schemeClr>
                    </a:solidFill>
                  </a:tcPr>
                </a:tc>
                <a:tc>
                  <a:txBody>
                    <a:bodyPr/>
                    <a:lstStyle/>
                    <a:p>
                      <a:pPr>
                        <a:lnSpc>
                          <a:spcPct val="115000"/>
                        </a:lnSpc>
                        <a:spcAft>
                          <a:spcPts val="0"/>
                        </a:spcAft>
                      </a:pPr>
                      <a:r>
                        <a:rPr lang="en-GB" sz="900">
                          <a:effectLst/>
                        </a:rPr>
                        <a:t>Use flash cards or the practice questions in the book to test your knowledge of topics.  </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779601961"/>
                  </a:ext>
                </a:extLst>
              </a:tr>
              <a:tr h="314061">
                <a:tc vMerge="1">
                  <a:txBody>
                    <a:bodyPr/>
                    <a:lstStyle/>
                    <a:p>
                      <a:endParaRPr lang="en-GB"/>
                    </a:p>
                  </a:txBody>
                  <a:tcPr/>
                </a:tc>
                <a:tc>
                  <a:txBody>
                    <a:bodyPr/>
                    <a:lstStyle/>
                    <a:p>
                      <a:pPr>
                        <a:lnSpc>
                          <a:spcPct val="115000"/>
                        </a:lnSpc>
                        <a:spcAft>
                          <a:spcPts val="0"/>
                        </a:spcAft>
                      </a:pPr>
                      <a:r>
                        <a:rPr lang="en-GB" sz="900">
                          <a:effectLst/>
                        </a:rPr>
                        <a:t>Hard Challenge</a:t>
                      </a:r>
                    </a:p>
                  </a:txBody>
                  <a:tcPr marL="25106" marR="25106" marT="0" marB="0">
                    <a:solidFill>
                      <a:schemeClr val="bg1">
                        <a:lumMod val="95000"/>
                      </a:schemeClr>
                    </a:solidFill>
                  </a:tcPr>
                </a:tc>
                <a:tc>
                  <a:txBody>
                    <a:bodyPr/>
                    <a:lstStyle/>
                    <a:p>
                      <a:pPr>
                        <a:lnSpc>
                          <a:spcPct val="115000"/>
                        </a:lnSpc>
                        <a:spcAft>
                          <a:spcPts val="0"/>
                        </a:spcAft>
                      </a:pPr>
                      <a:r>
                        <a:rPr lang="en-GB" sz="900" dirty="0">
                          <a:effectLst/>
                        </a:rPr>
                        <a:t>Designing your own question and mark scheme for the topic</a:t>
                      </a:r>
                      <a:endPar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3069709941"/>
                  </a:ext>
                </a:extLst>
              </a:tr>
              <a:tr h="314061">
                <a:tc vMerge="1">
                  <a:txBody>
                    <a:bodyPr/>
                    <a:lstStyle/>
                    <a:p>
                      <a:endParaRPr lang="en-GB"/>
                    </a:p>
                  </a:txBody>
                  <a:tcPr/>
                </a:tc>
                <a:tc>
                  <a:txBody>
                    <a:bodyPr/>
                    <a:lstStyle/>
                    <a:p>
                      <a:pPr>
                        <a:lnSpc>
                          <a:spcPct val="115000"/>
                        </a:lnSpc>
                        <a:spcAft>
                          <a:spcPts val="0"/>
                        </a:spcAft>
                      </a:pPr>
                      <a:r>
                        <a:rPr lang="en-GB" sz="900">
                          <a:effectLst/>
                        </a:rPr>
                        <a:t>Extreme Challenge</a:t>
                      </a:r>
                    </a:p>
                  </a:txBody>
                  <a:tcPr marL="25106" marR="25106" marT="0" marB="0">
                    <a:solidFill>
                      <a:schemeClr val="bg1">
                        <a:lumMod val="95000"/>
                      </a:schemeClr>
                    </a:solidFill>
                  </a:tcPr>
                </a:tc>
                <a:tc>
                  <a:txBody>
                    <a:bodyPr/>
                    <a:lstStyle/>
                    <a:p>
                      <a:pPr>
                        <a:lnSpc>
                          <a:spcPct val="115000"/>
                        </a:lnSpc>
                        <a:spcAft>
                          <a:spcPts val="0"/>
                        </a:spcAft>
                      </a:pPr>
                      <a:r>
                        <a:rPr lang="en-GB" sz="900">
                          <a:effectLst/>
                        </a:rPr>
                        <a:t>Create a model answer for the question you designed.</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2096949597"/>
                  </a:ext>
                </a:extLst>
              </a:tr>
              <a:tr h="314061">
                <a:tc>
                  <a:txBody>
                    <a:bodyPr/>
                    <a:lstStyle/>
                    <a:p>
                      <a:pPr>
                        <a:lnSpc>
                          <a:spcPct val="115000"/>
                        </a:lnSpc>
                        <a:spcAft>
                          <a:spcPts val="0"/>
                        </a:spcAft>
                      </a:pPr>
                      <a:r>
                        <a:rPr lang="en-GB" sz="900">
                          <a:effectLst/>
                        </a:rPr>
                        <a:t>Smartass Lists</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effectLst/>
                        </a:rPr>
                        <a:t>Extreme Challenge</a:t>
                      </a:r>
                    </a:p>
                  </a:txBody>
                  <a:tcPr marL="25106" marR="25106" marT="0" marB="0">
                    <a:solidFill>
                      <a:schemeClr val="bg1">
                        <a:lumMod val="95000"/>
                      </a:schemeClr>
                    </a:solidFill>
                  </a:tcPr>
                </a:tc>
                <a:tc>
                  <a:txBody>
                    <a:bodyPr/>
                    <a:lstStyle/>
                    <a:p>
                      <a:pPr>
                        <a:lnSpc>
                          <a:spcPct val="115000"/>
                        </a:lnSpc>
                        <a:spcAft>
                          <a:spcPts val="0"/>
                        </a:spcAft>
                      </a:pPr>
                      <a:r>
                        <a:rPr lang="en-GB" sz="900">
                          <a:effectLst/>
                        </a:rPr>
                        <a:t>Write down impressive/unusual key words or expressions which you could use to answer a question on that topic</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3136795919"/>
                  </a:ext>
                </a:extLst>
              </a:tr>
              <a:tr h="475840">
                <a:tc>
                  <a:txBody>
                    <a:bodyPr/>
                    <a:lstStyle/>
                    <a:p>
                      <a:pPr>
                        <a:lnSpc>
                          <a:spcPct val="115000"/>
                        </a:lnSpc>
                        <a:spcAft>
                          <a:spcPts val="0"/>
                        </a:spcAft>
                      </a:pPr>
                      <a:r>
                        <a:rPr lang="en-GB" sz="900">
                          <a:effectLst/>
                        </a:rPr>
                        <a:t>Example Q&amp;A</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effectLst/>
                        </a:rPr>
                        <a:t>Hard Challenge</a:t>
                      </a:r>
                    </a:p>
                  </a:txBody>
                  <a:tcPr marL="25106" marR="25106" marT="0" marB="0">
                    <a:solidFill>
                      <a:schemeClr val="bg1">
                        <a:lumMod val="95000"/>
                      </a:schemeClr>
                    </a:solidFill>
                  </a:tcPr>
                </a:tc>
                <a:tc>
                  <a:txBody>
                    <a:bodyPr/>
                    <a:lstStyle/>
                    <a:p>
                      <a:pPr>
                        <a:lnSpc>
                          <a:spcPct val="115000"/>
                        </a:lnSpc>
                        <a:spcAft>
                          <a:spcPts val="0"/>
                        </a:spcAft>
                      </a:pPr>
                      <a:r>
                        <a:rPr lang="en-GB" sz="900">
                          <a:effectLst/>
                        </a:rPr>
                        <a:t>Make up an example exam question on the topic and write a mark scheme for it using the revision guide.  Then test a peer with the question, mark their work and work in pairs to develop the mark scheme.</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1089668882"/>
                  </a:ext>
                </a:extLst>
              </a:tr>
              <a:tr h="314061">
                <a:tc>
                  <a:txBody>
                    <a:bodyPr/>
                    <a:lstStyle/>
                    <a:p>
                      <a:pPr>
                        <a:lnSpc>
                          <a:spcPct val="115000"/>
                        </a:lnSpc>
                        <a:spcAft>
                          <a:spcPts val="0"/>
                        </a:spcAft>
                      </a:pPr>
                      <a:r>
                        <a:rPr lang="en-GB" sz="900">
                          <a:effectLst/>
                        </a:rPr>
                        <a:t>Songs/Poems</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effectLst/>
                        </a:rPr>
                        <a:t>Hard Challenge</a:t>
                      </a:r>
                    </a:p>
                  </a:txBody>
                  <a:tcPr marL="25106" marR="25106" marT="0" marB="0">
                    <a:solidFill>
                      <a:schemeClr val="bg1">
                        <a:lumMod val="95000"/>
                      </a:schemeClr>
                    </a:solidFill>
                  </a:tcPr>
                </a:tc>
                <a:tc>
                  <a:txBody>
                    <a:bodyPr/>
                    <a:lstStyle/>
                    <a:p>
                      <a:pPr>
                        <a:lnSpc>
                          <a:spcPct val="115000"/>
                        </a:lnSpc>
                        <a:spcAft>
                          <a:spcPts val="0"/>
                        </a:spcAft>
                      </a:pPr>
                      <a:r>
                        <a:rPr lang="en-GB" sz="900">
                          <a:effectLst/>
                        </a:rPr>
                        <a:t>Write a poem or a rhyme (you could even include a tune) which will help you to remember the key words or points for a topic.</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1694263220"/>
                  </a:ext>
                </a:extLst>
              </a:tr>
              <a:tr h="475840">
                <a:tc>
                  <a:txBody>
                    <a:bodyPr/>
                    <a:lstStyle/>
                    <a:p>
                      <a:pPr>
                        <a:lnSpc>
                          <a:spcPct val="115000"/>
                        </a:lnSpc>
                        <a:spcAft>
                          <a:spcPts val="0"/>
                        </a:spcAft>
                      </a:pPr>
                      <a:r>
                        <a:rPr lang="en-GB" sz="900">
                          <a:effectLst/>
                        </a:rPr>
                        <a:t>Pictograms</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effectLst/>
                        </a:rPr>
                        <a:t>Challenge</a:t>
                      </a:r>
                    </a:p>
                  </a:txBody>
                  <a:tcPr marL="25106" marR="25106" marT="0" marB="0">
                    <a:solidFill>
                      <a:schemeClr val="bg1">
                        <a:lumMod val="95000"/>
                      </a:schemeClr>
                    </a:solidFill>
                  </a:tcPr>
                </a:tc>
                <a:tc>
                  <a:txBody>
                    <a:bodyPr/>
                    <a:lstStyle/>
                    <a:p>
                      <a:pPr>
                        <a:lnSpc>
                          <a:spcPct val="115000"/>
                        </a:lnSpc>
                        <a:spcAft>
                          <a:spcPts val="0"/>
                        </a:spcAft>
                      </a:pPr>
                      <a:r>
                        <a:rPr lang="en-GB" sz="900">
                          <a:effectLst/>
                        </a:rPr>
                        <a:t>Draw images surrounded by key words which will remind you of the key information or help to summarise the topics.  This may be a single image (e.g. materials/tools) or a story board (e.g. processes)</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3377604594"/>
                  </a:ext>
                </a:extLst>
              </a:tr>
              <a:tr h="314061">
                <a:tc>
                  <a:txBody>
                    <a:bodyPr/>
                    <a:lstStyle/>
                    <a:p>
                      <a:pPr>
                        <a:lnSpc>
                          <a:spcPct val="115000"/>
                        </a:lnSpc>
                        <a:spcAft>
                          <a:spcPts val="0"/>
                        </a:spcAft>
                      </a:pPr>
                      <a:r>
                        <a:rPr lang="en-GB" sz="900">
                          <a:effectLst/>
                        </a:rPr>
                        <a:t>Bullets/Lists</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effectLst/>
                        </a:rPr>
                        <a:t>Challenge</a:t>
                      </a:r>
                    </a:p>
                  </a:txBody>
                  <a:tcPr marL="25106" marR="25106" marT="0" marB="0">
                    <a:solidFill>
                      <a:schemeClr val="bg1">
                        <a:lumMod val="95000"/>
                      </a:schemeClr>
                    </a:solidFill>
                  </a:tcPr>
                </a:tc>
                <a:tc>
                  <a:txBody>
                    <a:bodyPr/>
                    <a:lstStyle/>
                    <a:p>
                      <a:pPr>
                        <a:lnSpc>
                          <a:spcPct val="115000"/>
                        </a:lnSpc>
                        <a:spcAft>
                          <a:spcPts val="0"/>
                        </a:spcAft>
                      </a:pPr>
                      <a:r>
                        <a:rPr lang="en-GB" sz="900">
                          <a:effectLst/>
                        </a:rPr>
                        <a:t>Number or bullet point the key information on a topic.  Try and list them in order of importance.</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1262911062"/>
                  </a:ext>
                </a:extLst>
              </a:tr>
              <a:tr h="314061">
                <a:tc rowSpan="2">
                  <a:txBody>
                    <a:bodyPr/>
                    <a:lstStyle/>
                    <a:p>
                      <a:pPr>
                        <a:lnSpc>
                          <a:spcPct val="115000"/>
                        </a:lnSpc>
                        <a:spcAft>
                          <a:spcPts val="0"/>
                        </a:spcAft>
                      </a:pPr>
                      <a:r>
                        <a:rPr lang="en-GB" sz="900">
                          <a:effectLst/>
                        </a:rPr>
                        <a:t>Audio Tape</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effectLst/>
                        </a:rPr>
                        <a:t>Challenge</a:t>
                      </a:r>
                    </a:p>
                  </a:txBody>
                  <a:tcPr marL="25106" marR="25106" marT="0" marB="0">
                    <a:solidFill>
                      <a:schemeClr val="bg1">
                        <a:lumMod val="95000"/>
                      </a:schemeClr>
                    </a:solidFill>
                  </a:tcPr>
                </a:tc>
                <a:tc>
                  <a:txBody>
                    <a:bodyPr/>
                    <a:lstStyle/>
                    <a:p>
                      <a:pPr>
                        <a:lnSpc>
                          <a:spcPct val="115000"/>
                        </a:lnSpc>
                        <a:spcAft>
                          <a:spcPts val="0"/>
                        </a:spcAft>
                      </a:pPr>
                      <a:r>
                        <a:rPr lang="en-GB" sz="900">
                          <a:effectLst/>
                        </a:rPr>
                        <a:t>Create an audio account of the key information which you can then play back to yourself to help you remember the key points.</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1935144208"/>
                  </a:ext>
                </a:extLst>
              </a:tr>
              <a:tr h="475840">
                <a:tc vMerge="1">
                  <a:txBody>
                    <a:bodyPr/>
                    <a:lstStyle/>
                    <a:p>
                      <a:endParaRPr lang="en-GB"/>
                    </a:p>
                  </a:txBody>
                  <a:tcPr/>
                </a:tc>
                <a:tc>
                  <a:txBody>
                    <a:bodyPr/>
                    <a:lstStyle/>
                    <a:p>
                      <a:pPr>
                        <a:lnSpc>
                          <a:spcPct val="115000"/>
                        </a:lnSpc>
                        <a:spcAft>
                          <a:spcPts val="0"/>
                        </a:spcAft>
                      </a:pPr>
                      <a:r>
                        <a:rPr lang="en-GB" sz="900">
                          <a:effectLst/>
                        </a:rPr>
                        <a:t>Hard Challenge</a:t>
                      </a:r>
                    </a:p>
                  </a:txBody>
                  <a:tcPr marL="25106" marR="25106" marT="0" marB="0">
                    <a:solidFill>
                      <a:schemeClr val="bg1">
                        <a:lumMod val="95000"/>
                      </a:schemeClr>
                    </a:solidFill>
                  </a:tcPr>
                </a:tc>
                <a:tc>
                  <a:txBody>
                    <a:bodyPr/>
                    <a:lstStyle/>
                    <a:p>
                      <a:pPr>
                        <a:lnSpc>
                          <a:spcPct val="115000"/>
                        </a:lnSpc>
                        <a:spcAft>
                          <a:spcPts val="0"/>
                        </a:spcAft>
                      </a:pPr>
                      <a:r>
                        <a:rPr lang="en-GB" sz="900">
                          <a:effectLst/>
                        </a:rPr>
                        <a:t>In pairs write and record an interview which includes the key information about a topic and requires the interviewee to explain and justify the information being covered.</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3958563166"/>
                  </a:ext>
                </a:extLst>
              </a:tr>
              <a:tr h="637618">
                <a:tc>
                  <a:txBody>
                    <a:bodyPr/>
                    <a:lstStyle/>
                    <a:p>
                      <a:pPr>
                        <a:lnSpc>
                          <a:spcPct val="115000"/>
                        </a:lnSpc>
                        <a:spcAft>
                          <a:spcPts val="0"/>
                        </a:spcAft>
                      </a:pPr>
                      <a:r>
                        <a:rPr lang="en-GB" sz="900">
                          <a:effectLst/>
                        </a:rPr>
                        <a:t>Physical Map</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effectLst/>
                        </a:rPr>
                        <a:t>Challenge</a:t>
                      </a:r>
                    </a:p>
                  </a:txBody>
                  <a:tcPr marL="25106" marR="25106" marT="0" marB="0">
                    <a:solidFill>
                      <a:schemeClr val="bg1">
                        <a:lumMod val="95000"/>
                      </a:schemeClr>
                    </a:solidFill>
                  </a:tcPr>
                </a:tc>
                <a:tc>
                  <a:txBody>
                    <a:bodyPr/>
                    <a:lstStyle/>
                    <a:p>
                      <a:pPr>
                        <a:lnSpc>
                          <a:spcPct val="115000"/>
                        </a:lnSpc>
                        <a:spcAft>
                          <a:spcPts val="0"/>
                        </a:spcAft>
                      </a:pPr>
                      <a:r>
                        <a:rPr lang="en-GB" sz="900">
                          <a:effectLst/>
                        </a:rPr>
                        <a:t>Put key points about a topic around the room.  Move to that point and either read out loud or write down the fact/point/information.  This means that the information then becomes associated with this specific place and thinking about the place should trigger the recall of information.</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601539825"/>
                  </a:ext>
                </a:extLst>
              </a:tr>
              <a:tr h="475840">
                <a:tc>
                  <a:txBody>
                    <a:bodyPr/>
                    <a:lstStyle/>
                    <a:p>
                      <a:pPr>
                        <a:lnSpc>
                          <a:spcPct val="115000"/>
                        </a:lnSpc>
                        <a:spcAft>
                          <a:spcPts val="0"/>
                        </a:spcAft>
                      </a:pPr>
                      <a:br>
                        <a:rPr lang="en-GB" sz="900">
                          <a:effectLst/>
                        </a:rPr>
                      </a:br>
                      <a:r>
                        <a:rPr lang="en-GB" sz="900">
                          <a:effectLst/>
                        </a:rPr>
                        <a:t>Round Robin</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effectLst/>
                        </a:rPr>
                        <a:t>Challenge</a:t>
                      </a:r>
                    </a:p>
                  </a:txBody>
                  <a:tcPr marL="25106" marR="25106" marT="0" marB="0">
                    <a:solidFill>
                      <a:schemeClr val="bg1">
                        <a:lumMod val="95000"/>
                      </a:schemeClr>
                    </a:solidFill>
                  </a:tcPr>
                </a:tc>
                <a:tc>
                  <a:txBody>
                    <a:bodyPr/>
                    <a:lstStyle/>
                    <a:p>
                      <a:pPr>
                        <a:lnSpc>
                          <a:spcPct val="115000"/>
                        </a:lnSpc>
                        <a:spcAft>
                          <a:spcPts val="0"/>
                        </a:spcAft>
                      </a:pPr>
                      <a:r>
                        <a:rPr lang="en-GB" sz="900">
                          <a:effectLst/>
                        </a:rPr>
                        <a:t>In teams of 3-4, take it in turns to relay the information about a topic until you run out of key points.  Then check that you covered all the information by using the revision guide/notes as a checklist.</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4165431714"/>
                  </a:ext>
                </a:extLst>
              </a:tr>
              <a:tr h="475840">
                <a:tc>
                  <a:txBody>
                    <a:bodyPr/>
                    <a:lstStyle/>
                    <a:p>
                      <a:pPr>
                        <a:lnSpc>
                          <a:spcPct val="115000"/>
                        </a:lnSpc>
                        <a:spcAft>
                          <a:spcPts val="0"/>
                        </a:spcAft>
                      </a:pPr>
                      <a:r>
                        <a:rPr lang="en-GB" sz="900">
                          <a:effectLst/>
                        </a:rPr>
                        <a:t>Quiz </a:t>
                      </a:r>
                      <a:r>
                        <a:rPr lang="en-GB" sz="900" err="1">
                          <a:effectLst/>
                        </a:rPr>
                        <a:t>Quiz</a:t>
                      </a:r>
                      <a:r>
                        <a:rPr lang="en-GB" sz="900">
                          <a:effectLst/>
                        </a:rPr>
                        <a:t> Trade</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effectLst/>
                        </a:rPr>
                        <a:t>Hard Challenge</a:t>
                      </a:r>
                    </a:p>
                  </a:txBody>
                  <a:tcPr marL="25106" marR="25106" marT="0" marB="0">
                    <a:solidFill>
                      <a:schemeClr val="bg1">
                        <a:lumMod val="95000"/>
                      </a:schemeClr>
                    </a:solidFill>
                  </a:tcPr>
                </a:tc>
                <a:tc>
                  <a:txBody>
                    <a:bodyPr/>
                    <a:lstStyle/>
                    <a:p>
                      <a:pPr>
                        <a:lnSpc>
                          <a:spcPct val="115000"/>
                        </a:lnSpc>
                        <a:spcAft>
                          <a:spcPts val="0"/>
                        </a:spcAft>
                      </a:pPr>
                      <a:r>
                        <a:rPr lang="en-GB" sz="900">
                          <a:effectLst/>
                        </a:rPr>
                        <a:t>Create quiz, quiz, trade cards and use them in small groups to cover the information for a topic.  Each card should feature a question and a sub-question or hint on one side, with the answer on the reverse.</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1579385556"/>
                  </a:ext>
                </a:extLst>
              </a:tr>
              <a:tr h="637618">
                <a:tc>
                  <a:txBody>
                    <a:bodyPr/>
                    <a:lstStyle/>
                    <a:p>
                      <a:pPr>
                        <a:lnSpc>
                          <a:spcPct val="115000"/>
                        </a:lnSpc>
                        <a:spcAft>
                          <a:spcPts val="0"/>
                        </a:spcAft>
                      </a:pPr>
                      <a:r>
                        <a:rPr lang="en-GB" sz="900">
                          <a:effectLst/>
                        </a:rPr>
                        <a:t>Talk Pair Share/speed dating</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effectLst/>
                        </a:rPr>
                        <a:t>Hard Challenge</a:t>
                      </a:r>
                    </a:p>
                  </a:txBody>
                  <a:tcPr marL="25106" marR="25106" marT="0" marB="0">
                    <a:solidFill>
                      <a:schemeClr val="bg1">
                        <a:lumMod val="95000"/>
                      </a:schemeClr>
                    </a:solidFill>
                  </a:tcPr>
                </a:tc>
                <a:tc>
                  <a:txBody>
                    <a:bodyPr/>
                    <a:lstStyle/>
                    <a:p>
                      <a:pPr>
                        <a:lnSpc>
                          <a:spcPct val="115000"/>
                        </a:lnSpc>
                        <a:spcAft>
                          <a:spcPts val="0"/>
                        </a:spcAft>
                      </a:pPr>
                      <a:r>
                        <a:rPr lang="en-GB" sz="900">
                          <a:effectLst/>
                        </a:rPr>
                        <a:t>Talk in pairs andcover the main points of a topic (make a note of what you remember together in your revision books) Then pair up with someone else and add to you notes, repeat this until you think you have all the information – then check against the revision guide.</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1461784407"/>
                  </a:ext>
                </a:extLst>
              </a:tr>
              <a:tr h="637618">
                <a:tc>
                  <a:txBody>
                    <a:bodyPr/>
                    <a:lstStyle/>
                    <a:p>
                      <a:pPr>
                        <a:lnSpc>
                          <a:spcPct val="115000"/>
                        </a:lnSpc>
                        <a:spcAft>
                          <a:spcPts val="0"/>
                        </a:spcAft>
                      </a:pPr>
                      <a:r>
                        <a:rPr lang="en-GB" sz="900">
                          <a:effectLst/>
                        </a:rPr>
                        <a:t>Talking Tables</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effectLst/>
                        </a:rPr>
                        <a:t>Challenge</a:t>
                      </a:r>
                    </a:p>
                  </a:txBody>
                  <a:tcPr marL="25106" marR="25106" marT="0" marB="0">
                    <a:solidFill>
                      <a:schemeClr val="bg1">
                        <a:lumMod val="95000"/>
                      </a:schemeClr>
                    </a:solidFill>
                  </a:tcPr>
                </a:tc>
                <a:tc>
                  <a:txBody>
                    <a:bodyPr/>
                    <a:lstStyle/>
                    <a:p>
                      <a:pPr>
                        <a:lnSpc>
                          <a:spcPct val="115000"/>
                        </a:lnSpc>
                        <a:spcAft>
                          <a:spcPts val="0"/>
                        </a:spcAft>
                      </a:pPr>
                      <a:r>
                        <a:rPr lang="en-GB" sz="900">
                          <a:effectLst/>
                        </a:rPr>
                        <a:t>Similar to Talk, Pair, Share - working in teams of 3-4 cover the main points of a topic (make a note of what you remember together in your revision books) and then move teams and add to you notes, repeat this until you think you have all the information – then check against the revision guide.</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endParaRPr lang="en-GB" sz="1700">
                        <a:solidFill>
                          <a:schemeClr val="tx1"/>
                        </a:solidFill>
                      </a:endParaRPr>
                    </a:p>
                  </a:txBody>
                  <a:tcPr marL="25106" marR="25106" marT="0" marB="0"/>
                </a:tc>
                <a:extLst>
                  <a:ext uri="{0D108BD9-81ED-4DB2-BD59-A6C34878D82A}">
                    <a16:rowId xmlns:a16="http://schemas.microsoft.com/office/drawing/2014/main" val="2467134429"/>
                  </a:ext>
                </a:extLst>
              </a:tr>
              <a:tr h="475840">
                <a:tc>
                  <a:txBody>
                    <a:bodyPr/>
                    <a:lstStyle/>
                    <a:p>
                      <a:pPr>
                        <a:lnSpc>
                          <a:spcPct val="115000"/>
                        </a:lnSpc>
                        <a:spcAft>
                          <a:spcPts val="0"/>
                        </a:spcAft>
                      </a:pPr>
                      <a:r>
                        <a:rPr lang="en-GB" sz="900">
                          <a:effectLst/>
                        </a:rPr>
                        <a:t>Consensus</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solidFill>
                      <a:schemeClr val="bg1">
                        <a:lumMod val="85000"/>
                      </a:schemeClr>
                    </a:solidFill>
                  </a:tcPr>
                </a:tc>
                <a:tc>
                  <a:txBody>
                    <a:bodyPr/>
                    <a:lstStyle/>
                    <a:p>
                      <a:pPr>
                        <a:lnSpc>
                          <a:spcPct val="115000"/>
                        </a:lnSpc>
                        <a:spcAft>
                          <a:spcPts val="0"/>
                        </a:spcAft>
                      </a:pPr>
                      <a:r>
                        <a:rPr lang="en-GB" sz="900">
                          <a:effectLst/>
                        </a:rPr>
                        <a:t>Hard Challenge</a:t>
                      </a:r>
                    </a:p>
                  </a:txBody>
                  <a:tcPr marL="25106" marR="25106" marT="0" marB="0">
                    <a:solidFill>
                      <a:schemeClr val="bg1">
                        <a:lumMod val="95000"/>
                      </a:schemeClr>
                    </a:solidFill>
                  </a:tcPr>
                </a:tc>
                <a:tc>
                  <a:txBody>
                    <a:bodyPr/>
                    <a:lstStyle/>
                    <a:p>
                      <a:pPr>
                        <a:lnSpc>
                          <a:spcPct val="115000"/>
                        </a:lnSpc>
                        <a:spcAft>
                          <a:spcPts val="0"/>
                        </a:spcAft>
                      </a:pPr>
                      <a:r>
                        <a:rPr lang="en-GB" sz="900">
                          <a:effectLst/>
                        </a:rPr>
                        <a:t>Useful for key words.  Independently define a key word, then in teams of 3-4 bring definitions together and synthesise the information to create the best definition possible.  Can also be used to develop responses to exam questions.</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tc>
                  <a:txBody>
                    <a:bodyPr/>
                    <a:lstStyle/>
                    <a:p>
                      <a:pPr>
                        <a:lnSpc>
                          <a:spcPct val="115000"/>
                        </a:lnSpc>
                        <a:spcAft>
                          <a:spcPts val="0"/>
                        </a:spcAft>
                      </a:pPr>
                      <a:r>
                        <a:rPr lang="en-GB" sz="900">
                          <a:effectLst/>
                        </a:rPr>
                        <a:t> </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06" marR="25106" marT="0" marB="0"/>
                </a:tc>
                <a:extLst>
                  <a:ext uri="{0D108BD9-81ED-4DB2-BD59-A6C34878D82A}">
                    <a16:rowId xmlns:a16="http://schemas.microsoft.com/office/drawing/2014/main" val="3023764418"/>
                  </a:ext>
                </a:extLst>
              </a:tr>
            </a:tbl>
          </a:graphicData>
        </a:graphic>
      </p:graphicFrame>
    </p:spTree>
    <p:extLst>
      <p:ext uri="{BB962C8B-B14F-4D97-AF65-F5344CB8AC3E}">
        <p14:creationId xmlns:p14="http://schemas.microsoft.com/office/powerpoint/2010/main" val="2632555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CCE9DB87-23B0-4A33-B428-31312CA42BE8}"/>
              </a:ext>
            </a:extLst>
          </p:cNvPr>
          <p:cNvSpPr>
            <a:spLocks noGrp="1"/>
          </p:cNvSpPr>
          <p:nvPr>
            <p:ph type="title"/>
          </p:nvPr>
        </p:nvSpPr>
        <p:spPr>
          <a:xfrm>
            <a:off x="1" y="1"/>
            <a:ext cx="6858000" cy="539552"/>
          </a:xfrm>
          <a:solidFill>
            <a:schemeClr val="bg1">
              <a:lumMod val="95000"/>
            </a:schemeClr>
          </a:solidFill>
        </p:spPr>
        <p:txBody>
          <a:bodyPr anchor="ctr">
            <a:normAutofit fontScale="90000"/>
          </a:bodyPr>
          <a:lstStyle/>
          <a:p>
            <a:pPr algn="ctr"/>
            <a:r>
              <a:rPr lang="en-GB" sz="2400" b="1"/>
              <a:t>Personalised Learning Checklist: KS4 Design Technology</a:t>
            </a:r>
            <a:endParaRPr lang="ru-RU" sz="2400" b="1"/>
          </a:p>
        </p:txBody>
      </p:sp>
      <p:sp>
        <p:nvSpPr>
          <p:cNvPr id="4" name="Rectangle 1">
            <a:extLst>
              <a:ext uri="{FF2B5EF4-FFF2-40B4-BE49-F238E27FC236}">
                <a16:creationId xmlns:a16="http://schemas.microsoft.com/office/drawing/2014/main" id="{119B6BB9-B22B-4A69-BA06-50E706FA11CE}"/>
              </a:ext>
            </a:extLst>
          </p:cNvPr>
          <p:cNvSpPr>
            <a:spLocks noChangeArrowheads="1"/>
          </p:cNvSpPr>
          <p:nvPr/>
        </p:nvSpPr>
        <p:spPr bwMode="auto">
          <a:xfrm>
            <a:off x="188640" y="656174"/>
            <a:ext cx="6408712" cy="1384995"/>
          </a:xfrm>
          <a:prstGeom prst="rect">
            <a:avLst/>
          </a:prstGeom>
          <a:solidFill>
            <a:schemeClr val="bg1">
              <a:lumMod val="85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Create a </a:t>
            </a:r>
            <a:r>
              <a:rPr kumimoji="0" lang="en-GB"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revision aid</a:t>
            </a:r>
            <a:r>
              <a:rPr kumimoji="0" lang="en-GB"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each of the statements below, to prove you can do each one. </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If you can definitely do the full task, tick green. </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a:ln>
                  <a:noFill/>
                </a:ln>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If you can do some of the task, tick amber. </a:t>
            </a:r>
            <a:endParaRPr kumimoji="0" lang="en-GB" altLang="en-US" sz="600" b="0" i="0" u="none" strike="noStrike" cap="none" normalizeH="0" baseline="0">
              <a:ln>
                <a:noFill/>
              </a:ln>
              <a:solidFill>
                <a:schemeClr val="accent6">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If you can do less than half of the task, tick red.</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you have not ticked green, spend some extra time revising that area!</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What’s a revision aid?</a:t>
            </a:r>
            <a:r>
              <a:rPr kumimoji="0" lang="en-GB"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This could be revision notes, a mind map, a list, flashcards. Whatever works for you! Look at the revision strategies page for more ideas.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FEF2A7D9-8E32-4480-B766-CAD1339DF177}"/>
              </a:ext>
            </a:extLst>
          </p:cNvPr>
          <p:cNvGraphicFramePr>
            <a:graphicFrameLocks noGrp="1"/>
          </p:cNvGraphicFramePr>
          <p:nvPr>
            <p:extLst>
              <p:ext uri="{D42A27DB-BD31-4B8C-83A1-F6EECF244321}">
                <p14:modId xmlns:p14="http://schemas.microsoft.com/office/powerpoint/2010/main" val="4272652892"/>
              </p:ext>
            </p:extLst>
          </p:nvPr>
        </p:nvGraphicFramePr>
        <p:xfrm>
          <a:off x="170438" y="2180601"/>
          <a:ext cx="6517124" cy="6652260"/>
        </p:xfrm>
        <a:graphic>
          <a:graphicData uri="http://schemas.openxmlformats.org/drawingml/2006/table">
            <a:tbl>
              <a:tblPr firstRow="1" bandRow="1">
                <a:tableStyleId>{5940675A-B579-460E-94D1-54222C63F5DA}</a:tableStyleId>
              </a:tblPr>
              <a:tblGrid>
                <a:gridCol w="5440329">
                  <a:extLst>
                    <a:ext uri="{9D8B030D-6E8A-4147-A177-3AD203B41FA5}">
                      <a16:colId xmlns:a16="http://schemas.microsoft.com/office/drawing/2014/main" val="4038033295"/>
                    </a:ext>
                  </a:extLst>
                </a:gridCol>
                <a:gridCol w="350584">
                  <a:extLst>
                    <a:ext uri="{9D8B030D-6E8A-4147-A177-3AD203B41FA5}">
                      <a16:colId xmlns:a16="http://schemas.microsoft.com/office/drawing/2014/main" val="1560678352"/>
                    </a:ext>
                  </a:extLst>
                </a:gridCol>
                <a:gridCol w="363106">
                  <a:extLst>
                    <a:ext uri="{9D8B030D-6E8A-4147-A177-3AD203B41FA5}">
                      <a16:colId xmlns:a16="http://schemas.microsoft.com/office/drawing/2014/main" val="4112170018"/>
                    </a:ext>
                  </a:extLst>
                </a:gridCol>
                <a:gridCol w="363105">
                  <a:extLst>
                    <a:ext uri="{9D8B030D-6E8A-4147-A177-3AD203B41FA5}">
                      <a16:colId xmlns:a16="http://schemas.microsoft.com/office/drawing/2014/main" val="1724872053"/>
                    </a:ext>
                  </a:extLst>
                </a:gridCol>
              </a:tblGrid>
              <a:tr h="376023">
                <a:tc gridSpan="4">
                  <a:txBody>
                    <a:bodyPr/>
                    <a:lstStyle/>
                    <a:p>
                      <a:pPr algn="ctr"/>
                      <a:r>
                        <a:rPr lang="en-GB" sz="2400" b="1">
                          <a:solidFill>
                            <a:schemeClr val="bg1"/>
                          </a:solidFill>
                        </a:rPr>
                        <a:t>GCSE DT</a:t>
                      </a:r>
                      <a:r>
                        <a:rPr lang="en-GB" sz="2400" b="1" baseline="0">
                          <a:solidFill>
                            <a:schemeClr val="bg1"/>
                          </a:solidFill>
                        </a:rPr>
                        <a:t> REVISION PLC</a:t>
                      </a:r>
                      <a:endParaRPr lang="en-GB" sz="2400" b="1">
                        <a:solidFill>
                          <a:schemeClr val="bg1"/>
                        </a:solidFill>
                      </a:endParaRPr>
                    </a:p>
                  </a:txBody>
                  <a:tcPr>
                    <a:solidFill>
                      <a:schemeClr val="tx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48614069"/>
                  </a:ext>
                </a:extLst>
              </a:tr>
              <a:tr h="219347">
                <a:tc>
                  <a:txBody>
                    <a:bodyPr/>
                    <a:lstStyle/>
                    <a:p>
                      <a:r>
                        <a:rPr lang="en-GB" sz="1150" b="1"/>
                        <a:t>Topic</a:t>
                      </a:r>
                    </a:p>
                  </a:txBody>
                  <a:tcPr/>
                </a:tc>
                <a:tc>
                  <a:txBody>
                    <a:bodyPr/>
                    <a:lstStyle/>
                    <a:p>
                      <a:r>
                        <a:rPr lang="en-GB" sz="1150" b="1"/>
                        <a:t>R</a:t>
                      </a:r>
                    </a:p>
                  </a:txBody>
                  <a:tcPr/>
                </a:tc>
                <a:tc>
                  <a:txBody>
                    <a:bodyPr/>
                    <a:lstStyle/>
                    <a:p>
                      <a:r>
                        <a:rPr lang="en-GB" sz="1150" b="1"/>
                        <a:t>A</a:t>
                      </a:r>
                    </a:p>
                  </a:txBody>
                  <a:tcPr/>
                </a:tc>
                <a:tc>
                  <a:txBody>
                    <a:bodyPr/>
                    <a:lstStyle/>
                    <a:p>
                      <a:r>
                        <a:rPr lang="en-GB" sz="1150" b="1"/>
                        <a:t>G</a:t>
                      </a:r>
                    </a:p>
                  </a:txBody>
                  <a:tcPr/>
                </a:tc>
                <a:extLst>
                  <a:ext uri="{0D108BD9-81ED-4DB2-BD59-A6C34878D82A}">
                    <a16:rowId xmlns:a16="http://schemas.microsoft.com/office/drawing/2014/main" val="3122617782"/>
                  </a:ext>
                </a:extLst>
              </a:tr>
              <a:tr h="219347">
                <a:tc gridSpan="4">
                  <a:txBody>
                    <a:bodyPr/>
                    <a:lstStyle/>
                    <a:p>
                      <a:pPr algn="ctr"/>
                      <a:r>
                        <a:rPr lang="en-GB" sz="1150"/>
                        <a:t>New and emerging technologies</a:t>
                      </a:r>
                      <a:endParaRPr lang="en-GB" sz="1150" baseline="0"/>
                    </a:p>
                  </a:txBody>
                  <a:tcPr>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2929029"/>
                  </a:ext>
                </a:extLst>
              </a:tr>
              <a:tr h="363489">
                <a:tc>
                  <a:txBody>
                    <a:bodyPr/>
                    <a:lstStyle/>
                    <a:p>
                      <a:pPr marL="0" lvl="0" indent="0" algn="l">
                        <a:lnSpc>
                          <a:spcPct val="100000"/>
                        </a:lnSpc>
                        <a:spcBef>
                          <a:spcPts val="0"/>
                        </a:spcBef>
                        <a:spcAft>
                          <a:spcPts val="0"/>
                        </a:spcAft>
                        <a:buNone/>
                      </a:pPr>
                      <a:r>
                        <a:rPr lang="en-GB" sz="1150" b="0" i="0" u="none" strike="noStrike" baseline="0" noProof="0">
                          <a:solidFill>
                            <a:srgbClr val="000000"/>
                          </a:solidFill>
                          <a:latin typeface="Calibri"/>
                        </a:rPr>
                        <a:t>The design and organisation of the workplace including automation and the use of robotics</a:t>
                      </a:r>
                      <a:endParaRPr lang="en-US"/>
                    </a:p>
                  </a:txBody>
                  <a:tcPr/>
                </a:tc>
                <a:tc>
                  <a:txBody>
                    <a:bodyPr/>
                    <a:lstStyle/>
                    <a:p>
                      <a:endParaRPr lang="en-GB" sz="1150"/>
                    </a:p>
                  </a:txBody>
                  <a:tcPr/>
                </a:tc>
                <a:tc>
                  <a:txBody>
                    <a:bodyPr/>
                    <a:lstStyle/>
                    <a:p>
                      <a:endParaRPr lang="en-GB" sz="1150"/>
                    </a:p>
                  </a:txBody>
                  <a:tcPr/>
                </a:tc>
                <a:tc>
                  <a:txBody>
                    <a:bodyPr/>
                    <a:lstStyle/>
                    <a:p>
                      <a:endParaRPr lang="en-GB" sz="1150"/>
                    </a:p>
                  </a:txBody>
                  <a:tcPr/>
                </a:tc>
                <a:extLst>
                  <a:ext uri="{0D108BD9-81ED-4DB2-BD59-A6C34878D82A}">
                    <a16:rowId xmlns:a16="http://schemas.microsoft.com/office/drawing/2014/main" val="2500663384"/>
                  </a:ext>
                </a:extLst>
              </a:tr>
              <a:tr h="219347">
                <a:tc>
                  <a:txBody>
                    <a:bodyPr/>
                    <a:lstStyle/>
                    <a:p>
                      <a:pPr marL="0" lvl="0" indent="0" algn="l">
                        <a:lnSpc>
                          <a:spcPct val="100000"/>
                        </a:lnSpc>
                        <a:spcBef>
                          <a:spcPts val="0"/>
                        </a:spcBef>
                        <a:spcAft>
                          <a:spcPts val="0"/>
                        </a:spcAft>
                        <a:buNone/>
                      </a:pPr>
                      <a:r>
                        <a:rPr lang="en-GB" sz="1150" b="0" i="0" u="none" strike="noStrike" noProof="0">
                          <a:solidFill>
                            <a:srgbClr val="000000"/>
                          </a:solidFill>
                          <a:latin typeface="Calibri"/>
                        </a:rPr>
                        <a:t>Buildings and the place of work.</a:t>
                      </a:r>
                      <a:endParaRPr lang="en-US"/>
                    </a:p>
                  </a:txBody>
                  <a:tcPr/>
                </a:tc>
                <a:tc>
                  <a:txBody>
                    <a:bodyPr/>
                    <a:lstStyle/>
                    <a:p>
                      <a:endParaRPr lang="en-GB" sz="1150"/>
                    </a:p>
                  </a:txBody>
                  <a:tcPr/>
                </a:tc>
                <a:tc>
                  <a:txBody>
                    <a:bodyPr/>
                    <a:lstStyle/>
                    <a:p>
                      <a:endParaRPr lang="en-GB" sz="1150"/>
                    </a:p>
                  </a:txBody>
                  <a:tcPr/>
                </a:tc>
                <a:tc>
                  <a:txBody>
                    <a:bodyPr/>
                    <a:lstStyle/>
                    <a:p>
                      <a:endParaRPr lang="en-GB" sz="1150"/>
                    </a:p>
                  </a:txBody>
                  <a:tcPr/>
                </a:tc>
                <a:extLst>
                  <a:ext uri="{0D108BD9-81ED-4DB2-BD59-A6C34878D82A}">
                    <a16:rowId xmlns:a16="http://schemas.microsoft.com/office/drawing/2014/main" val="3770332227"/>
                  </a:ext>
                </a:extLst>
              </a:tr>
              <a:tr h="219347">
                <a:tc>
                  <a:txBody>
                    <a:bodyPr/>
                    <a:lstStyle/>
                    <a:p>
                      <a:pPr marL="0" lvl="0" indent="0" algn="l">
                        <a:lnSpc>
                          <a:spcPct val="100000"/>
                        </a:lnSpc>
                        <a:spcBef>
                          <a:spcPts val="0"/>
                        </a:spcBef>
                        <a:spcAft>
                          <a:spcPts val="0"/>
                        </a:spcAft>
                        <a:buNone/>
                      </a:pPr>
                      <a:r>
                        <a:rPr lang="en-GB" sz="1150" b="0" i="0" u="none" strike="noStrike" noProof="0">
                          <a:solidFill>
                            <a:srgbClr val="000000"/>
                          </a:solidFill>
                          <a:latin typeface="Calibri"/>
                        </a:rPr>
                        <a:t>Tools and equipment.</a:t>
                      </a:r>
                      <a:endParaRPr lang="en-US"/>
                    </a:p>
                  </a:txBody>
                  <a:tcPr/>
                </a:tc>
                <a:tc>
                  <a:txBody>
                    <a:bodyPr/>
                    <a:lstStyle/>
                    <a:p>
                      <a:endParaRPr lang="en-GB" sz="1150"/>
                    </a:p>
                  </a:txBody>
                  <a:tcPr/>
                </a:tc>
                <a:tc>
                  <a:txBody>
                    <a:bodyPr/>
                    <a:lstStyle/>
                    <a:p>
                      <a:endParaRPr lang="en-GB" sz="1150"/>
                    </a:p>
                  </a:txBody>
                  <a:tcPr/>
                </a:tc>
                <a:tc>
                  <a:txBody>
                    <a:bodyPr/>
                    <a:lstStyle/>
                    <a:p>
                      <a:endParaRPr lang="en-GB" sz="1150"/>
                    </a:p>
                  </a:txBody>
                  <a:tcPr/>
                </a:tc>
                <a:extLst>
                  <a:ext uri="{0D108BD9-81ED-4DB2-BD59-A6C34878D82A}">
                    <a16:rowId xmlns:a16="http://schemas.microsoft.com/office/drawing/2014/main" val="3095414473"/>
                  </a:ext>
                </a:extLst>
              </a:tr>
              <a:tr h="363489">
                <a:tc>
                  <a:txBody>
                    <a:bodyPr/>
                    <a:lstStyle/>
                    <a:p>
                      <a:pPr lvl="0" algn="l">
                        <a:lnSpc>
                          <a:spcPct val="100000"/>
                        </a:lnSpc>
                        <a:spcBef>
                          <a:spcPts val="0"/>
                        </a:spcBef>
                        <a:spcAft>
                          <a:spcPts val="0"/>
                        </a:spcAft>
                        <a:buNone/>
                      </a:pPr>
                      <a:r>
                        <a:rPr lang="en-GB" sz="1150" b="0" i="0" u="none" strike="noStrike" noProof="0">
                          <a:solidFill>
                            <a:srgbClr val="000000"/>
                          </a:solidFill>
                          <a:latin typeface="Calibri"/>
                        </a:rPr>
                        <a:t>Enterprise based on the development of an effective business innovation:</a:t>
                      </a:r>
                      <a:endParaRPr lang="en-US"/>
                    </a:p>
                    <a:p>
                      <a:pPr marL="0" lvl="0" indent="0" algn="l">
                        <a:lnSpc>
                          <a:spcPct val="100000"/>
                        </a:lnSpc>
                        <a:spcBef>
                          <a:spcPts val="0"/>
                        </a:spcBef>
                        <a:spcAft>
                          <a:spcPts val="0"/>
                        </a:spcAft>
                        <a:buNone/>
                      </a:pPr>
                      <a:r>
                        <a:rPr lang="en-GB" sz="1150" b="0" i="0" u="none" strike="noStrike" noProof="0">
                          <a:solidFill>
                            <a:srgbClr val="000000"/>
                          </a:solidFill>
                          <a:latin typeface="Calibri"/>
                        </a:rPr>
                        <a:t>crowd funding, virtual marketing and retail, co-operatives, fair trade.</a:t>
                      </a:r>
                      <a:endParaRPr lang="en-GB"/>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1362264517"/>
                  </a:ext>
                </a:extLst>
              </a:tr>
              <a:tr h="219347">
                <a:tc>
                  <a:txBody>
                    <a:bodyPr/>
                    <a:lstStyle/>
                    <a:p>
                      <a:pPr lvl="0" algn="l">
                        <a:lnSpc>
                          <a:spcPct val="100000"/>
                        </a:lnSpc>
                        <a:spcBef>
                          <a:spcPts val="0"/>
                        </a:spcBef>
                        <a:spcAft>
                          <a:spcPts val="0"/>
                        </a:spcAft>
                        <a:buNone/>
                      </a:pPr>
                      <a:r>
                        <a:rPr lang="en-GB" sz="1150" b="0" i="0" u="none" strike="noStrike" noProof="0">
                          <a:solidFill>
                            <a:srgbClr val="000000"/>
                          </a:solidFill>
                          <a:latin typeface="Calibri"/>
                        </a:rPr>
                        <a:t>The impact of resource consumption on the planet: finite, non–finite, disposal of waste.</a:t>
                      </a:r>
                      <a:endParaRPr lang="en-GB"/>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1284587704"/>
                  </a:ext>
                </a:extLst>
              </a:tr>
              <a:tr h="363489">
                <a:tc>
                  <a:txBody>
                    <a:bodyPr/>
                    <a:lstStyle/>
                    <a:p>
                      <a:pPr lvl="0" algn="l">
                        <a:lnSpc>
                          <a:spcPct val="100000"/>
                        </a:lnSpc>
                        <a:spcBef>
                          <a:spcPts val="0"/>
                        </a:spcBef>
                        <a:spcAft>
                          <a:spcPts val="0"/>
                        </a:spcAft>
                        <a:buNone/>
                      </a:pPr>
                      <a:r>
                        <a:rPr lang="en-GB" sz="1150" b="0" i="0" u="none" strike="noStrike" noProof="0">
                          <a:solidFill>
                            <a:srgbClr val="000000"/>
                          </a:solidFill>
                          <a:latin typeface="Calibri"/>
                        </a:rPr>
                        <a:t>How technology push/market pull affects choice. Changing job roles due to the emergence of new ways of working driven by technological change.</a:t>
                      </a:r>
                      <a:endParaRPr lang="en-GB"/>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3460257504"/>
                  </a:ext>
                </a:extLst>
              </a:tr>
              <a:tr h="363489">
                <a:tc>
                  <a:txBody>
                    <a:bodyPr/>
                    <a:lstStyle/>
                    <a:p>
                      <a:pPr lvl="0" algn="l">
                        <a:lnSpc>
                          <a:spcPct val="100000"/>
                        </a:lnSpc>
                        <a:spcBef>
                          <a:spcPts val="0"/>
                        </a:spcBef>
                        <a:spcAft>
                          <a:spcPts val="0"/>
                        </a:spcAft>
                        <a:buNone/>
                      </a:pPr>
                      <a:r>
                        <a:rPr lang="en-GB" sz="1150" b="0" i="0" u="none" strike="noStrike" noProof="0">
                          <a:solidFill>
                            <a:srgbClr val="000000"/>
                          </a:solidFill>
                          <a:latin typeface="Calibri"/>
                        </a:rPr>
                        <a:t>Changes in fashion and trends in relation to new and emergent technologies.</a:t>
                      </a:r>
                      <a:endParaRPr lang="en-US" sz="1150" b="0" i="0" u="none" strike="noStrike" noProof="0">
                        <a:latin typeface="Calibri"/>
                      </a:endParaRPr>
                    </a:p>
                    <a:p>
                      <a:pPr lvl="0" algn="l">
                        <a:lnSpc>
                          <a:spcPct val="100000"/>
                        </a:lnSpc>
                        <a:spcBef>
                          <a:spcPts val="0"/>
                        </a:spcBef>
                        <a:spcAft>
                          <a:spcPts val="0"/>
                        </a:spcAft>
                        <a:buNone/>
                      </a:pPr>
                      <a:r>
                        <a:rPr lang="en-GB" sz="1150" b="0" i="0" u="none" strike="noStrike" noProof="0">
                          <a:solidFill>
                            <a:srgbClr val="000000"/>
                          </a:solidFill>
                          <a:latin typeface="Calibri"/>
                        </a:rPr>
                        <a:t>Respecting people of different faiths and beliefs.</a:t>
                      </a:r>
                      <a:endParaRPr lang="en-GB"/>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3541808723"/>
                  </a:ext>
                </a:extLst>
              </a:tr>
              <a:tr h="363489">
                <a:tc>
                  <a:txBody>
                    <a:bodyPr/>
                    <a:lstStyle/>
                    <a:p>
                      <a:pPr lvl="0" algn="l">
                        <a:lnSpc>
                          <a:spcPct val="100000"/>
                        </a:lnSpc>
                        <a:spcBef>
                          <a:spcPts val="0"/>
                        </a:spcBef>
                        <a:spcAft>
                          <a:spcPts val="0"/>
                        </a:spcAft>
                        <a:buNone/>
                      </a:pPr>
                      <a:r>
                        <a:rPr lang="en-GB" sz="1150" b="0" i="0" u="none" strike="noStrike" noProof="0">
                          <a:solidFill>
                            <a:srgbClr val="000000"/>
                          </a:solidFill>
                          <a:latin typeface="Calibri"/>
                        </a:rPr>
                        <a:t>How products are designed and made to avoid having a negative impact on others:</a:t>
                      </a:r>
                      <a:endParaRPr lang="en-US"/>
                    </a:p>
                    <a:p>
                      <a:pPr lvl="0" algn="l">
                        <a:lnSpc>
                          <a:spcPct val="100000"/>
                        </a:lnSpc>
                        <a:spcBef>
                          <a:spcPts val="0"/>
                        </a:spcBef>
                        <a:spcAft>
                          <a:spcPts val="0"/>
                        </a:spcAft>
                        <a:buNone/>
                      </a:pPr>
                      <a:r>
                        <a:rPr lang="en-GB" sz="1150" b="0" i="0" u="none" strike="noStrike" noProof="0">
                          <a:solidFill>
                            <a:srgbClr val="000000"/>
                          </a:solidFill>
                          <a:latin typeface="Calibri"/>
                        </a:rPr>
                        <a:t>design for disabled, elderly, different religious groups.</a:t>
                      </a:r>
                      <a:endParaRPr lang="en-GB"/>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1805714636"/>
                  </a:ext>
                </a:extLst>
              </a:tr>
              <a:tr h="363489">
                <a:tc>
                  <a:txBody>
                    <a:bodyPr/>
                    <a:lstStyle/>
                    <a:p>
                      <a:pPr lvl="0" algn="l">
                        <a:lnSpc>
                          <a:spcPct val="100000"/>
                        </a:lnSpc>
                        <a:spcBef>
                          <a:spcPts val="0"/>
                        </a:spcBef>
                        <a:spcAft>
                          <a:spcPts val="0"/>
                        </a:spcAft>
                        <a:buNone/>
                      </a:pPr>
                      <a:r>
                        <a:rPr lang="en-GB" sz="1150" b="0" i="0" u="none" strike="noStrike" noProof="0">
                          <a:solidFill>
                            <a:srgbClr val="000000"/>
                          </a:solidFill>
                          <a:latin typeface="Calibri"/>
                        </a:rPr>
                        <a:t>Positive and negative impacts new products have on the environment: continuous improvement, efficient working, pollution, global warming.</a:t>
                      </a:r>
                      <a:endParaRPr lang="en-GB"/>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1310459432"/>
                  </a:ext>
                </a:extLst>
              </a:tr>
              <a:tr h="507631">
                <a:tc>
                  <a:txBody>
                    <a:bodyPr/>
                    <a:lstStyle/>
                    <a:p>
                      <a:pPr lvl="0" algn="l">
                        <a:lnSpc>
                          <a:spcPct val="100000"/>
                        </a:lnSpc>
                        <a:spcBef>
                          <a:spcPts val="0"/>
                        </a:spcBef>
                        <a:spcAft>
                          <a:spcPts val="0"/>
                        </a:spcAft>
                        <a:buNone/>
                      </a:pPr>
                      <a:r>
                        <a:rPr lang="en-GB" sz="1150" b="0" i="0" u="none" strike="noStrike" noProof="0">
                          <a:solidFill>
                            <a:srgbClr val="000000"/>
                          </a:solidFill>
                          <a:latin typeface="Calibri"/>
                        </a:rPr>
                        <a:t>The contemporary and potential future use of: automation, computer aided design (CAD), computer aided manufacture (CAM), flexible manufacturing systems (FMS), just in time (JIT), lean manufacturing.</a:t>
                      </a:r>
                      <a:endParaRPr lang="en-GB"/>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1441984048"/>
                  </a:ext>
                </a:extLst>
              </a:tr>
              <a:tr h="363489">
                <a:tc>
                  <a:txBody>
                    <a:bodyPr/>
                    <a:lstStyle/>
                    <a:p>
                      <a:pPr lvl="0" algn="l">
                        <a:lnSpc>
                          <a:spcPct val="100000"/>
                        </a:lnSpc>
                        <a:spcBef>
                          <a:spcPts val="0"/>
                        </a:spcBef>
                        <a:spcAft>
                          <a:spcPts val="0"/>
                        </a:spcAft>
                        <a:buNone/>
                      </a:pPr>
                      <a:r>
                        <a:rPr lang="en-GB" sz="1150" b="0" i="0" u="none" strike="noStrike" noProof="0">
                          <a:solidFill>
                            <a:srgbClr val="000000"/>
                          </a:solidFill>
                          <a:latin typeface="Calibri"/>
                        </a:rPr>
                        <a:t>That it is important to consider scenarios from different perspectives and considering: planned obsolescence, design for maintenance, ethics, the environment.</a:t>
                      </a:r>
                      <a:endParaRPr lang="en-GB"/>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1695998372"/>
                  </a:ext>
                </a:extLst>
              </a:tr>
              <a:tr h="513898">
                <a:tc gridSpan="4">
                  <a:txBody>
                    <a:bodyPr/>
                    <a:lstStyle/>
                    <a:p>
                      <a:pPr marL="0" marR="0" lvl="0" indent="0" algn="l" rtl="0">
                        <a:lnSpc>
                          <a:spcPct val="100000"/>
                        </a:lnSpc>
                        <a:spcBef>
                          <a:spcPts val="0"/>
                        </a:spcBef>
                        <a:spcAft>
                          <a:spcPts val="0"/>
                        </a:spcAft>
                        <a:buFontTx/>
                        <a:buNone/>
                      </a:pPr>
                      <a:r>
                        <a:rPr lang="en-GB" sz="1200" b="1"/>
                        <a:t>Target </a:t>
                      </a:r>
                      <a:r>
                        <a:rPr lang="en-GB" sz="1150" b="1"/>
                        <a:t>Topics:</a:t>
                      </a:r>
                      <a:endParaRPr lang="en-US"/>
                    </a:p>
                    <a:p>
                      <a:pPr marL="0" marR="0" lvl="0" indent="0" algn="l" rtl="0">
                        <a:lnSpc>
                          <a:spcPct val="100000"/>
                        </a:lnSpc>
                        <a:spcBef>
                          <a:spcPts val="0"/>
                        </a:spcBef>
                        <a:spcAft>
                          <a:spcPts val="0"/>
                        </a:spcAft>
                        <a:buFontTx/>
                        <a:buNone/>
                      </a:pPr>
                      <a:endParaRPr lang="en-GB" sz="1150"/>
                    </a:p>
                    <a:p>
                      <a:pPr marL="0" marR="0" lvl="0" indent="0" algn="l" rtl="0">
                        <a:lnSpc>
                          <a:spcPct val="100000"/>
                        </a:lnSpc>
                        <a:spcBef>
                          <a:spcPts val="0"/>
                        </a:spcBef>
                        <a:spcAft>
                          <a:spcPts val="0"/>
                        </a:spcAft>
                        <a:buFontTx/>
                        <a:buNone/>
                      </a:pPr>
                      <a:endParaRPr lang="en-GB" sz="1150"/>
                    </a:p>
                    <a:p>
                      <a:pPr marL="0" marR="0" lvl="0" indent="0" algn="l" rtl="0">
                        <a:lnSpc>
                          <a:spcPct val="100000"/>
                        </a:lnSpc>
                        <a:spcBef>
                          <a:spcPts val="0"/>
                        </a:spcBef>
                        <a:spcAft>
                          <a:spcPts val="0"/>
                        </a:spcAft>
                        <a:buFontTx/>
                        <a:buNone/>
                      </a:pPr>
                      <a:endParaRPr lang="en-GB" sz="1150"/>
                    </a:p>
                    <a:p>
                      <a:pPr marL="0" marR="0" lvl="0" indent="0" algn="l" rtl="0">
                        <a:lnSpc>
                          <a:spcPct val="100000"/>
                        </a:lnSpc>
                        <a:spcBef>
                          <a:spcPts val="0"/>
                        </a:spcBef>
                        <a:spcAft>
                          <a:spcPts val="0"/>
                        </a:spcAft>
                        <a:buFontTx/>
                        <a:buNone/>
                      </a:pPr>
                      <a:endParaRPr lang="en-GB" sz="1150"/>
                    </a:p>
                    <a:p>
                      <a:pPr lvl="0">
                        <a:buNone/>
                      </a:pPr>
                      <a:endParaRPr lang="en-GB" sz="1150"/>
                    </a:p>
                  </a:txBody>
                  <a:tcPr/>
                </a:tc>
                <a:tc hMerge="1">
                  <a:txBody>
                    <a:bodyPr/>
                    <a:lstStyle/>
                    <a:p>
                      <a:endParaRPr lang="en-GB" sz="1150"/>
                    </a:p>
                  </a:txBody>
                  <a:tcPr/>
                </a:tc>
                <a:tc hMerge="1">
                  <a:txBody>
                    <a:bodyPr/>
                    <a:lstStyle/>
                    <a:p>
                      <a:endParaRPr lang="en-GB" sz="1150"/>
                    </a:p>
                  </a:txBody>
                  <a:tcPr/>
                </a:tc>
                <a:tc hMerge="1">
                  <a:txBody>
                    <a:bodyPr/>
                    <a:lstStyle/>
                    <a:p>
                      <a:endParaRPr lang="en-GB" sz="1150"/>
                    </a:p>
                  </a:txBody>
                  <a:tcPr/>
                </a:tc>
                <a:extLst>
                  <a:ext uri="{0D108BD9-81ED-4DB2-BD59-A6C34878D82A}">
                    <a16:rowId xmlns:a16="http://schemas.microsoft.com/office/drawing/2014/main" val="532584002"/>
                  </a:ext>
                </a:extLst>
              </a:tr>
            </a:tbl>
          </a:graphicData>
        </a:graphic>
      </p:graphicFrame>
    </p:spTree>
    <p:extLst>
      <p:ext uri="{BB962C8B-B14F-4D97-AF65-F5344CB8AC3E}">
        <p14:creationId xmlns:p14="http://schemas.microsoft.com/office/powerpoint/2010/main" val="3986766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1038DCE-8536-440E-B237-818DA30A20F6}"/>
              </a:ext>
            </a:extLst>
          </p:cNvPr>
          <p:cNvGraphicFramePr>
            <a:graphicFrameLocks noGrp="1"/>
          </p:cNvGraphicFramePr>
          <p:nvPr>
            <p:extLst>
              <p:ext uri="{D42A27DB-BD31-4B8C-83A1-F6EECF244321}">
                <p14:modId xmlns:p14="http://schemas.microsoft.com/office/powerpoint/2010/main" val="1736432492"/>
              </p:ext>
            </p:extLst>
          </p:nvPr>
        </p:nvGraphicFramePr>
        <p:xfrm>
          <a:off x="260648" y="179513"/>
          <a:ext cx="6367732" cy="8784978"/>
        </p:xfrm>
        <a:graphic>
          <a:graphicData uri="http://schemas.openxmlformats.org/drawingml/2006/table">
            <a:tbl>
              <a:tblPr firstRow="1" bandRow="1">
                <a:tableStyleId>{5940675A-B579-460E-94D1-54222C63F5DA}</a:tableStyleId>
              </a:tblPr>
              <a:tblGrid>
                <a:gridCol w="5315621">
                  <a:extLst>
                    <a:ext uri="{9D8B030D-6E8A-4147-A177-3AD203B41FA5}">
                      <a16:colId xmlns:a16="http://schemas.microsoft.com/office/drawing/2014/main" val="4038033295"/>
                    </a:ext>
                  </a:extLst>
                </a:gridCol>
                <a:gridCol w="342548">
                  <a:extLst>
                    <a:ext uri="{9D8B030D-6E8A-4147-A177-3AD203B41FA5}">
                      <a16:colId xmlns:a16="http://schemas.microsoft.com/office/drawing/2014/main" val="1560678352"/>
                    </a:ext>
                  </a:extLst>
                </a:gridCol>
                <a:gridCol w="354782">
                  <a:extLst>
                    <a:ext uri="{9D8B030D-6E8A-4147-A177-3AD203B41FA5}">
                      <a16:colId xmlns:a16="http://schemas.microsoft.com/office/drawing/2014/main" val="4112170018"/>
                    </a:ext>
                  </a:extLst>
                </a:gridCol>
                <a:gridCol w="354781">
                  <a:extLst>
                    <a:ext uri="{9D8B030D-6E8A-4147-A177-3AD203B41FA5}">
                      <a16:colId xmlns:a16="http://schemas.microsoft.com/office/drawing/2014/main" val="1724872053"/>
                    </a:ext>
                  </a:extLst>
                </a:gridCol>
              </a:tblGrid>
              <a:tr h="466317">
                <a:tc gridSpan="4">
                  <a:txBody>
                    <a:bodyPr/>
                    <a:lstStyle/>
                    <a:p>
                      <a:pPr algn="ctr"/>
                      <a:r>
                        <a:rPr lang="en-GB" sz="2400" b="1" dirty="0">
                          <a:solidFill>
                            <a:schemeClr val="bg1"/>
                          </a:solidFill>
                        </a:rPr>
                        <a:t>GCSE DT </a:t>
                      </a:r>
                      <a:r>
                        <a:rPr lang="en-GB" sz="2400" b="1" baseline="0" dirty="0">
                          <a:solidFill>
                            <a:schemeClr val="bg1"/>
                          </a:solidFill>
                        </a:rPr>
                        <a:t>REVISION PLC</a:t>
                      </a:r>
                      <a:endParaRPr lang="en-GB" sz="2400" b="1" dirty="0">
                        <a:solidFill>
                          <a:schemeClr val="bg1"/>
                        </a:solidFill>
                      </a:endParaRPr>
                    </a:p>
                  </a:txBody>
                  <a:tcPr>
                    <a:solidFill>
                      <a:schemeClr val="tx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48614069"/>
                  </a:ext>
                </a:extLst>
              </a:tr>
              <a:tr h="272018">
                <a:tc>
                  <a:txBody>
                    <a:bodyPr/>
                    <a:lstStyle/>
                    <a:p>
                      <a:pPr lvl="0">
                        <a:buNone/>
                      </a:pPr>
                      <a:r>
                        <a:rPr lang="en-GB" sz="1150" b="1"/>
                        <a:t>Topic</a:t>
                      </a:r>
                      <a:endParaRPr lang="en-US"/>
                    </a:p>
                  </a:txBody>
                  <a:tcPr/>
                </a:tc>
                <a:tc>
                  <a:txBody>
                    <a:bodyPr/>
                    <a:lstStyle/>
                    <a:p>
                      <a:pPr lvl="0">
                        <a:buNone/>
                      </a:pPr>
                      <a:r>
                        <a:rPr lang="en-GB" sz="1150" b="1"/>
                        <a:t>R</a:t>
                      </a:r>
                      <a:endParaRPr lang="en-US"/>
                    </a:p>
                  </a:txBody>
                  <a:tcPr/>
                </a:tc>
                <a:tc>
                  <a:txBody>
                    <a:bodyPr/>
                    <a:lstStyle/>
                    <a:p>
                      <a:pPr lvl="0">
                        <a:buNone/>
                      </a:pPr>
                      <a:r>
                        <a:rPr lang="en-GB" sz="1150" b="1"/>
                        <a:t>A</a:t>
                      </a:r>
                      <a:endParaRPr lang="en-US"/>
                    </a:p>
                  </a:txBody>
                  <a:tcPr/>
                </a:tc>
                <a:tc>
                  <a:txBody>
                    <a:bodyPr/>
                    <a:lstStyle/>
                    <a:p>
                      <a:pPr lvl="0">
                        <a:buNone/>
                      </a:pPr>
                      <a:r>
                        <a:rPr lang="en-GB" sz="1150" b="1"/>
                        <a:t>G</a:t>
                      </a:r>
                      <a:endParaRPr lang="en-US"/>
                    </a:p>
                  </a:txBody>
                  <a:tcPr/>
                </a:tc>
                <a:extLst>
                  <a:ext uri="{0D108BD9-81ED-4DB2-BD59-A6C34878D82A}">
                    <a16:rowId xmlns:a16="http://schemas.microsoft.com/office/drawing/2014/main" val="3122617782"/>
                  </a:ext>
                </a:extLst>
              </a:tr>
              <a:tr h="264246">
                <a:tc gridSpan="4">
                  <a:txBody>
                    <a:bodyPr/>
                    <a:lstStyle/>
                    <a:p>
                      <a:pPr algn="ctr"/>
                      <a:r>
                        <a:rPr lang="en-GB" sz="1100"/>
                        <a:t>Energy generation and storage</a:t>
                      </a:r>
                    </a:p>
                  </a:txBody>
                  <a:tcPr>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35455625"/>
                  </a:ext>
                </a:extLst>
              </a:tr>
              <a:tr h="435229">
                <a:tc>
                  <a:txBody>
                    <a:bodyPr/>
                    <a:lstStyle/>
                    <a:p>
                      <a:pPr lvl="0" algn="l">
                        <a:lnSpc>
                          <a:spcPct val="100000"/>
                        </a:lnSpc>
                        <a:spcBef>
                          <a:spcPts val="0"/>
                        </a:spcBef>
                        <a:spcAft>
                          <a:spcPts val="0"/>
                        </a:spcAft>
                        <a:buNone/>
                      </a:pPr>
                      <a:r>
                        <a:rPr lang="en-GB" sz="1100" b="0" i="0" u="none" strike="noStrike" noProof="0">
                          <a:solidFill>
                            <a:srgbClr val="000000"/>
                          </a:solidFill>
                          <a:latin typeface="Calibri"/>
                        </a:rPr>
                        <a:t>How power is generated from: coal, gas, oil. Arguments for and against the selection of fossil fuels.</a:t>
                      </a:r>
                      <a:endParaRPr lang="en-GB" sz="1100"/>
                    </a:p>
                  </a:txBody>
                  <a:tcPr>
                    <a:noFill/>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4114175773"/>
                  </a:ext>
                </a:extLst>
              </a:tr>
              <a:tr h="435229">
                <a:tc>
                  <a:txBody>
                    <a:bodyPr/>
                    <a:lstStyle/>
                    <a:p>
                      <a:pPr lvl="0" algn="l">
                        <a:lnSpc>
                          <a:spcPct val="100000"/>
                        </a:lnSpc>
                        <a:spcBef>
                          <a:spcPts val="0"/>
                        </a:spcBef>
                        <a:spcAft>
                          <a:spcPts val="0"/>
                        </a:spcAft>
                        <a:buNone/>
                      </a:pPr>
                      <a:r>
                        <a:rPr lang="en-GB" sz="1100" b="0" i="0" u="none" strike="noStrike" baseline="0" noProof="0">
                          <a:solidFill>
                            <a:srgbClr val="000000"/>
                          </a:solidFill>
                          <a:latin typeface="Calibri"/>
                        </a:rPr>
                        <a:t>How nuclear power is generated. Arguments for and against the selection of nuclear power.</a:t>
                      </a:r>
                      <a:endParaRPr lang="en-GB" sz="1100"/>
                    </a:p>
                  </a:txBody>
                  <a:tcPr>
                    <a:noFill/>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4008701758"/>
                  </a:ext>
                </a:extLst>
              </a:tr>
              <a:tr h="435229">
                <a:tc>
                  <a:txBody>
                    <a:bodyPr/>
                    <a:lstStyle/>
                    <a:p>
                      <a:pPr lvl="0" algn="l">
                        <a:lnSpc>
                          <a:spcPct val="100000"/>
                        </a:lnSpc>
                        <a:spcBef>
                          <a:spcPts val="0"/>
                        </a:spcBef>
                        <a:spcAft>
                          <a:spcPts val="0"/>
                        </a:spcAft>
                        <a:buNone/>
                      </a:pPr>
                      <a:r>
                        <a:rPr lang="en-GB" sz="1100" b="0" i="0" u="none" strike="noStrike" noProof="0">
                          <a:solidFill>
                            <a:srgbClr val="000000"/>
                          </a:solidFill>
                          <a:latin typeface="Calibri"/>
                        </a:rPr>
                        <a:t>How power is generated from: wind, solar, tidal, hydro-electrical, biomass.</a:t>
                      </a:r>
                      <a:endParaRPr lang="en-GB" sz="1100"/>
                    </a:p>
                    <a:p>
                      <a:pPr lvl="0" algn="l">
                        <a:lnSpc>
                          <a:spcPct val="100000"/>
                        </a:lnSpc>
                        <a:spcBef>
                          <a:spcPts val="0"/>
                        </a:spcBef>
                        <a:spcAft>
                          <a:spcPts val="0"/>
                        </a:spcAft>
                        <a:buNone/>
                      </a:pPr>
                      <a:r>
                        <a:rPr lang="en-GB" sz="1100" b="0" i="0" u="none" strike="noStrike" noProof="0">
                          <a:solidFill>
                            <a:srgbClr val="000000"/>
                          </a:solidFill>
                          <a:latin typeface="Calibri"/>
                        </a:rPr>
                        <a:t>Arguments for and against the selection of renewable energy.</a:t>
                      </a:r>
                      <a:endParaRPr lang="en-GB" sz="1100"/>
                    </a:p>
                  </a:txBody>
                  <a:tcPr>
                    <a:noFill/>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3938711114"/>
                  </a:ext>
                </a:extLst>
              </a:tr>
              <a:tr h="264246">
                <a:tc>
                  <a:txBody>
                    <a:bodyPr/>
                    <a:lstStyle/>
                    <a:p>
                      <a:pPr lvl="0" algn="l">
                        <a:lnSpc>
                          <a:spcPct val="100000"/>
                        </a:lnSpc>
                        <a:spcBef>
                          <a:spcPts val="0"/>
                        </a:spcBef>
                        <a:spcAft>
                          <a:spcPts val="0"/>
                        </a:spcAft>
                        <a:buNone/>
                      </a:pPr>
                      <a:r>
                        <a:rPr lang="en-GB" sz="1100" b="0" i="0" u="none" strike="noStrike" baseline="0" noProof="0">
                          <a:solidFill>
                            <a:srgbClr val="000000"/>
                          </a:solidFill>
                          <a:latin typeface="Calibri"/>
                        </a:rPr>
                        <a:t>Kinetic pumped storage systems. Alkaline and re-chargeable batteries.</a:t>
                      </a:r>
                      <a:endParaRPr lang="en-US" sz="1100"/>
                    </a:p>
                  </a:txBody>
                  <a:tcPr>
                    <a:noFill/>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421842994"/>
                  </a:ext>
                </a:extLst>
              </a:tr>
              <a:tr h="264246">
                <a:tc gridSpan="4">
                  <a:txBody>
                    <a:bodyPr/>
                    <a:lstStyle/>
                    <a:p>
                      <a:pPr lvl="0" algn="ctr">
                        <a:lnSpc>
                          <a:spcPct val="100000"/>
                        </a:lnSpc>
                        <a:spcBef>
                          <a:spcPts val="0"/>
                        </a:spcBef>
                        <a:spcAft>
                          <a:spcPts val="0"/>
                        </a:spcAft>
                        <a:buNone/>
                      </a:pPr>
                      <a:r>
                        <a:rPr lang="en-GB" sz="1100" b="0" i="0" u="none" strike="noStrike" noProof="0">
                          <a:solidFill>
                            <a:srgbClr val="000000"/>
                          </a:solidFill>
                          <a:latin typeface="Calibri"/>
                        </a:rPr>
                        <a:t>Developments in new materials</a:t>
                      </a:r>
                      <a:endParaRPr lang="en-US" sz="1100"/>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8284382"/>
                  </a:ext>
                </a:extLst>
              </a:tr>
              <a:tr h="606212">
                <a:tc>
                  <a:txBody>
                    <a:bodyPr/>
                    <a:lstStyle/>
                    <a:p>
                      <a:pPr lvl="0" algn="l">
                        <a:lnSpc>
                          <a:spcPct val="100000"/>
                        </a:lnSpc>
                        <a:spcBef>
                          <a:spcPts val="0"/>
                        </a:spcBef>
                        <a:spcAft>
                          <a:spcPts val="0"/>
                        </a:spcAft>
                        <a:buNone/>
                      </a:pPr>
                      <a:r>
                        <a:rPr lang="en-GB" sz="1100" b="0" i="0" u="none" strike="noStrike" noProof="0" dirty="0">
                          <a:solidFill>
                            <a:srgbClr val="000000"/>
                          </a:solidFill>
                          <a:latin typeface="Calibri"/>
                        </a:rPr>
                        <a:t>Modern materials - Developments made through the invention of new or improved processes e.g. Graphene, Metal foams and Titanium. Alterations to perform a particular function e.g. Coated metals, Liquid Crystal Displays (LCDs) and Nanomaterials.</a:t>
                      </a:r>
                      <a:endParaRPr lang="en-GB" sz="1100" dirty="0"/>
                    </a:p>
                  </a:txBody>
                  <a:tcPr>
                    <a:solidFill>
                      <a:schemeClr val="bg1"/>
                    </a:solidFill>
                  </a:tcPr>
                </a:tc>
                <a:tc>
                  <a:txBody>
                    <a:bodyPr/>
                    <a:lstStyle/>
                    <a:p>
                      <a:pPr lvl="0">
                        <a:buNone/>
                      </a:pPr>
                      <a:endParaRPr lang="en-GB" sz="1100"/>
                    </a:p>
                  </a:txBody>
                  <a:tcPr/>
                </a:tc>
                <a:tc>
                  <a:txBody>
                    <a:bodyPr/>
                    <a:lstStyle/>
                    <a:p>
                      <a:pPr lvl="0">
                        <a:buNone/>
                      </a:pPr>
                      <a:endParaRPr lang="en-GB" sz="1100"/>
                    </a:p>
                  </a:txBody>
                  <a:tcPr/>
                </a:tc>
                <a:tc>
                  <a:txBody>
                    <a:bodyPr/>
                    <a:lstStyle/>
                    <a:p>
                      <a:pPr>
                        <a:buNone/>
                      </a:pPr>
                      <a:endParaRPr lang="en-US" sz="1100"/>
                    </a:p>
                  </a:txBody>
                  <a:tcPr/>
                </a:tc>
                <a:extLst>
                  <a:ext uri="{0D108BD9-81ED-4DB2-BD59-A6C34878D82A}">
                    <a16:rowId xmlns:a16="http://schemas.microsoft.com/office/drawing/2014/main" val="2641843091"/>
                  </a:ext>
                </a:extLst>
              </a:tr>
              <a:tr h="606212">
                <a:tc>
                  <a:txBody>
                    <a:bodyPr/>
                    <a:lstStyle/>
                    <a:p>
                      <a:pPr lvl="0" algn="l">
                        <a:lnSpc>
                          <a:spcPct val="100000"/>
                        </a:lnSpc>
                        <a:spcBef>
                          <a:spcPts val="0"/>
                        </a:spcBef>
                        <a:spcAft>
                          <a:spcPts val="0"/>
                        </a:spcAft>
                        <a:buNone/>
                      </a:pPr>
                      <a:r>
                        <a:rPr lang="en-GB" sz="1100" b="0" i="0" u="none" strike="noStrike" noProof="0" dirty="0">
                          <a:solidFill>
                            <a:srgbClr val="000000"/>
                          </a:solidFill>
                          <a:latin typeface="Calibri"/>
                        </a:rPr>
                        <a:t>Smart materials - That materials can have one or more properties that can be significantly changed in a controlled fashion by external stimuli, such as stress, temperature, moisture, or PH e.g. shape memory alloys, </a:t>
                      </a:r>
                      <a:r>
                        <a:rPr lang="en-GB" sz="1100" b="0" i="0" u="none" strike="noStrike" noProof="0" dirty="0" err="1">
                          <a:solidFill>
                            <a:srgbClr val="000000"/>
                          </a:solidFill>
                          <a:latin typeface="Calibri"/>
                        </a:rPr>
                        <a:t>thermochromic</a:t>
                      </a:r>
                      <a:r>
                        <a:rPr lang="en-GB" sz="1100" b="0" i="0" u="none" strike="noStrike" noProof="0" dirty="0">
                          <a:solidFill>
                            <a:srgbClr val="000000"/>
                          </a:solidFill>
                          <a:latin typeface="Calibri"/>
                        </a:rPr>
                        <a:t> pigments and photochromic pigments</a:t>
                      </a:r>
                      <a:endParaRPr lang="en-US" sz="1100" dirty="0"/>
                    </a:p>
                  </a:txBody>
                  <a:tcPr>
                    <a:solidFill>
                      <a:schemeClr val="bg1"/>
                    </a:solidFill>
                  </a:tcPr>
                </a:tc>
                <a:tc>
                  <a:txBody>
                    <a:bodyPr/>
                    <a:lstStyle/>
                    <a:p>
                      <a:pPr lvl="0">
                        <a:buNone/>
                      </a:pPr>
                      <a:endParaRPr lang="en-GB" sz="1100"/>
                    </a:p>
                  </a:txBody>
                  <a:tcPr/>
                </a:tc>
                <a:tc>
                  <a:txBody>
                    <a:bodyPr/>
                    <a:lstStyle/>
                    <a:p>
                      <a:pPr lvl="0">
                        <a:buNone/>
                      </a:pPr>
                      <a:endParaRPr lang="en-GB" sz="1100"/>
                    </a:p>
                  </a:txBody>
                  <a:tcPr/>
                </a:tc>
                <a:tc>
                  <a:txBody>
                    <a:bodyPr/>
                    <a:lstStyle/>
                    <a:p>
                      <a:pPr lvl="0">
                        <a:buNone/>
                      </a:pPr>
                      <a:endParaRPr lang="en-US" sz="1100"/>
                    </a:p>
                  </a:txBody>
                  <a:tcPr/>
                </a:tc>
                <a:extLst>
                  <a:ext uri="{0D108BD9-81ED-4DB2-BD59-A6C34878D82A}">
                    <a16:rowId xmlns:a16="http://schemas.microsoft.com/office/drawing/2014/main" val="1487243214"/>
                  </a:ext>
                </a:extLst>
              </a:tr>
              <a:tr h="606212">
                <a:tc>
                  <a:txBody>
                    <a:bodyPr/>
                    <a:lstStyle/>
                    <a:p>
                      <a:pPr lvl="0" algn="l">
                        <a:lnSpc>
                          <a:spcPct val="100000"/>
                        </a:lnSpc>
                        <a:spcBef>
                          <a:spcPts val="0"/>
                        </a:spcBef>
                        <a:spcAft>
                          <a:spcPts val="0"/>
                        </a:spcAft>
                        <a:buNone/>
                      </a:pPr>
                      <a:r>
                        <a:rPr lang="en-GB" sz="1100" b="0" i="0" u="none" strike="noStrike" noProof="0" dirty="0">
                          <a:solidFill>
                            <a:srgbClr val="000000"/>
                          </a:solidFill>
                          <a:latin typeface="Calibri"/>
                        </a:rPr>
                        <a:t>Composite materials  - That composite materials are produced by combining two or more different materials to create an enhanced material e.g. glass reinforced plastic (GRP) and carbon fibre reinforced plastic (CRP).</a:t>
                      </a:r>
                      <a:endParaRPr lang="en-US" sz="1100" dirty="0"/>
                    </a:p>
                  </a:txBody>
                  <a:tcPr>
                    <a:solidFill>
                      <a:schemeClr val="bg1"/>
                    </a:solidFill>
                  </a:tcPr>
                </a:tc>
                <a:tc>
                  <a:txBody>
                    <a:bodyPr/>
                    <a:lstStyle/>
                    <a:p>
                      <a:pPr lvl="0">
                        <a:buNone/>
                      </a:pPr>
                      <a:endParaRPr lang="en-GB" sz="1100"/>
                    </a:p>
                  </a:txBody>
                  <a:tcPr/>
                </a:tc>
                <a:tc>
                  <a:txBody>
                    <a:bodyPr/>
                    <a:lstStyle/>
                    <a:p>
                      <a:pPr lvl="0">
                        <a:buNone/>
                      </a:pPr>
                      <a:endParaRPr lang="en-GB" sz="1100"/>
                    </a:p>
                  </a:txBody>
                  <a:tcPr/>
                </a:tc>
                <a:tc>
                  <a:txBody>
                    <a:bodyPr/>
                    <a:lstStyle/>
                    <a:p>
                      <a:pPr lvl="0">
                        <a:buNone/>
                      </a:pPr>
                      <a:endParaRPr lang="en-US" sz="1100"/>
                    </a:p>
                  </a:txBody>
                  <a:tcPr/>
                </a:tc>
                <a:extLst>
                  <a:ext uri="{0D108BD9-81ED-4DB2-BD59-A6C34878D82A}">
                    <a16:rowId xmlns:a16="http://schemas.microsoft.com/office/drawing/2014/main" val="2096504488"/>
                  </a:ext>
                </a:extLst>
              </a:tr>
              <a:tr h="435229">
                <a:tc>
                  <a:txBody>
                    <a:bodyPr/>
                    <a:lstStyle/>
                    <a:p>
                      <a:pPr lvl="0" algn="l">
                        <a:lnSpc>
                          <a:spcPct val="100000"/>
                        </a:lnSpc>
                        <a:spcBef>
                          <a:spcPts val="0"/>
                        </a:spcBef>
                        <a:spcAft>
                          <a:spcPts val="0"/>
                        </a:spcAft>
                        <a:buNone/>
                      </a:pPr>
                      <a:r>
                        <a:rPr lang="en-GB" sz="1100" b="0" i="0" u="none" strike="noStrike" noProof="0" dirty="0">
                          <a:solidFill>
                            <a:srgbClr val="000000"/>
                          </a:solidFill>
                          <a:latin typeface="Calibri"/>
                        </a:rPr>
                        <a:t>Technical textiles - How fibres can be spun to make enhanced fabrics e.g. conductive fabrics, fire resistant fabrics, </a:t>
                      </a:r>
                      <a:r>
                        <a:rPr lang="en-GB" sz="1100" b="0" i="0" u="none" strike="noStrike" noProof="0" dirty="0" err="1">
                          <a:solidFill>
                            <a:srgbClr val="000000"/>
                          </a:solidFill>
                          <a:latin typeface="Calibri"/>
                        </a:rPr>
                        <a:t>kevlar</a:t>
                      </a:r>
                      <a:r>
                        <a:rPr lang="en-GB" sz="1100" b="0" i="0" u="none" strike="noStrike" noProof="0" dirty="0">
                          <a:solidFill>
                            <a:srgbClr val="000000"/>
                          </a:solidFill>
                          <a:latin typeface="Calibri"/>
                        </a:rPr>
                        <a:t> and </a:t>
                      </a:r>
                      <a:r>
                        <a:rPr lang="en-GB" sz="1100" b="0" i="0" u="none" strike="noStrike" noProof="0" dirty="0" err="1">
                          <a:solidFill>
                            <a:srgbClr val="000000"/>
                          </a:solidFill>
                          <a:latin typeface="Calibri"/>
                        </a:rPr>
                        <a:t>microfibres</a:t>
                      </a:r>
                      <a:r>
                        <a:rPr lang="en-GB" sz="1100" b="0" i="0" u="none" strike="noStrike" noProof="0" dirty="0">
                          <a:solidFill>
                            <a:srgbClr val="000000"/>
                          </a:solidFill>
                          <a:latin typeface="Calibri"/>
                        </a:rPr>
                        <a:t> incorporating micro encapsulation.</a:t>
                      </a:r>
                      <a:endParaRPr lang="en-US" sz="1100" dirty="0"/>
                    </a:p>
                  </a:txBody>
                  <a:tcPr>
                    <a:solidFill>
                      <a:schemeClr val="bg1"/>
                    </a:solidFill>
                  </a:tcPr>
                </a:tc>
                <a:tc>
                  <a:txBody>
                    <a:bodyPr/>
                    <a:lstStyle/>
                    <a:p>
                      <a:pPr lvl="0">
                        <a:buNone/>
                      </a:pPr>
                      <a:endParaRPr lang="en-GB" sz="1100"/>
                    </a:p>
                  </a:txBody>
                  <a:tcPr/>
                </a:tc>
                <a:tc>
                  <a:txBody>
                    <a:bodyPr/>
                    <a:lstStyle/>
                    <a:p>
                      <a:pPr lvl="0">
                        <a:buNone/>
                      </a:pPr>
                      <a:endParaRPr lang="en-GB" sz="1100"/>
                    </a:p>
                  </a:txBody>
                  <a:tcPr/>
                </a:tc>
                <a:tc>
                  <a:txBody>
                    <a:bodyPr/>
                    <a:lstStyle/>
                    <a:p>
                      <a:pPr lvl="0">
                        <a:buNone/>
                      </a:pPr>
                      <a:endParaRPr lang="en-US" sz="1100"/>
                    </a:p>
                  </a:txBody>
                  <a:tcPr/>
                </a:tc>
                <a:extLst>
                  <a:ext uri="{0D108BD9-81ED-4DB2-BD59-A6C34878D82A}">
                    <a16:rowId xmlns:a16="http://schemas.microsoft.com/office/drawing/2014/main" val="4058248772"/>
                  </a:ext>
                </a:extLst>
              </a:tr>
              <a:tr h="264246">
                <a:tc gridSpan="4">
                  <a:txBody>
                    <a:bodyPr/>
                    <a:lstStyle/>
                    <a:p>
                      <a:pPr lvl="0" algn="ctr">
                        <a:lnSpc>
                          <a:spcPct val="100000"/>
                        </a:lnSpc>
                        <a:spcBef>
                          <a:spcPts val="0"/>
                        </a:spcBef>
                        <a:spcAft>
                          <a:spcPts val="0"/>
                        </a:spcAft>
                        <a:buNone/>
                      </a:pPr>
                      <a:r>
                        <a:rPr lang="en-GB" sz="1100" b="0" i="0" u="none" strike="noStrike" noProof="0">
                          <a:solidFill>
                            <a:srgbClr val="000000"/>
                          </a:solidFill>
                          <a:latin typeface="Calibri"/>
                        </a:rPr>
                        <a:t>Systems approach to designing </a:t>
                      </a:r>
                      <a:endParaRPr lang="en-US" sz="1100"/>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929029"/>
                  </a:ext>
                </a:extLst>
              </a:tr>
              <a:tr h="264246">
                <a:tc>
                  <a:txBody>
                    <a:bodyPr/>
                    <a:lstStyle/>
                    <a:p>
                      <a:pPr lvl="0" algn="l">
                        <a:lnSpc>
                          <a:spcPct val="100000"/>
                        </a:lnSpc>
                        <a:spcBef>
                          <a:spcPts val="0"/>
                        </a:spcBef>
                        <a:spcAft>
                          <a:spcPts val="0"/>
                        </a:spcAft>
                        <a:buNone/>
                      </a:pPr>
                      <a:r>
                        <a:rPr lang="en-GB" sz="1100" b="0" i="0" u="none" strike="noStrike" noProof="0">
                          <a:solidFill>
                            <a:srgbClr val="000000"/>
                          </a:solidFill>
                          <a:latin typeface="Calibri"/>
                        </a:rPr>
                        <a:t>Inputs - The use of light sensors, temperature sensors, pressure sensors and switches.</a:t>
                      </a:r>
                      <a:endParaRPr lang="en-US" sz="1100"/>
                    </a:p>
                  </a:txBody>
                  <a:tcPr/>
                </a:tc>
                <a:tc>
                  <a:txBody>
                    <a:bodyPr/>
                    <a:lstStyle/>
                    <a:p>
                      <a:pPr lvl="0">
                        <a:buNone/>
                      </a:pPr>
                      <a:endParaRPr lang="en-GB" sz="1100"/>
                    </a:p>
                  </a:txBody>
                  <a:tcPr/>
                </a:tc>
                <a:tc>
                  <a:txBody>
                    <a:bodyPr/>
                    <a:lstStyle/>
                    <a:p>
                      <a:pPr lvl="0">
                        <a:buNone/>
                      </a:pPr>
                      <a:endParaRPr lang="en-GB" sz="1100"/>
                    </a:p>
                  </a:txBody>
                  <a:tcPr/>
                </a:tc>
                <a:tc>
                  <a:txBody>
                    <a:bodyPr/>
                    <a:lstStyle/>
                    <a:p>
                      <a:pPr lvl="0">
                        <a:buNone/>
                      </a:pPr>
                      <a:endParaRPr lang="en-GB" sz="1100"/>
                    </a:p>
                  </a:txBody>
                  <a:tcPr/>
                </a:tc>
                <a:extLst>
                  <a:ext uri="{0D108BD9-81ED-4DB2-BD59-A6C34878D82A}">
                    <a16:rowId xmlns:a16="http://schemas.microsoft.com/office/drawing/2014/main" val="2500663384"/>
                  </a:ext>
                </a:extLst>
              </a:tr>
              <a:tr h="435229">
                <a:tc>
                  <a:txBody>
                    <a:bodyPr/>
                    <a:lstStyle/>
                    <a:p>
                      <a:pPr lvl="0" algn="l">
                        <a:lnSpc>
                          <a:spcPct val="100000"/>
                        </a:lnSpc>
                        <a:spcBef>
                          <a:spcPts val="0"/>
                        </a:spcBef>
                        <a:spcAft>
                          <a:spcPts val="0"/>
                        </a:spcAft>
                        <a:buNone/>
                      </a:pPr>
                      <a:r>
                        <a:rPr lang="en-GB" sz="1100" b="0" i="0" u="none" strike="noStrike" baseline="0" noProof="0">
                          <a:solidFill>
                            <a:srgbClr val="000000"/>
                          </a:solidFill>
                          <a:latin typeface="Calibri"/>
                        </a:rPr>
                        <a:t>Processes - The use of programming microcontrollers as counters, timers and for decision making, to provide functionality to products and processes.</a:t>
                      </a:r>
                      <a:endParaRPr lang="en-US" sz="1100" b="0" i="0" u="none" strike="noStrike" noProof="0">
                        <a:solidFill>
                          <a:srgbClr val="000000"/>
                        </a:solidFill>
                        <a:latin typeface="Calibri"/>
                      </a:endParaRPr>
                    </a:p>
                  </a:txBody>
                  <a:tcPr/>
                </a:tc>
                <a:tc>
                  <a:txBody>
                    <a:bodyPr/>
                    <a:lstStyle/>
                    <a:p>
                      <a:pPr lvl="0">
                        <a:buNone/>
                      </a:pPr>
                      <a:endParaRPr lang="en-GB" sz="1100"/>
                    </a:p>
                  </a:txBody>
                  <a:tcPr/>
                </a:tc>
                <a:tc>
                  <a:txBody>
                    <a:bodyPr/>
                    <a:lstStyle/>
                    <a:p>
                      <a:pPr lvl="0">
                        <a:buNone/>
                      </a:pPr>
                      <a:endParaRPr lang="en-GB" sz="1100"/>
                    </a:p>
                  </a:txBody>
                  <a:tcPr/>
                </a:tc>
                <a:tc>
                  <a:txBody>
                    <a:bodyPr/>
                    <a:lstStyle/>
                    <a:p>
                      <a:pPr lvl="0">
                        <a:buNone/>
                      </a:pPr>
                      <a:endParaRPr lang="en-GB" sz="1100"/>
                    </a:p>
                  </a:txBody>
                  <a:tcPr/>
                </a:tc>
                <a:extLst>
                  <a:ext uri="{0D108BD9-81ED-4DB2-BD59-A6C34878D82A}">
                    <a16:rowId xmlns:a16="http://schemas.microsoft.com/office/drawing/2014/main" val="3770332227"/>
                  </a:ext>
                </a:extLst>
              </a:tr>
              <a:tr h="435229">
                <a:tc>
                  <a:txBody>
                    <a:bodyPr/>
                    <a:lstStyle/>
                    <a:p>
                      <a:pPr lvl="0" algn="l">
                        <a:lnSpc>
                          <a:spcPct val="100000"/>
                        </a:lnSpc>
                        <a:spcBef>
                          <a:spcPts val="0"/>
                        </a:spcBef>
                        <a:spcAft>
                          <a:spcPts val="0"/>
                        </a:spcAft>
                        <a:buNone/>
                      </a:pPr>
                      <a:r>
                        <a:rPr lang="en-GB" sz="1100" b="0" i="0" u="none" strike="noStrike" noProof="0">
                          <a:solidFill>
                            <a:srgbClr val="000000"/>
                          </a:solidFill>
                          <a:latin typeface="Calibri"/>
                        </a:rPr>
                        <a:t>Outputs - The use of buzzers, speakers and lamps, to provide functionality to products and processes.</a:t>
                      </a:r>
                      <a:endParaRPr lang="en-US" sz="1100" b="0" i="0" u="none" strike="noStrike" noProof="0">
                        <a:solidFill>
                          <a:srgbClr val="000000"/>
                        </a:solidFill>
                        <a:latin typeface="Calibri"/>
                      </a:endParaRPr>
                    </a:p>
                  </a:txBody>
                  <a:tcPr/>
                </a:tc>
                <a:tc>
                  <a:txBody>
                    <a:bodyPr/>
                    <a:lstStyle/>
                    <a:p>
                      <a:pPr lvl="0">
                        <a:buNone/>
                      </a:pPr>
                      <a:endParaRPr lang="en-GB" sz="1100"/>
                    </a:p>
                  </a:txBody>
                  <a:tcPr/>
                </a:tc>
                <a:tc>
                  <a:txBody>
                    <a:bodyPr/>
                    <a:lstStyle/>
                    <a:p>
                      <a:pPr lvl="0">
                        <a:buNone/>
                      </a:pPr>
                      <a:endParaRPr lang="en-GB" sz="1100"/>
                    </a:p>
                  </a:txBody>
                  <a:tcPr/>
                </a:tc>
                <a:tc>
                  <a:txBody>
                    <a:bodyPr/>
                    <a:lstStyle/>
                    <a:p>
                      <a:pPr lvl="0">
                        <a:buNone/>
                      </a:pPr>
                      <a:endParaRPr lang="en-GB" sz="1100"/>
                    </a:p>
                  </a:txBody>
                  <a:tcPr/>
                </a:tc>
                <a:extLst>
                  <a:ext uri="{0D108BD9-81ED-4DB2-BD59-A6C34878D82A}">
                    <a16:rowId xmlns:a16="http://schemas.microsoft.com/office/drawing/2014/main" val="3095414473"/>
                  </a:ext>
                </a:extLst>
              </a:tr>
              <a:tr h="264246">
                <a:tc gridSpan="4">
                  <a:txBody>
                    <a:bodyPr/>
                    <a:lstStyle/>
                    <a:p>
                      <a:pPr lvl="0" algn="ctr">
                        <a:lnSpc>
                          <a:spcPct val="100000"/>
                        </a:lnSpc>
                        <a:spcBef>
                          <a:spcPts val="0"/>
                        </a:spcBef>
                        <a:spcAft>
                          <a:spcPts val="0"/>
                        </a:spcAft>
                        <a:buNone/>
                      </a:pPr>
                      <a:r>
                        <a:rPr lang="en-GB" sz="1100" b="0" i="0" u="none" strike="noStrike" baseline="0" noProof="0">
                          <a:solidFill>
                            <a:srgbClr val="000000"/>
                          </a:solidFill>
                          <a:latin typeface="Calibri"/>
                        </a:rPr>
                        <a:t>Mechanical devices</a:t>
                      </a:r>
                      <a:endParaRPr lang="en-US" sz="1100"/>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8361560"/>
                  </a:ext>
                </a:extLst>
              </a:tr>
              <a:tr h="435229">
                <a:tc>
                  <a:txBody>
                    <a:bodyPr/>
                    <a:lstStyle/>
                    <a:p>
                      <a:r>
                        <a:rPr lang="en-GB" sz="1100" baseline="0"/>
                        <a:t>Types of movement - </a:t>
                      </a:r>
                      <a:r>
                        <a:rPr lang="en-GB" sz="1100" b="0" i="0" u="none" strike="noStrike" baseline="0" noProof="0">
                          <a:solidFill>
                            <a:srgbClr val="000000"/>
                          </a:solidFill>
                          <a:latin typeface="Calibri"/>
                        </a:rPr>
                        <a:t>The functions of mechanical devices to produce linear, rotary, reciprocating and oscillating movements.</a:t>
                      </a:r>
                      <a:endParaRPr lang="en-GB" sz="1100" baseline="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3788113419"/>
                  </a:ext>
                </a:extLst>
              </a:tr>
              <a:tr h="606212">
                <a:tc>
                  <a:txBody>
                    <a:bodyPr/>
                    <a:lstStyle/>
                    <a:p>
                      <a:pPr lvl="0" algn="l">
                        <a:lnSpc>
                          <a:spcPct val="100000"/>
                        </a:lnSpc>
                        <a:spcBef>
                          <a:spcPts val="0"/>
                        </a:spcBef>
                        <a:spcAft>
                          <a:spcPts val="0"/>
                        </a:spcAft>
                        <a:buNone/>
                      </a:pPr>
                      <a:r>
                        <a:rPr lang="en-GB" sz="1100" b="0" i="0" u="none" strike="noStrike" baseline="0" noProof="0" dirty="0">
                          <a:solidFill>
                            <a:srgbClr val="000000"/>
                          </a:solidFill>
                          <a:latin typeface="Calibri"/>
                        </a:rPr>
                        <a:t>Changing magnitude and direction of force - Levers: first order, second order, third order. Linkages : bell cranks, push/pull. Rotary systems: CAMs and followers, simple gear trains, pulleys and belts.</a:t>
                      </a:r>
                      <a:endParaRPr lang="en-GB" sz="1100" dirty="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1918960451"/>
                  </a:ext>
                </a:extLst>
              </a:tr>
              <a:tr h="989716">
                <a:tc gridSpan="4">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100" b="1"/>
                        <a:t>Target Topics:</a:t>
                      </a:r>
                    </a:p>
                    <a:p>
                      <a:endParaRPr lang="en-GB" sz="1100"/>
                    </a:p>
                    <a:p>
                      <a:endParaRPr lang="en-GB" sz="1100"/>
                    </a:p>
                  </a:txBody>
                  <a:tcPr/>
                </a:tc>
                <a:tc hMerge="1">
                  <a:txBody>
                    <a:bodyPr/>
                    <a:lstStyle/>
                    <a:p>
                      <a:pPr algn="ctr"/>
                      <a:endParaRPr lang="en-GB" sz="1150"/>
                    </a:p>
                  </a:txBody>
                  <a:tcPr/>
                </a:tc>
                <a:tc hMerge="1">
                  <a:txBody>
                    <a:bodyPr/>
                    <a:lstStyle/>
                    <a:p>
                      <a:pPr algn="ctr"/>
                      <a:endParaRPr lang="en-GB" sz="1150"/>
                    </a:p>
                  </a:txBody>
                  <a:tcPr/>
                </a:tc>
                <a:tc hMerge="1">
                  <a:txBody>
                    <a:bodyPr/>
                    <a:lstStyle/>
                    <a:p>
                      <a:pPr algn="ctr"/>
                      <a:endParaRPr lang="en-GB" sz="1150"/>
                    </a:p>
                  </a:txBody>
                  <a:tcPr/>
                </a:tc>
                <a:extLst>
                  <a:ext uri="{0D108BD9-81ED-4DB2-BD59-A6C34878D82A}">
                    <a16:rowId xmlns:a16="http://schemas.microsoft.com/office/drawing/2014/main" val="717387751"/>
                  </a:ext>
                </a:extLst>
              </a:tr>
            </a:tbl>
          </a:graphicData>
        </a:graphic>
      </p:graphicFrame>
    </p:spTree>
    <p:extLst>
      <p:ext uri="{BB962C8B-B14F-4D97-AF65-F5344CB8AC3E}">
        <p14:creationId xmlns:p14="http://schemas.microsoft.com/office/powerpoint/2010/main" val="3505392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B736840-42A0-4F39-A30A-95C23A27D145}"/>
              </a:ext>
            </a:extLst>
          </p:cNvPr>
          <p:cNvGraphicFramePr>
            <a:graphicFrameLocks noGrp="1"/>
          </p:cNvGraphicFramePr>
          <p:nvPr>
            <p:extLst>
              <p:ext uri="{D42A27DB-BD31-4B8C-83A1-F6EECF244321}">
                <p14:modId xmlns:p14="http://schemas.microsoft.com/office/powerpoint/2010/main" val="2446624091"/>
              </p:ext>
            </p:extLst>
          </p:nvPr>
        </p:nvGraphicFramePr>
        <p:xfrm>
          <a:off x="178140" y="267490"/>
          <a:ext cx="6491218" cy="8552980"/>
        </p:xfrm>
        <a:graphic>
          <a:graphicData uri="http://schemas.openxmlformats.org/drawingml/2006/table">
            <a:tbl>
              <a:tblPr firstRow="1" bandRow="1">
                <a:tableStyleId>{5940675A-B579-460E-94D1-54222C63F5DA}</a:tableStyleId>
              </a:tblPr>
              <a:tblGrid>
                <a:gridCol w="5418704">
                  <a:extLst>
                    <a:ext uri="{9D8B030D-6E8A-4147-A177-3AD203B41FA5}">
                      <a16:colId xmlns:a16="http://schemas.microsoft.com/office/drawing/2014/main" val="4038033295"/>
                    </a:ext>
                  </a:extLst>
                </a:gridCol>
                <a:gridCol w="349191">
                  <a:extLst>
                    <a:ext uri="{9D8B030D-6E8A-4147-A177-3AD203B41FA5}">
                      <a16:colId xmlns:a16="http://schemas.microsoft.com/office/drawing/2014/main" val="1560678352"/>
                    </a:ext>
                  </a:extLst>
                </a:gridCol>
                <a:gridCol w="361662">
                  <a:extLst>
                    <a:ext uri="{9D8B030D-6E8A-4147-A177-3AD203B41FA5}">
                      <a16:colId xmlns:a16="http://schemas.microsoft.com/office/drawing/2014/main" val="4112170018"/>
                    </a:ext>
                  </a:extLst>
                </a:gridCol>
                <a:gridCol w="361661">
                  <a:extLst>
                    <a:ext uri="{9D8B030D-6E8A-4147-A177-3AD203B41FA5}">
                      <a16:colId xmlns:a16="http://schemas.microsoft.com/office/drawing/2014/main" val="1724872053"/>
                    </a:ext>
                  </a:extLst>
                </a:gridCol>
              </a:tblGrid>
              <a:tr h="481406">
                <a:tc gridSpan="4">
                  <a:txBody>
                    <a:bodyPr/>
                    <a:lstStyle/>
                    <a:p>
                      <a:pPr algn="ctr"/>
                      <a:r>
                        <a:rPr lang="en-GB" sz="2400" b="1" dirty="0">
                          <a:solidFill>
                            <a:schemeClr val="bg1"/>
                          </a:solidFill>
                        </a:rPr>
                        <a:t>GCSE DT</a:t>
                      </a:r>
                      <a:r>
                        <a:rPr lang="en-GB" sz="2400" b="1" baseline="0" dirty="0">
                          <a:solidFill>
                            <a:schemeClr val="bg1"/>
                          </a:solidFill>
                        </a:rPr>
                        <a:t> REVISION PLC</a:t>
                      </a:r>
                      <a:endParaRPr lang="en-GB" sz="2400" b="1" dirty="0">
                        <a:solidFill>
                          <a:schemeClr val="bg1"/>
                        </a:solidFill>
                      </a:endParaRPr>
                    </a:p>
                  </a:txBody>
                  <a:tcPr>
                    <a:solidFill>
                      <a:schemeClr val="tx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48614069"/>
                  </a:ext>
                </a:extLst>
              </a:tr>
              <a:tr h="280820">
                <a:tc>
                  <a:txBody>
                    <a:bodyPr/>
                    <a:lstStyle/>
                    <a:p>
                      <a:r>
                        <a:rPr lang="en-GB" sz="1150" b="1"/>
                        <a:t>Topic</a:t>
                      </a:r>
                    </a:p>
                  </a:txBody>
                  <a:tcPr/>
                </a:tc>
                <a:tc>
                  <a:txBody>
                    <a:bodyPr/>
                    <a:lstStyle/>
                    <a:p>
                      <a:r>
                        <a:rPr lang="en-GB" sz="1150" b="1"/>
                        <a:t>R</a:t>
                      </a:r>
                    </a:p>
                  </a:txBody>
                  <a:tcPr/>
                </a:tc>
                <a:tc>
                  <a:txBody>
                    <a:bodyPr/>
                    <a:lstStyle/>
                    <a:p>
                      <a:r>
                        <a:rPr lang="en-GB" sz="1150" b="1"/>
                        <a:t>A</a:t>
                      </a:r>
                    </a:p>
                  </a:txBody>
                  <a:tcPr/>
                </a:tc>
                <a:tc>
                  <a:txBody>
                    <a:bodyPr/>
                    <a:lstStyle/>
                    <a:p>
                      <a:r>
                        <a:rPr lang="en-GB" sz="1150" b="1"/>
                        <a:t>G</a:t>
                      </a:r>
                    </a:p>
                  </a:txBody>
                  <a:tcPr/>
                </a:tc>
                <a:extLst>
                  <a:ext uri="{0D108BD9-81ED-4DB2-BD59-A6C34878D82A}">
                    <a16:rowId xmlns:a16="http://schemas.microsoft.com/office/drawing/2014/main" val="3122617782"/>
                  </a:ext>
                </a:extLst>
              </a:tr>
              <a:tr h="280820">
                <a:tc gridSpan="4">
                  <a:txBody>
                    <a:bodyPr/>
                    <a:lstStyle/>
                    <a:p>
                      <a:pPr lvl="0" algn="ctr">
                        <a:lnSpc>
                          <a:spcPct val="100000"/>
                        </a:lnSpc>
                        <a:spcBef>
                          <a:spcPts val="0"/>
                        </a:spcBef>
                        <a:spcAft>
                          <a:spcPts val="0"/>
                        </a:spcAft>
                        <a:buNone/>
                      </a:pPr>
                      <a:r>
                        <a:rPr lang="en-GB" sz="1150" b="0" i="0" u="none" strike="noStrike" noProof="0">
                          <a:solidFill>
                            <a:srgbClr val="000000"/>
                          </a:solidFill>
                          <a:latin typeface="Calibri"/>
                        </a:rPr>
                        <a:t>Materials and their working properties</a:t>
                      </a:r>
                      <a:endParaRPr lang="en-GB" sz="1150"/>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929029"/>
                  </a:ext>
                </a:extLst>
              </a:tr>
              <a:tr h="834437">
                <a:tc>
                  <a:txBody>
                    <a:bodyPr/>
                    <a:lstStyle/>
                    <a:p>
                      <a:pPr marL="0" marR="0" lvl="0" indent="0" algn="l" rtl="0">
                        <a:lnSpc>
                          <a:spcPct val="100000"/>
                        </a:lnSpc>
                        <a:spcBef>
                          <a:spcPts val="0"/>
                        </a:spcBef>
                        <a:spcAft>
                          <a:spcPts val="0"/>
                        </a:spcAft>
                        <a:buFontTx/>
                        <a:buNone/>
                      </a:pPr>
                      <a:r>
                        <a:rPr lang="en-GB" sz="1150"/>
                        <a:t>Papers and board - </a:t>
                      </a:r>
                      <a:r>
                        <a:rPr lang="en-GB" sz="1150" b="0" i="0" u="none" strike="noStrike" noProof="0">
                          <a:solidFill>
                            <a:srgbClr val="000000"/>
                          </a:solidFill>
                          <a:latin typeface="Calibri"/>
                        </a:rPr>
                        <a:t>You should have an overview of the main categories and types of </a:t>
                      </a:r>
                    </a:p>
                    <a:p>
                      <a:pPr lvl="0" algn="l">
                        <a:lnSpc>
                          <a:spcPct val="100000"/>
                        </a:lnSpc>
                        <a:spcBef>
                          <a:spcPts val="0"/>
                        </a:spcBef>
                        <a:spcAft>
                          <a:spcPts val="0"/>
                        </a:spcAft>
                        <a:buNone/>
                      </a:pPr>
                      <a:r>
                        <a:rPr lang="en-GB" sz="1150" b="0" i="0" u="none" strike="noStrike" noProof="0">
                          <a:solidFill>
                            <a:srgbClr val="000000"/>
                          </a:solidFill>
                          <a:latin typeface="Calibri"/>
                        </a:rPr>
                        <a:t>papers including: bleed proof, cartridge paper, grid, layout paper, tracing paper</a:t>
                      </a:r>
                      <a:endParaRPr lang="en-GB"/>
                    </a:p>
                    <a:p>
                      <a:pPr lvl="0" indent="0" algn="l">
                        <a:lnSpc>
                          <a:spcPct val="100000"/>
                        </a:lnSpc>
                        <a:spcBef>
                          <a:spcPts val="0"/>
                        </a:spcBef>
                        <a:spcAft>
                          <a:spcPts val="0"/>
                        </a:spcAft>
                        <a:buNone/>
                      </a:pPr>
                      <a:r>
                        <a:rPr lang="en-GB" sz="1150" b="0" i="0" u="none" strike="noStrike" noProof="0">
                          <a:solidFill>
                            <a:srgbClr val="000000"/>
                          </a:solidFill>
                          <a:latin typeface="Calibri"/>
                        </a:rPr>
                        <a:t>boards including: corrugated card, duplex board, foil lined board, foam core board, ink jet card, solid white board.</a:t>
                      </a:r>
                      <a:endParaRPr lang="en-GB"/>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2500663384"/>
                  </a:ext>
                </a:extLst>
              </a:tr>
              <a:tr h="1018976">
                <a:tc>
                  <a:txBody>
                    <a:bodyPr/>
                    <a:lstStyle/>
                    <a:p>
                      <a:pPr marL="0" marR="0" lvl="0" indent="0" algn="l" rtl="0">
                        <a:lnSpc>
                          <a:spcPct val="100000"/>
                        </a:lnSpc>
                        <a:spcBef>
                          <a:spcPts val="0"/>
                        </a:spcBef>
                        <a:spcAft>
                          <a:spcPts val="0"/>
                        </a:spcAft>
                        <a:buFontTx/>
                        <a:buNone/>
                      </a:pPr>
                      <a:r>
                        <a:rPr lang="en-GB" sz="1150"/>
                        <a:t>Natural and manufactured timbers – You </a:t>
                      </a:r>
                      <a:r>
                        <a:rPr lang="en-GB" sz="1150" b="0" i="0" u="none" strike="noStrike" noProof="0">
                          <a:solidFill>
                            <a:srgbClr val="000000"/>
                          </a:solidFill>
                          <a:latin typeface="Calibri"/>
                        </a:rPr>
                        <a:t>should have an overview of the main categories and types of natural and manufactured timbers:</a:t>
                      </a:r>
                      <a:endParaRPr lang="en-GB" sz="1150"/>
                    </a:p>
                    <a:p>
                      <a:pPr lvl="0" algn="l">
                        <a:lnSpc>
                          <a:spcPct val="100000"/>
                        </a:lnSpc>
                        <a:spcBef>
                          <a:spcPts val="0"/>
                        </a:spcBef>
                        <a:spcAft>
                          <a:spcPts val="0"/>
                        </a:spcAft>
                        <a:buFontTx/>
                        <a:buNone/>
                      </a:pPr>
                      <a:r>
                        <a:rPr lang="en-GB" sz="1150" b="0" i="0" u="none" strike="noStrike" noProof="0">
                          <a:solidFill>
                            <a:srgbClr val="000000"/>
                          </a:solidFill>
                          <a:latin typeface="Calibri"/>
                        </a:rPr>
                        <a:t>hardwoods including: ash, beech, mahogany, oak, balsa</a:t>
                      </a:r>
                      <a:endParaRPr lang="en-GB"/>
                    </a:p>
                    <a:p>
                      <a:pPr lvl="0" algn="l">
                        <a:lnSpc>
                          <a:spcPct val="100000"/>
                        </a:lnSpc>
                        <a:spcBef>
                          <a:spcPts val="0"/>
                        </a:spcBef>
                        <a:spcAft>
                          <a:spcPts val="0"/>
                        </a:spcAft>
                        <a:buFontTx/>
                        <a:buNone/>
                      </a:pPr>
                      <a:r>
                        <a:rPr lang="en-GB" sz="1150" b="0" i="0" u="none" strike="noStrike" noProof="0">
                          <a:solidFill>
                            <a:srgbClr val="000000"/>
                          </a:solidFill>
                          <a:latin typeface="Calibri"/>
                        </a:rPr>
                        <a:t>softwoods including: larch, pine, spruce</a:t>
                      </a:r>
                      <a:endParaRPr lang="en-GB"/>
                    </a:p>
                    <a:p>
                      <a:pPr lvl="0" algn="l">
                        <a:lnSpc>
                          <a:spcPct val="100000"/>
                        </a:lnSpc>
                        <a:spcBef>
                          <a:spcPts val="0"/>
                        </a:spcBef>
                        <a:spcAft>
                          <a:spcPts val="0"/>
                        </a:spcAft>
                        <a:buFontTx/>
                        <a:buNone/>
                      </a:pPr>
                      <a:r>
                        <a:rPr lang="en-GB" sz="1150" b="0" i="0" u="none" strike="noStrike" noProof="0">
                          <a:solidFill>
                            <a:srgbClr val="000000"/>
                          </a:solidFill>
                          <a:latin typeface="Calibri"/>
                        </a:rPr>
                        <a:t>manufactured boards including: medium density fibreboard (MDF), plywood, chipboard.</a:t>
                      </a:r>
                      <a:endParaRPr lang="en-GB" sz="1150"/>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3770332227"/>
                  </a:ext>
                </a:extLst>
              </a:tr>
              <a:tr h="1018976">
                <a:tc>
                  <a:txBody>
                    <a:bodyPr/>
                    <a:lstStyle/>
                    <a:p>
                      <a:pPr lvl="0" algn="l">
                        <a:lnSpc>
                          <a:spcPct val="100000"/>
                        </a:lnSpc>
                        <a:spcBef>
                          <a:spcPts val="0"/>
                        </a:spcBef>
                        <a:spcAft>
                          <a:spcPts val="0"/>
                        </a:spcAft>
                        <a:buNone/>
                      </a:pPr>
                      <a:r>
                        <a:rPr lang="en-GB" sz="1150" b="0" i="0" u="none" strike="noStrike" noProof="0" dirty="0">
                          <a:solidFill>
                            <a:srgbClr val="000000"/>
                          </a:solidFill>
                          <a:latin typeface="Calibri"/>
                        </a:rPr>
                        <a:t>Metals and alloys – You should have an overview of the main categories and types of metals and alloys: Ferrous metals including: low carbon steel, cast Iron, high carbon/tool steel.</a:t>
                      </a:r>
                      <a:br>
                        <a:rPr lang="en-GB" sz="1150" b="0" i="0" u="none" strike="noStrike" noProof="0" dirty="0">
                          <a:latin typeface="Calibri"/>
                        </a:rPr>
                      </a:br>
                      <a:r>
                        <a:rPr lang="en-GB" sz="1150" b="0" i="0" u="none" strike="noStrike" noProof="0" dirty="0">
                          <a:solidFill>
                            <a:srgbClr val="000000"/>
                          </a:solidFill>
                          <a:latin typeface="Calibri"/>
                        </a:rPr>
                        <a:t>Non ferrous metals including: aluminium, copper, tin, zinc</a:t>
                      </a:r>
                      <a:endParaRPr lang="en-GB" dirty="0"/>
                    </a:p>
                    <a:p>
                      <a:pPr lvl="0" algn="l">
                        <a:lnSpc>
                          <a:spcPct val="100000"/>
                        </a:lnSpc>
                        <a:spcBef>
                          <a:spcPts val="0"/>
                        </a:spcBef>
                        <a:spcAft>
                          <a:spcPts val="0"/>
                        </a:spcAft>
                        <a:buNone/>
                      </a:pPr>
                      <a:r>
                        <a:rPr lang="en-GB" sz="1150" b="0" i="0" u="none" strike="noStrike" noProof="0" dirty="0">
                          <a:solidFill>
                            <a:srgbClr val="000000"/>
                          </a:solidFill>
                          <a:latin typeface="Calibri"/>
                        </a:rPr>
                        <a:t>alloys including: brass, stainless steel, high speed steel.</a:t>
                      </a:r>
                      <a:endParaRPr lang="en-GB" dirty="0"/>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3095414473"/>
                  </a:ext>
                </a:extLst>
              </a:tr>
              <a:tr h="1203515">
                <a:tc>
                  <a:txBody>
                    <a:bodyPr/>
                    <a:lstStyle/>
                    <a:p>
                      <a:pPr lvl="0" algn="l">
                        <a:lnSpc>
                          <a:spcPct val="100000"/>
                        </a:lnSpc>
                        <a:spcBef>
                          <a:spcPts val="0"/>
                        </a:spcBef>
                        <a:spcAft>
                          <a:spcPts val="0"/>
                        </a:spcAft>
                        <a:buNone/>
                      </a:pPr>
                      <a:r>
                        <a:rPr lang="en-GB" sz="1150" b="0" i="0" u="none" strike="noStrike" noProof="0" dirty="0">
                          <a:solidFill>
                            <a:srgbClr val="000000"/>
                          </a:solidFill>
                          <a:latin typeface="Calibri"/>
                        </a:rPr>
                        <a:t>Polymers – You should have an overview of the main categories and types of polymers:</a:t>
                      </a:r>
                      <a:endParaRPr lang="en-US" dirty="0"/>
                    </a:p>
                    <a:p>
                      <a:pPr lvl="0" algn="l">
                        <a:lnSpc>
                          <a:spcPct val="100000"/>
                        </a:lnSpc>
                        <a:spcBef>
                          <a:spcPts val="0"/>
                        </a:spcBef>
                        <a:spcAft>
                          <a:spcPts val="0"/>
                        </a:spcAft>
                        <a:buNone/>
                      </a:pPr>
                      <a:r>
                        <a:rPr lang="en-GB" sz="1150" b="0" i="0" u="none" strike="noStrike" noProof="0" dirty="0">
                          <a:solidFill>
                            <a:srgbClr val="000000"/>
                          </a:solidFill>
                          <a:latin typeface="Calibri"/>
                        </a:rPr>
                        <a:t>Thermoforming including: acrylic (PMMA), high impact polystyrene (HIPS), high density polythene (HDPE), polypropylene (PP), polyvinyl chloride (PVC), polyethylene terephthalate (PET)</a:t>
                      </a:r>
                      <a:endParaRPr lang="en-GB" dirty="0"/>
                    </a:p>
                    <a:p>
                      <a:pPr lvl="0" indent="0" algn="l">
                        <a:lnSpc>
                          <a:spcPct val="100000"/>
                        </a:lnSpc>
                        <a:spcBef>
                          <a:spcPts val="0"/>
                        </a:spcBef>
                        <a:spcAft>
                          <a:spcPts val="0"/>
                        </a:spcAft>
                        <a:buNone/>
                      </a:pPr>
                      <a:r>
                        <a:rPr lang="en-GB" sz="1150" b="0" i="0" u="none" strike="noStrike" noProof="0" dirty="0">
                          <a:solidFill>
                            <a:srgbClr val="000000"/>
                          </a:solidFill>
                          <a:latin typeface="Calibri"/>
                        </a:rPr>
                        <a:t>Thermosetting including: epoxy resin (ER), melamine-formaldehyde (MF), phenol formaldehyde (PF), polyester resin (PR), urea–formaldehyde (UF).</a:t>
                      </a:r>
                      <a:endParaRPr lang="en-GB" sz="1150" dirty="0"/>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1108024276"/>
                  </a:ext>
                </a:extLst>
              </a:tr>
              <a:tr h="1388054">
                <a:tc>
                  <a:txBody>
                    <a:bodyPr/>
                    <a:lstStyle/>
                    <a:p>
                      <a:pPr lvl="0" algn="l">
                        <a:lnSpc>
                          <a:spcPct val="100000"/>
                        </a:lnSpc>
                        <a:spcBef>
                          <a:spcPts val="0"/>
                        </a:spcBef>
                        <a:spcAft>
                          <a:spcPts val="0"/>
                        </a:spcAft>
                        <a:buNone/>
                      </a:pPr>
                      <a:r>
                        <a:rPr lang="en-GB" sz="1150" b="0" i="0" u="none" strike="noStrike" noProof="0">
                          <a:solidFill>
                            <a:srgbClr val="000000"/>
                          </a:solidFill>
                          <a:latin typeface="Calibri"/>
                        </a:rPr>
                        <a:t>Textiles – You should have an overview of the main categories and types of textiles:</a:t>
                      </a:r>
                      <a:endParaRPr lang="en-US"/>
                    </a:p>
                    <a:p>
                      <a:pPr lvl="0" algn="l">
                        <a:lnSpc>
                          <a:spcPct val="100000"/>
                        </a:lnSpc>
                        <a:spcBef>
                          <a:spcPts val="0"/>
                        </a:spcBef>
                        <a:spcAft>
                          <a:spcPts val="0"/>
                        </a:spcAft>
                        <a:buNone/>
                      </a:pPr>
                      <a:r>
                        <a:rPr lang="en-GB" sz="1150" b="0" i="0" u="none" strike="noStrike" noProof="0">
                          <a:solidFill>
                            <a:srgbClr val="000000"/>
                          </a:solidFill>
                          <a:latin typeface="Calibri"/>
                        </a:rPr>
                        <a:t>natural fibres including: cotton, wool, silk</a:t>
                      </a:r>
                      <a:endParaRPr lang="en-GB"/>
                    </a:p>
                    <a:p>
                      <a:pPr lvl="0" algn="l">
                        <a:lnSpc>
                          <a:spcPct val="100000"/>
                        </a:lnSpc>
                        <a:spcBef>
                          <a:spcPts val="0"/>
                        </a:spcBef>
                        <a:spcAft>
                          <a:spcPts val="0"/>
                        </a:spcAft>
                        <a:buNone/>
                      </a:pPr>
                      <a:r>
                        <a:rPr lang="en-GB" sz="1150" b="0" i="0" u="none" strike="noStrike" noProof="0">
                          <a:solidFill>
                            <a:srgbClr val="000000"/>
                          </a:solidFill>
                          <a:latin typeface="Calibri"/>
                        </a:rPr>
                        <a:t>synthetic fibres including: polyester, polyamide (nylon), elastane (</a:t>
                      </a:r>
                      <a:r>
                        <a:rPr lang="en-GB" sz="1150" b="0" i="0" u="none" strike="noStrike" noProof="0" err="1">
                          <a:solidFill>
                            <a:srgbClr val="000000"/>
                          </a:solidFill>
                          <a:latin typeface="Calibri"/>
                        </a:rPr>
                        <a:t>lycra</a:t>
                      </a:r>
                      <a:r>
                        <a:rPr lang="en-GB" sz="1150" b="0" i="0" u="none" strike="noStrike" noProof="0">
                          <a:solidFill>
                            <a:srgbClr val="000000"/>
                          </a:solidFill>
                          <a:latin typeface="Calibri"/>
                        </a:rPr>
                        <a:t>)</a:t>
                      </a:r>
                      <a:endParaRPr lang="en-GB"/>
                    </a:p>
                    <a:p>
                      <a:pPr lvl="0" indent="0" algn="l">
                        <a:lnSpc>
                          <a:spcPct val="100000"/>
                        </a:lnSpc>
                        <a:spcBef>
                          <a:spcPts val="0"/>
                        </a:spcBef>
                        <a:spcAft>
                          <a:spcPts val="0"/>
                        </a:spcAft>
                        <a:buNone/>
                      </a:pPr>
                      <a:r>
                        <a:rPr lang="en-GB" sz="1150" b="0" i="0" u="none" strike="noStrike" noProof="0">
                          <a:solidFill>
                            <a:srgbClr val="000000"/>
                          </a:solidFill>
                          <a:latin typeface="Calibri"/>
                        </a:rPr>
                        <a:t>blended and mixed fibres including: cotton/polyester</a:t>
                      </a:r>
                      <a:br>
                        <a:rPr lang="en-GB" sz="1150" b="0" i="0" u="none" strike="noStrike" noProof="0">
                          <a:latin typeface="Calibri"/>
                        </a:rPr>
                      </a:br>
                      <a:r>
                        <a:rPr lang="en-GB" sz="1150" b="0" i="0" u="none" strike="noStrike" noProof="0">
                          <a:solidFill>
                            <a:srgbClr val="000000"/>
                          </a:solidFill>
                          <a:latin typeface="Calibri"/>
                        </a:rPr>
                        <a:t>woven including: plain weave</a:t>
                      </a:r>
                      <a:endParaRPr lang="en-GB"/>
                    </a:p>
                    <a:p>
                      <a:pPr lvl="0" algn="l">
                        <a:lnSpc>
                          <a:spcPct val="100000"/>
                        </a:lnSpc>
                        <a:spcBef>
                          <a:spcPts val="0"/>
                        </a:spcBef>
                        <a:spcAft>
                          <a:spcPts val="0"/>
                        </a:spcAft>
                        <a:buNone/>
                      </a:pPr>
                      <a:r>
                        <a:rPr lang="en-GB" sz="1150" b="0" i="0" u="none" strike="noStrike" noProof="0">
                          <a:solidFill>
                            <a:srgbClr val="000000"/>
                          </a:solidFill>
                          <a:latin typeface="Calibri"/>
                        </a:rPr>
                        <a:t>non-woven including: bonded fabrics, felted fabrics</a:t>
                      </a:r>
                      <a:endParaRPr lang="en-GB"/>
                    </a:p>
                    <a:p>
                      <a:pPr lvl="0" algn="l">
                        <a:lnSpc>
                          <a:spcPct val="100000"/>
                        </a:lnSpc>
                        <a:spcBef>
                          <a:spcPts val="0"/>
                        </a:spcBef>
                        <a:spcAft>
                          <a:spcPts val="0"/>
                        </a:spcAft>
                        <a:buNone/>
                      </a:pPr>
                      <a:r>
                        <a:rPr lang="en-GB" sz="1150" b="0" i="0" u="none" strike="noStrike" noProof="0">
                          <a:solidFill>
                            <a:srgbClr val="000000"/>
                          </a:solidFill>
                          <a:latin typeface="Calibri"/>
                        </a:rPr>
                        <a:t>knitted textiles including: knitted fabrics.</a:t>
                      </a:r>
                      <a:endParaRPr lang="en-GB"/>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996190151"/>
                  </a:ext>
                </a:extLst>
              </a:tr>
              <a:tr h="1388054">
                <a:tc>
                  <a:txBody>
                    <a:bodyPr/>
                    <a:lstStyle/>
                    <a:p>
                      <a:pPr lvl="0" algn="l">
                        <a:lnSpc>
                          <a:spcPct val="100000"/>
                        </a:lnSpc>
                        <a:spcBef>
                          <a:spcPts val="0"/>
                        </a:spcBef>
                        <a:spcAft>
                          <a:spcPts val="0"/>
                        </a:spcAft>
                        <a:buNone/>
                      </a:pPr>
                      <a:r>
                        <a:rPr lang="en-GB" sz="1150" b="0" i="0" u="none" strike="noStrike" noProof="0">
                          <a:solidFill>
                            <a:srgbClr val="000000"/>
                          </a:solidFill>
                          <a:latin typeface="Calibri"/>
                        </a:rPr>
                        <a:t>Material properties - In relation to the main categories outlined above (not the specific materials identified), students should know and understand physical properties such as: absorbency (resistance to moisture), density, fusibility, electrical and thermal conductivity.</a:t>
                      </a:r>
                      <a:endParaRPr lang="en-GB"/>
                    </a:p>
                    <a:p>
                      <a:pPr lvl="0" indent="0" algn="l">
                        <a:lnSpc>
                          <a:spcPct val="100000"/>
                        </a:lnSpc>
                        <a:spcBef>
                          <a:spcPts val="0"/>
                        </a:spcBef>
                        <a:spcAft>
                          <a:spcPts val="0"/>
                        </a:spcAft>
                        <a:buNone/>
                      </a:pPr>
                      <a:r>
                        <a:rPr lang="en-GB" sz="1150" b="0" i="0" u="none" strike="noStrike" noProof="0">
                          <a:solidFill>
                            <a:srgbClr val="000000"/>
                          </a:solidFill>
                          <a:latin typeface="Calibri"/>
                        </a:rPr>
                        <a:t>In relation to the main categories outlined above (not the specific materials identified), students should know and understand working properties such as: strength, hardness, toughness, malleability, ductility and elasticity.</a:t>
                      </a:r>
                      <a:endParaRPr lang="en-GB"/>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875555575"/>
                  </a:ext>
                </a:extLst>
              </a:tr>
              <a:tr h="657922">
                <a:tc gridSpan="4">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1"/>
                        <a:t>Target </a:t>
                      </a:r>
                      <a:r>
                        <a:rPr lang="en-GB" sz="1150" b="1"/>
                        <a:t>Topics:</a:t>
                      </a:r>
                    </a:p>
                    <a:p>
                      <a:pPr marL="0" marR="0" indent="0" algn="l" defTabSz="1280160" rtl="0" eaLnBrk="1" fontAlgn="auto" latinLnBrk="0" hangingPunct="1">
                        <a:lnSpc>
                          <a:spcPct val="100000"/>
                        </a:lnSpc>
                        <a:spcBef>
                          <a:spcPts val="0"/>
                        </a:spcBef>
                        <a:spcAft>
                          <a:spcPts val="0"/>
                        </a:spcAft>
                        <a:buClrTx/>
                        <a:buSzTx/>
                        <a:buFontTx/>
                        <a:buNone/>
                        <a:tabLst/>
                        <a:defRPr/>
                      </a:pPr>
                      <a:endParaRPr lang="en-GB" sz="1150" b="1"/>
                    </a:p>
                    <a:p>
                      <a:endParaRPr lang="en-GB" sz="1150"/>
                    </a:p>
                  </a:txBody>
                  <a:tcPr/>
                </a:tc>
                <a:tc hMerge="1">
                  <a:txBody>
                    <a:bodyPr/>
                    <a:lstStyle/>
                    <a:p>
                      <a:pPr algn="ctr"/>
                      <a:endParaRPr lang="en-GB" sz="1150"/>
                    </a:p>
                  </a:txBody>
                  <a:tcPr/>
                </a:tc>
                <a:tc hMerge="1">
                  <a:txBody>
                    <a:bodyPr/>
                    <a:lstStyle/>
                    <a:p>
                      <a:pPr algn="ctr"/>
                      <a:endParaRPr lang="en-GB" sz="1150"/>
                    </a:p>
                  </a:txBody>
                  <a:tcPr/>
                </a:tc>
                <a:tc hMerge="1">
                  <a:txBody>
                    <a:bodyPr/>
                    <a:lstStyle/>
                    <a:p>
                      <a:pPr algn="ctr"/>
                      <a:endParaRPr lang="en-GB" sz="1150"/>
                    </a:p>
                  </a:txBody>
                  <a:tcPr/>
                </a:tc>
                <a:extLst>
                  <a:ext uri="{0D108BD9-81ED-4DB2-BD59-A6C34878D82A}">
                    <a16:rowId xmlns:a16="http://schemas.microsoft.com/office/drawing/2014/main" val="622253665"/>
                  </a:ext>
                </a:extLst>
              </a:tr>
            </a:tbl>
          </a:graphicData>
        </a:graphic>
      </p:graphicFrame>
    </p:spTree>
    <p:extLst>
      <p:ext uri="{BB962C8B-B14F-4D97-AF65-F5344CB8AC3E}">
        <p14:creationId xmlns:p14="http://schemas.microsoft.com/office/powerpoint/2010/main" val="1464322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27D64F-6415-4FF2-8E39-EB24C84B4F63}"/>
              </a:ext>
            </a:extLst>
          </p:cNvPr>
          <p:cNvGraphicFramePr>
            <a:graphicFrameLocks noGrp="1"/>
          </p:cNvGraphicFramePr>
          <p:nvPr>
            <p:extLst>
              <p:ext uri="{D42A27DB-BD31-4B8C-83A1-F6EECF244321}">
                <p14:modId xmlns:p14="http://schemas.microsoft.com/office/powerpoint/2010/main" val="3760796548"/>
              </p:ext>
            </p:extLst>
          </p:nvPr>
        </p:nvGraphicFramePr>
        <p:xfrm>
          <a:off x="260648" y="179512"/>
          <a:ext cx="6336703" cy="8606052"/>
        </p:xfrm>
        <a:graphic>
          <a:graphicData uri="http://schemas.openxmlformats.org/drawingml/2006/table">
            <a:tbl>
              <a:tblPr firstRow="1" bandRow="1">
                <a:tableStyleId>{5940675A-B579-460E-94D1-54222C63F5DA}</a:tableStyleId>
              </a:tblPr>
              <a:tblGrid>
                <a:gridCol w="5289719">
                  <a:extLst>
                    <a:ext uri="{9D8B030D-6E8A-4147-A177-3AD203B41FA5}">
                      <a16:colId xmlns:a16="http://schemas.microsoft.com/office/drawing/2014/main" val="4038033295"/>
                    </a:ext>
                  </a:extLst>
                </a:gridCol>
                <a:gridCol w="340879">
                  <a:extLst>
                    <a:ext uri="{9D8B030D-6E8A-4147-A177-3AD203B41FA5}">
                      <a16:colId xmlns:a16="http://schemas.microsoft.com/office/drawing/2014/main" val="1560678352"/>
                    </a:ext>
                  </a:extLst>
                </a:gridCol>
                <a:gridCol w="353053">
                  <a:extLst>
                    <a:ext uri="{9D8B030D-6E8A-4147-A177-3AD203B41FA5}">
                      <a16:colId xmlns:a16="http://schemas.microsoft.com/office/drawing/2014/main" val="4112170018"/>
                    </a:ext>
                  </a:extLst>
                </a:gridCol>
                <a:gridCol w="353052">
                  <a:extLst>
                    <a:ext uri="{9D8B030D-6E8A-4147-A177-3AD203B41FA5}">
                      <a16:colId xmlns:a16="http://schemas.microsoft.com/office/drawing/2014/main" val="1724872053"/>
                    </a:ext>
                  </a:extLst>
                </a:gridCol>
              </a:tblGrid>
              <a:tr h="355820">
                <a:tc gridSpan="4">
                  <a:txBody>
                    <a:bodyPr/>
                    <a:lstStyle/>
                    <a:p>
                      <a:pPr algn="ctr"/>
                      <a:r>
                        <a:rPr lang="en-GB" sz="2400" b="1" dirty="0">
                          <a:solidFill>
                            <a:schemeClr val="bg1"/>
                          </a:solidFill>
                        </a:rPr>
                        <a:t>GCSE DT</a:t>
                      </a:r>
                      <a:r>
                        <a:rPr lang="en-GB" sz="2400" b="1" baseline="0" dirty="0">
                          <a:solidFill>
                            <a:schemeClr val="bg1"/>
                          </a:solidFill>
                        </a:rPr>
                        <a:t> REVISION PLC</a:t>
                      </a:r>
                      <a:endParaRPr lang="en-GB" sz="2400" b="1" dirty="0">
                        <a:solidFill>
                          <a:schemeClr val="bg1"/>
                        </a:solidFill>
                      </a:endParaRPr>
                    </a:p>
                  </a:txBody>
                  <a:tcPr>
                    <a:solidFill>
                      <a:schemeClr val="tx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48614069"/>
                  </a:ext>
                </a:extLst>
              </a:tr>
              <a:tr h="254335">
                <a:tc>
                  <a:txBody>
                    <a:bodyPr/>
                    <a:lstStyle/>
                    <a:p>
                      <a:r>
                        <a:rPr lang="en-GB" sz="1150" b="1"/>
                        <a:t>Topic</a:t>
                      </a:r>
                    </a:p>
                  </a:txBody>
                  <a:tcPr/>
                </a:tc>
                <a:tc>
                  <a:txBody>
                    <a:bodyPr/>
                    <a:lstStyle/>
                    <a:p>
                      <a:r>
                        <a:rPr lang="en-GB" sz="1150" b="1"/>
                        <a:t>R</a:t>
                      </a:r>
                    </a:p>
                  </a:txBody>
                  <a:tcPr/>
                </a:tc>
                <a:tc>
                  <a:txBody>
                    <a:bodyPr/>
                    <a:lstStyle/>
                    <a:p>
                      <a:r>
                        <a:rPr lang="en-GB" sz="1150" b="1"/>
                        <a:t>A</a:t>
                      </a:r>
                    </a:p>
                  </a:txBody>
                  <a:tcPr/>
                </a:tc>
                <a:tc>
                  <a:txBody>
                    <a:bodyPr/>
                    <a:lstStyle/>
                    <a:p>
                      <a:r>
                        <a:rPr lang="en-GB" sz="1150" b="1"/>
                        <a:t>G</a:t>
                      </a:r>
                    </a:p>
                  </a:txBody>
                  <a:tcPr/>
                </a:tc>
                <a:extLst>
                  <a:ext uri="{0D108BD9-81ED-4DB2-BD59-A6C34878D82A}">
                    <a16:rowId xmlns:a16="http://schemas.microsoft.com/office/drawing/2014/main" val="3122617782"/>
                  </a:ext>
                </a:extLst>
              </a:tr>
              <a:tr h="254335">
                <a:tc gridSpan="4">
                  <a:txBody>
                    <a:bodyPr/>
                    <a:lstStyle/>
                    <a:p>
                      <a:pPr lvl="0" algn="ctr">
                        <a:buNone/>
                      </a:pPr>
                      <a:r>
                        <a:rPr lang="en-GB" sz="1150"/>
                        <a:t>Selection of materials and components </a:t>
                      </a:r>
                      <a:r>
                        <a:rPr lang="en-GB" sz="1150" b="0" i="0" u="none" strike="noStrike" noProof="0">
                          <a:solidFill>
                            <a:srgbClr val="000000"/>
                          </a:solidFill>
                          <a:latin typeface="Calibri"/>
                        </a:rPr>
                        <a:t>In relation to </a:t>
                      </a:r>
                      <a:r>
                        <a:rPr lang="en-GB" sz="1150" b="1" i="0" u="none" strike="noStrike" noProof="0">
                          <a:solidFill>
                            <a:srgbClr val="000000"/>
                          </a:solidFill>
                          <a:latin typeface="Calibri"/>
                        </a:rPr>
                        <a:t>at least one </a:t>
                      </a:r>
                      <a:r>
                        <a:rPr lang="en-GB" sz="1150" b="0" i="0" u="none" strike="noStrike" noProof="0">
                          <a:solidFill>
                            <a:srgbClr val="000000"/>
                          </a:solidFill>
                          <a:latin typeface="Calibri"/>
                        </a:rPr>
                        <a:t>material category or system</a:t>
                      </a:r>
                      <a:endParaRPr lang="en-GB" sz="1150"/>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929029"/>
                  </a:ext>
                </a:extLst>
              </a:tr>
              <a:tr h="1162347">
                <a:tc>
                  <a:txBody>
                    <a:bodyPr/>
                    <a:lstStyle/>
                    <a:p>
                      <a:pPr lvl="0" algn="l">
                        <a:lnSpc>
                          <a:spcPct val="100000"/>
                        </a:lnSpc>
                        <a:spcBef>
                          <a:spcPts val="0"/>
                        </a:spcBef>
                        <a:spcAft>
                          <a:spcPts val="0"/>
                        </a:spcAft>
                        <a:buNone/>
                      </a:pPr>
                      <a:r>
                        <a:rPr lang="en-GB" sz="1150" b="0" i="0" u="none" strike="noStrike" baseline="0" noProof="0">
                          <a:solidFill>
                            <a:srgbClr val="000000"/>
                          </a:solidFill>
                          <a:latin typeface="Calibri"/>
                        </a:rPr>
                        <a:t>Functionality: application of use, ease of working. </a:t>
                      </a:r>
                      <a:endParaRPr lang="en-GB"/>
                    </a:p>
                    <a:p>
                      <a:pPr lvl="0" algn="l">
                        <a:lnSpc>
                          <a:spcPct val="100000"/>
                        </a:lnSpc>
                        <a:spcBef>
                          <a:spcPts val="0"/>
                        </a:spcBef>
                        <a:spcAft>
                          <a:spcPts val="0"/>
                        </a:spcAft>
                        <a:buNone/>
                      </a:pPr>
                      <a:r>
                        <a:rPr lang="en-GB" sz="1150" b="0" i="0" u="none" strike="noStrike" baseline="0" noProof="0">
                          <a:solidFill>
                            <a:srgbClr val="000000"/>
                          </a:solidFill>
                          <a:latin typeface="Calibri"/>
                        </a:rPr>
                        <a:t>Aesthetics: surface finish, texture and colour. </a:t>
                      </a:r>
                      <a:endParaRPr lang="en-GB"/>
                    </a:p>
                    <a:p>
                      <a:pPr lvl="0" algn="l">
                        <a:lnSpc>
                          <a:spcPct val="100000"/>
                        </a:lnSpc>
                        <a:spcBef>
                          <a:spcPts val="0"/>
                        </a:spcBef>
                        <a:spcAft>
                          <a:spcPts val="0"/>
                        </a:spcAft>
                        <a:buNone/>
                      </a:pPr>
                      <a:r>
                        <a:rPr lang="en-GB" sz="1150" b="0" i="0" u="none" strike="noStrike" baseline="0" noProof="0">
                          <a:solidFill>
                            <a:srgbClr val="000000"/>
                          </a:solidFill>
                          <a:latin typeface="Calibri"/>
                        </a:rPr>
                        <a:t>Environmental factors: recyclable or reused materials. </a:t>
                      </a:r>
                      <a:endParaRPr lang="en-GB"/>
                    </a:p>
                    <a:p>
                      <a:pPr lvl="0" algn="l">
                        <a:lnSpc>
                          <a:spcPct val="100000"/>
                        </a:lnSpc>
                        <a:spcBef>
                          <a:spcPts val="0"/>
                        </a:spcBef>
                        <a:spcAft>
                          <a:spcPts val="0"/>
                        </a:spcAft>
                        <a:buNone/>
                      </a:pPr>
                      <a:r>
                        <a:rPr lang="en-GB" sz="1150" b="0" i="0" u="none" strike="noStrike" baseline="0" noProof="0">
                          <a:solidFill>
                            <a:srgbClr val="000000"/>
                          </a:solidFill>
                          <a:latin typeface="Calibri"/>
                        </a:rPr>
                        <a:t>Availability: ease of sourcing and purchase. </a:t>
                      </a:r>
                      <a:endParaRPr lang="en-GB"/>
                    </a:p>
                    <a:p>
                      <a:pPr lvl="0" algn="l">
                        <a:lnSpc>
                          <a:spcPct val="100000"/>
                        </a:lnSpc>
                        <a:spcBef>
                          <a:spcPts val="0"/>
                        </a:spcBef>
                        <a:spcAft>
                          <a:spcPts val="0"/>
                        </a:spcAft>
                        <a:buNone/>
                      </a:pPr>
                      <a:r>
                        <a:rPr lang="en-GB" sz="1150" b="0" i="0" u="none" strike="noStrike" baseline="0" noProof="0">
                          <a:solidFill>
                            <a:srgbClr val="000000"/>
                          </a:solidFill>
                          <a:latin typeface="Calibri"/>
                        </a:rPr>
                        <a:t>Cost: bulk buying. </a:t>
                      </a:r>
                      <a:endParaRPr lang="en-GB"/>
                    </a:p>
                    <a:p>
                      <a:pPr lvl="0" algn="l">
                        <a:lnSpc>
                          <a:spcPct val="100000"/>
                        </a:lnSpc>
                        <a:spcBef>
                          <a:spcPts val="0"/>
                        </a:spcBef>
                        <a:spcAft>
                          <a:spcPts val="0"/>
                        </a:spcAft>
                        <a:buNone/>
                      </a:pPr>
                      <a:r>
                        <a:rPr lang="en-GB" sz="1150" b="0" i="0" u="none" strike="noStrike" baseline="0" noProof="0">
                          <a:solidFill>
                            <a:srgbClr val="000000"/>
                          </a:solidFill>
                          <a:latin typeface="Calibri"/>
                        </a:rPr>
                        <a:t>Social factors: social responsibility.</a:t>
                      </a:r>
                      <a:br>
                        <a:rPr lang="en-GB" sz="1150" b="0" i="0" u="none" strike="noStrike" baseline="0" noProof="0">
                          <a:latin typeface="Calibri"/>
                        </a:rPr>
                      </a:br>
                      <a:r>
                        <a:rPr lang="en-GB" sz="1150" b="0" i="0" u="none" strike="noStrike" baseline="0" noProof="0">
                          <a:solidFill>
                            <a:srgbClr val="000000"/>
                          </a:solidFill>
                          <a:latin typeface="Calibri"/>
                        </a:rPr>
                        <a:t>Cultural factors: sensitive to cultural influences. </a:t>
                      </a:r>
                      <a:endParaRPr lang="en-GB"/>
                    </a:p>
                    <a:p>
                      <a:pPr lvl="0" algn="l">
                        <a:lnSpc>
                          <a:spcPct val="100000"/>
                        </a:lnSpc>
                        <a:spcBef>
                          <a:spcPts val="0"/>
                        </a:spcBef>
                        <a:spcAft>
                          <a:spcPts val="0"/>
                        </a:spcAft>
                        <a:buNone/>
                      </a:pPr>
                      <a:r>
                        <a:rPr lang="en-GB" sz="1150" b="0" i="0" u="none" strike="noStrike" baseline="0" noProof="0">
                          <a:solidFill>
                            <a:srgbClr val="000000"/>
                          </a:solidFill>
                          <a:latin typeface="Calibri"/>
                        </a:rPr>
                        <a:t>Ethical factors: purchased from ethical sources such as FSC.</a:t>
                      </a:r>
                      <a:endParaRPr lang="en-GB"/>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3770332227"/>
                  </a:ext>
                </a:extLst>
              </a:tr>
              <a:tr h="423892">
                <a:tc>
                  <a:txBody>
                    <a:bodyPr/>
                    <a:lstStyle/>
                    <a:p>
                      <a:pPr lvl="0" algn="l">
                        <a:lnSpc>
                          <a:spcPct val="100000"/>
                        </a:lnSpc>
                        <a:spcBef>
                          <a:spcPts val="0"/>
                        </a:spcBef>
                        <a:spcAft>
                          <a:spcPts val="0"/>
                        </a:spcAft>
                        <a:buNone/>
                      </a:pPr>
                      <a:r>
                        <a:rPr lang="en-GB" sz="1150" b="0" i="0" u="none" strike="noStrike" noProof="0" dirty="0">
                          <a:solidFill>
                            <a:srgbClr val="000000"/>
                          </a:solidFill>
                          <a:latin typeface="Calibri"/>
                        </a:rPr>
                        <a:t>How materials can be reinforced, stiffened or made more flexible: </a:t>
                      </a:r>
                      <a:endParaRPr lang="en-GB" sz="1150" dirty="0"/>
                    </a:p>
                    <a:p>
                      <a:pPr lvl="0" algn="l">
                        <a:lnSpc>
                          <a:spcPct val="100000"/>
                        </a:lnSpc>
                        <a:spcBef>
                          <a:spcPts val="0"/>
                        </a:spcBef>
                        <a:spcAft>
                          <a:spcPts val="0"/>
                        </a:spcAft>
                        <a:buNone/>
                      </a:pPr>
                      <a:r>
                        <a:rPr lang="en-GB" sz="1150" b="0" i="0" u="none" strike="noStrike" noProof="0" dirty="0">
                          <a:solidFill>
                            <a:srgbClr val="000000"/>
                          </a:solidFill>
                          <a:latin typeface="Calibri"/>
                        </a:rPr>
                        <a:t>e.g. lamination, bending, folding, webbing, fabric interfacing.</a:t>
                      </a:r>
                      <a:endParaRPr lang="en-GB" sz="1150" dirty="0"/>
                    </a:p>
                  </a:txBody>
                  <a:tcPr/>
                </a:tc>
                <a:tc>
                  <a:txBody>
                    <a:bodyPr/>
                    <a:lstStyle/>
                    <a:p>
                      <a:endParaRPr lang="en-GB" sz="1150"/>
                    </a:p>
                  </a:txBody>
                  <a:tcPr/>
                </a:tc>
                <a:tc>
                  <a:txBody>
                    <a:bodyPr/>
                    <a:lstStyle/>
                    <a:p>
                      <a:endParaRPr lang="en-GB" sz="1150"/>
                    </a:p>
                  </a:txBody>
                  <a:tcPr/>
                </a:tc>
                <a:tc>
                  <a:txBody>
                    <a:bodyPr/>
                    <a:lstStyle/>
                    <a:p>
                      <a:endParaRPr lang="en-GB" sz="1150"/>
                    </a:p>
                  </a:txBody>
                  <a:tcPr/>
                </a:tc>
                <a:extLst>
                  <a:ext uri="{0D108BD9-81ED-4DB2-BD59-A6C34878D82A}">
                    <a16:rowId xmlns:a16="http://schemas.microsoft.com/office/drawing/2014/main" val="3095414473"/>
                  </a:ext>
                </a:extLst>
              </a:tr>
              <a:tr h="343960">
                <a:tc gridSpan="4">
                  <a:txBody>
                    <a:bodyPr/>
                    <a:lstStyle/>
                    <a:p>
                      <a:pPr lvl="0" algn="ctr">
                        <a:lnSpc>
                          <a:spcPct val="100000"/>
                        </a:lnSpc>
                        <a:spcBef>
                          <a:spcPts val="0"/>
                        </a:spcBef>
                        <a:spcAft>
                          <a:spcPts val="0"/>
                        </a:spcAft>
                        <a:buNone/>
                      </a:pPr>
                      <a:r>
                        <a:rPr lang="en-GB" sz="1150" b="0" i="0" u="none" strike="noStrike" noProof="0">
                          <a:solidFill>
                            <a:srgbClr val="000000"/>
                          </a:solidFill>
                          <a:latin typeface="Calibri"/>
                        </a:rPr>
                        <a:t>Ecological issues in the design and manufacture of products In relation to </a:t>
                      </a:r>
                      <a:r>
                        <a:rPr lang="en-GB" sz="1150" b="1" i="0" u="none" strike="noStrike" noProof="0">
                          <a:solidFill>
                            <a:srgbClr val="000000"/>
                          </a:solidFill>
                          <a:latin typeface="Calibri"/>
                        </a:rPr>
                        <a:t>at least one </a:t>
                      </a:r>
                      <a:r>
                        <a:rPr lang="en-GB" sz="1150" b="0" i="0" u="none" strike="noStrike" noProof="0">
                          <a:solidFill>
                            <a:srgbClr val="000000"/>
                          </a:solidFill>
                          <a:latin typeface="Calibri"/>
                        </a:rPr>
                        <a:t>material category or system</a:t>
                      </a:r>
                      <a:endParaRPr lang="en-US"/>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9094229"/>
                  </a:ext>
                </a:extLst>
              </a:tr>
              <a:tr h="604046">
                <a:tc>
                  <a:txBody>
                    <a:bodyPr/>
                    <a:lstStyle/>
                    <a:p>
                      <a:pPr lvl="0" algn="l">
                        <a:lnSpc>
                          <a:spcPct val="100000"/>
                        </a:lnSpc>
                        <a:spcBef>
                          <a:spcPts val="0"/>
                        </a:spcBef>
                        <a:spcAft>
                          <a:spcPts val="0"/>
                        </a:spcAft>
                        <a:buNone/>
                      </a:pPr>
                      <a:r>
                        <a:rPr lang="en-GB" sz="1150" b="0" i="0" u="none" strike="noStrike" baseline="0" noProof="0">
                          <a:solidFill>
                            <a:srgbClr val="000000"/>
                          </a:solidFill>
                          <a:latin typeface="Calibri"/>
                        </a:rPr>
                        <a:t>Deforestation, mining, drilling and farming. Mileage of product from raw material source, manufacture, distribution, user location and final disposal. That carbon is produced during the manufacture of products.</a:t>
                      </a:r>
                      <a:endParaRPr lang="en-GB"/>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703885734"/>
                  </a:ext>
                </a:extLst>
              </a:tr>
              <a:tr h="455684">
                <a:tc>
                  <a:txBody>
                    <a:bodyPr/>
                    <a:lstStyle/>
                    <a:p>
                      <a:pPr marL="0" marR="0" lvl="0" indent="0" algn="l" rtl="0">
                        <a:lnSpc>
                          <a:spcPct val="100000"/>
                        </a:lnSpc>
                        <a:spcBef>
                          <a:spcPts val="0"/>
                        </a:spcBef>
                        <a:spcAft>
                          <a:spcPts val="0"/>
                        </a:spcAft>
                        <a:buFontTx/>
                        <a:buNone/>
                      </a:pPr>
                      <a:r>
                        <a:rPr lang="en-GB" sz="1150" baseline="0"/>
                        <a:t>The six R's  - </a:t>
                      </a:r>
                      <a:r>
                        <a:rPr lang="en-GB" sz="1150" b="0" i="0" u="none" strike="noStrike" baseline="0" noProof="0">
                          <a:solidFill>
                            <a:srgbClr val="000000"/>
                          </a:solidFill>
                          <a:latin typeface="Calibri"/>
                        </a:rPr>
                        <a:t>Reduce, refuse, re-use, repair, recycle and rethink.</a:t>
                      </a:r>
                      <a:endParaRPr lang="en-GB" sz="1150" baseline="0"/>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3165888178"/>
                  </a:ext>
                </a:extLst>
              </a:tr>
              <a:tr h="455684">
                <a:tc>
                  <a:txBody>
                    <a:bodyPr/>
                    <a:lstStyle/>
                    <a:p>
                      <a:pPr lvl="0" algn="l">
                        <a:lnSpc>
                          <a:spcPct val="100000"/>
                        </a:lnSpc>
                        <a:spcBef>
                          <a:spcPts val="0"/>
                        </a:spcBef>
                        <a:spcAft>
                          <a:spcPts val="0"/>
                        </a:spcAft>
                        <a:buNone/>
                      </a:pPr>
                      <a:r>
                        <a:rPr lang="en-GB" sz="1150" b="0" i="0" u="none" strike="noStrike" baseline="0" noProof="0">
                          <a:solidFill>
                            <a:srgbClr val="000000"/>
                          </a:solidFill>
                          <a:latin typeface="Calibri"/>
                        </a:rPr>
                        <a:t>Safe working conditions; reducing oceanic/ atmospheric pollution and reducing the detrimental (negative) impact on others.</a:t>
                      </a: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9168024"/>
                  </a:ext>
                </a:extLst>
              </a:tr>
              <a:tr h="254335">
                <a:tc gridSpan="4">
                  <a:txBody>
                    <a:bodyPr/>
                    <a:lstStyle/>
                    <a:p>
                      <a:pPr lvl="0" algn="ctr">
                        <a:lnSpc>
                          <a:spcPct val="100000"/>
                        </a:lnSpc>
                        <a:spcBef>
                          <a:spcPts val="0"/>
                        </a:spcBef>
                        <a:spcAft>
                          <a:spcPts val="0"/>
                        </a:spcAft>
                        <a:buNone/>
                      </a:pPr>
                      <a:r>
                        <a:rPr lang="en-GB" sz="1150" b="0" i="0" u="none" strike="noStrike" noProof="0">
                          <a:solidFill>
                            <a:srgbClr val="000000"/>
                          </a:solidFill>
                          <a:latin typeface="Calibri"/>
                        </a:rPr>
                        <a:t>Sources and origins In relation to </a:t>
                      </a:r>
                      <a:r>
                        <a:rPr lang="en-GB" sz="1150" b="1" i="0" u="none" strike="noStrike" noProof="0">
                          <a:solidFill>
                            <a:srgbClr val="000000"/>
                          </a:solidFill>
                          <a:latin typeface="Calibri"/>
                        </a:rPr>
                        <a:t>at least one </a:t>
                      </a:r>
                      <a:r>
                        <a:rPr lang="en-GB" sz="1150" b="0" i="0" u="none" strike="noStrike" noProof="0">
                          <a:solidFill>
                            <a:srgbClr val="000000"/>
                          </a:solidFill>
                          <a:latin typeface="Calibri"/>
                        </a:rPr>
                        <a:t>material category or system</a:t>
                      </a:r>
                      <a:endParaRPr lang="en-US"/>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5036915"/>
                  </a:ext>
                </a:extLst>
              </a:tr>
              <a:tr h="1435143">
                <a:tc>
                  <a:txBody>
                    <a:bodyPr/>
                    <a:lstStyle/>
                    <a:p>
                      <a:pPr lvl="0" algn="l">
                        <a:lnSpc>
                          <a:spcPct val="100000"/>
                        </a:lnSpc>
                        <a:spcBef>
                          <a:spcPts val="0"/>
                        </a:spcBef>
                        <a:spcAft>
                          <a:spcPts val="0"/>
                        </a:spcAft>
                        <a:buNone/>
                      </a:pPr>
                      <a:r>
                        <a:rPr lang="en-GB" sz="1150" b="0" i="0" u="none" strike="noStrike" baseline="0" noProof="0">
                          <a:solidFill>
                            <a:srgbClr val="000000"/>
                          </a:solidFill>
                          <a:latin typeface="Calibri"/>
                        </a:rPr>
                        <a:t>Primary sources of materials and the main processes involved in converting into workable forms for at least one material area. </a:t>
                      </a:r>
                      <a:endParaRPr lang="en-GB"/>
                    </a:p>
                    <a:p>
                      <a:pPr lvl="0" algn="l">
                        <a:lnSpc>
                          <a:spcPct val="100000"/>
                        </a:lnSpc>
                        <a:spcBef>
                          <a:spcPts val="0"/>
                        </a:spcBef>
                        <a:spcAft>
                          <a:spcPts val="0"/>
                        </a:spcAft>
                        <a:buNone/>
                      </a:pPr>
                      <a:r>
                        <a:rPr lang="en-GB" sz="1150" b="0" i="0" u="none" strike="noStrike" baseline="0" noProof="0">
                          <a:solidFill>
                            <a:srgbClr val="000000"/>
                          </a:solidFill>
                          <a:latin typeface="Calibri"/>
                        </a:rPr>
                        <a:t>Paper and board (how cellulose fibres are derived from wood and grasses and converted into paper). </a:t>
                      </a:r>
                      <a:endParaRPr lang="en-GB"/>
                    </a:p>
                    <a:p>
                      <a:pPr lvl="0" algn="l">
                        <a:lnSpc>
                          <a:spcPct val="100000"/>
                        </a:lnSpc>
                        <a:spcBef>
                          <a:spcPts val="0"/>
                        </a:spcBef>
                        <a:spcAft>
                          <a:spcPts val="0"/>
                        </a:spcAft>
                        <a:buNone/>
                      </a:pPr>
                      <a:r>
                        <a:rPr lang="en-GB" sz="1150" b="0" i="0" u="none" strike="noStrike" baseline="0" noProof="0">
                          <a:solidFill>
                            <a:srgbClr val="000000"/>
                          </a:solidFill>
                          <a:latin typeface="Calibri"/>
                        </a:rPr>
                        <a:t>Timber based materials (Seasoning, conversion and creation of manufactured timbers). </a:t>
                      </a:r>
                      <a:endParaRPr lang="en-GB"/>
                    </a:p>
                    <a:p>
                      <a:pPr lvl="0" algn="l">
                        <a:lnSpc>
                          <a:spcPct val="100000"/>
                        </a:lnSpc>
                        <a:spcBef>
                          <a:spcPts val="0"/>
                        </a:spcBef>
                        <a:spcAft>
                          <a:spcPts val="0"/>
                        </a:spcAft>
                        <a:buNone/>
                      </a:pPr>
                      <a:r>
                        <a:rPr lang="en-GB" sz="1150" b="0" i="0" u="none" strike="noStrike" baseline="0" noProof="0">
                          <a:solidFill>
                            <a:srgbClr val="000000"/>
                          </a:solidFill>
                          <a:latin typeface="Calibri"/>
                        </a:rPr>
                        <a:t>Metal based materials (extraction and refining). </a:t>
                      </a:r>
                      <a:endParaRPr lang="en-GB"/>
                    </a:p>
                    <a:p>
                      <a:pPr lvl="0" algn="l">
                        <a:lnSpc>
                          <a:spcPct val="100000"/>
                        </a:lnSpc>
                        <a:spcBef>
                          <a:spcPts val="0"/>
                        </a:spcBef>
                        <a:spcAft>
                          <a:spcPts val="0"/>
                        </a:spcAft>
                        <a:buNone/>
                      </a:pPr>
                      <a:r>
                        <a:rPr lang="en-GB" sz="1150" b="0" i="0" u="none" strike="noStrike" baseline="0" noProof="0">
                          <a:solidFill>
                            <a:srgbClr val="000000"/>
                          </a:solidFill>
                          <a:latin typeface="Calibri"/>
                        </a:rPr>
                        <a:t>Polymers (refining crude oil, fractional distillation and cracking). </a:t>
                      </a:r>
                      <a:endParaRPr lang="en-GB"/>
                    </a:p>
                    <a:p>
                      <a:pPr lvl="0" algn="l">
                        <a:lnSpc>
                          <a:spcPct val="100000"/>
                        </a:lnSpc>
                        <a:spcBef>
                          <a:spcPts val="0"/>
                        </a:spcBef>
                        <a:spcAft>
                          <a:spcPts val="0"/>
                        </a:spcAft>
                        <a:buNone/>
                      </a:pPr>
                      <a:r>
                        <a:rPr lang="en-GB" sz="1150" b="0" i="0" u="none" strike="noStrike" baseline="0" noProof="0">
                          <a:solidFill>
                            <a:srgbClr val="000000"/>
                          </a:solidFill>
                          <a:latin typeface="Calibri"/>
                        </a:rPr>
                        <a:t>Textile based materials (obtaining raw material from animal, chemical and vegetable sources, processing and spinning).</a:t>
                      </a:r>
                      <a:endParaRPr lang="en-GB"/>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2253784100"/>
                  </a:ext>
                </a:extLst>
              </a:tr>
              <a:tr h="455684">
                <a:tc>
                  <a:txBody>
                    <a:bodyPr/>
                    <a:lstStyle/>
                    <a:p>
                      <a:pPr lvl="0" algn="l">
                        <a:lnSpc>
                          <a:spcPct val="100000"/>
                        </a:lnSpc>
                        <a:spcBef>
                          <a:spcPts val="0"/>
                        </a:spcBef>
                        <a:spcAft>
                          <a:spcPts val="0"/>
                        </a:spcAft>
                        <a:buNone/>
                      </a:pPr>
                      <a:r>
                        <a:rPr lang="en-GB" sz="1150" b="0" i="0" u="none" strike="noStrike" noProof="0" dirty="0">
                          <a:solidFill>
                            <a:srgbClr val="000000"/>
                          </a:solidFill>
                          <a:latin typeface="Calibri"/>
                        </a:rPr>
                        <a:t>How materials can be reinforced, stiffened or made more flexible: e.g. lamination, bending, folding, webbing, fabric interfacing.</a:t>
                      </a:r>
                      <a:endParaRPr lang="en-GB" sz="1150" dirty="0"/>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3661987031"/>
                  </a:ext>
                </a:extLst>
              </a:tr>
              <a:tr h="889551">
                <a:tc gridSpan="4">
                  <a:txBody>
                    <a:bodyPr/>
                    <a:lstStyle/>
                    <a:p>
                      <a:pPr lvl="0" algn="l">
                        <a:lnSpc>
                          <a:spcPct val="100000"/>
                        </a:lnSpc>
                        <a:spcBef>
                          <a:spcPts val="0"/>
                        </a:spcBef>
                        <a:spcAft>
                          <a:spcPts val="0"/>
                        </a:spcAft>
                        <a:buNone/>
                      </a:pPr>
                      <a:r>
                        <a:rPr lang="en-GB" sz="1150" b="1" i="0" u="none" strike="noStrike" noProof="0">
                          <a:solidFill>
                            <a:srgbClr val="000000"/>
                          </a:solidFill>
                          <a:latin typeface="Calibri"/>
                        </a:rPr>
                        <a:t>Target Topics:</a:t>
                      </a:r>
                      <a:endParaRPr lang="en-GB" sz="1150" b="0" i="0" u="none" strike="noStrike" noProof="0">
                        <a:latin typeface="Calibri"/>
                      </a:endParaRPr>
                    </a:p>
                    <a:p>
                      <a:pPr lvl="0" algn="l">
                        <a:lnSpc>
                          <a:spcPct val="100000"/>
                        </a:lnSpc>
                        <a:spcBef>
                          <a:spcPts val="0"/>
                        </a:spcBef>
                        <a:spcAft>
                          <a:spcPts val="0"/>
                        </a:spcAft>
                        <a:buNone/>
                      </a:pPr>
                      <a:endParaRPr lang="en-GB" sz="1150" b="0" i="0" u="none" strike="noStrike" noProof="0">
                        <a:solidFill>
                          <a:srgbClr val="000000"/>
                        </a:solidFill>
                        <a:latin typeface="Calibri"/>
                      </a:endParaRPr>
                    </a:p>
                    <a:p>
                      <a:pPr lvl="0" algn="l">
                        <a:lnSpc>
                          <a:spcPct val="100000"/>
                        </a:lnSpc>
                        <a:spcBef>
                          <a:spcPts val="0"/>
                        </a:spcBef>
                        <a:spcAft>
                          <a:spcPts val="0"/>
                        </a:spcAft>
                        <a:buNone/>
                      </a:pPr>
                      <a:endParaRPr lang="en-GB" sz="1150" b="0" i="0" u="none" strike="noStrike" noProof="0">
                        <a:solidFill>
                          <a:srgbClr val="000000"/>
                        </a:solidFill>
                        <a:latin typeface="Calibri"/>
                      </a:endParaRPr>
                    </a:p>
                    <a:p>
                      <a:pPr lvl="0" algn="l">
                        <a:lnSpc>
                          <a:spcPct val="100000"/>
                        </a:lnSpc>
                        <a:spcBef>
                          <a:spcPts val="0"/>
                        </a:spcBef>
                        <a:spcAft>
                          <a:spcPts val="0"/>
                        </a:spcAft>
                        <a:buNone/>
                      </a:pPr>
                      <a:endParaRPr lang="en-GB" sz="1150" b="0" i="0" u="none" strike="noStrike" noProof="0">
                        <a:solidFill>
                          <a:srgbClr val="000000"/>
                        </a:solidFill>
                        <a:latin typeface="Calibri"/>
                      </a:endParaRPr>
                    </a:p>
                    <a:p>
                      <a:pPr lvl="0" algn="l">
                        <a:lnSpc>
                          <a:spcPct val="100000"/>
                        </a:lnSpc>
                        <a:spcBef>
                          <a:spcPts val="0"/>
                        </a:spcBef>
                        <a:spcAft>
                          <a:spcPts val="0"/>
                        </a:spcAft>
                        <a:buNone/>
                      </a:pPr>
                      <a:endParaRPr lang="en-GB" sz="1150" b="0" i="0" u="none" strike="noStrike" noProof="0">
                        <a:solidFill>
                          <a:srgbClr val="000000"/>
                        </a:solidFill>
                        <a:latin typeface="Calibri"/>
                      </a:endParaRPr>
                    </a:p>
                    <a:p>
                      <a:pPr lvl="0" algn="l">
                        <a:lnSpc>
                          <a:spcPct val="100000"/>
                        </a:lnSpc>
                        <a:spcBef>
                          <a:spcPts val="0"/>
                        </a:spcBef>
                        <a:spcAft>
                          <a:spcPts val="0"/>
                        </a:spcAft>
                        <a:buNone/>
                      </a:pPr>
                      <a:endParaRPr lang="en-GB" sz="1150" b="0" i="0" u="none" strike="noStrike" noProof="0">
                        <a:solidFill>
                          <a:srgbClr val="000000"/>
                        </a:solidFill>
                        <a:latin typeface="Calibri"/>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7070412"/>
                  </a:ext>
                </a:extLst>
              </a:tr>
            </a:tbl>
          </a:graphicData>
        </a:graphic>
      </p:graphicFrame>
    </p:spTree>
    <p:extLst>
      <p:ext uri="{BB962C8B-B14F-4D97-AF65-F5344CB8AC3E}">
        <p14:creationId xmlns:p14="http://schemas.microsoft.com/office/powerpoint/2010/main" val="3343854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4B40697-92A7-416B-9731-50CD7B4E2689}"/>
              </a:ext>
            </a:extLst>
          </p:cNvPr>
          <p:cNvGraphicFramePr>
            <a:graphicFrameLocks noGrp="1"/>
          </p:cNvGraphicFramePr>
          <p:nvPr>
            <p:extLst>
              <p:ext uri="{D42A27DB-BD31-4B8C-83A1-F6EECF244321}">
                <p14:modId xmlns:p14="http://schemas.microsoft.com/office/powerpoint/2010/main" val="2485405333"/>
              </p:ext>
            </p:extLst>
          </p:nvPr>
        </p:nvGraphicFramePr>
        <p:xfrm>
          <a:off x="152235" y="90220"/>
          <a:ext cx="6517124" cy="8802260"/>
        </p:xfrm>
        <a:graphic>
          <a:graphicData uri="http://schemas.openxmlformats.org/drawingml/2006/table">
            <a:tbl>
              <a:tblPr firstRow="1" bandRow="1">
                <a:tableStyleId>{5940675A-B579-460E-94D1-54222C63F5DA}</a:tableStyleId>
              </a:tblPr>
              <a:tblGrid>
                <a:gridCol w="4995579">
                  <a:extLst>
                    <a:ext uri="{9D8B030D-6E8A-4147-A177-3AD203B41FA5}">
                      <a16:colId xmlns:a16="http://schemas.microsoft.com/office/drawing/2014/main" val="4038033295"/>
                    </a:ext>
                  </a:extLst>
                </a:gridCol>
                <a:gridCol w="474351">
                  <a:extLst>
                    <a:ext uri="{9D8B030D-6E8A-4147-A177-3AD203B41FA5}">
                      <a16:colId xmlns:a16="http://schemas.microsoft.com/office/drawing/2014/main" val="3190629861"/>
                    </a:ext>
                  </a:extLst>
                </a:gridCol>
                <a:gridCol w="546418">
                  <a:extLst>
                    <a:ext uri="{9D8B030D-6E8A-4147-A177-3AD203B41FA5}">
                      <a16:colId xmlns:a16="http://schemas.microsoft.com/office/drawing/2014/main" val="2796826198"/>
                    </a:ext>
                  </a:extLst>
                </a:gridCol>
                <a:gridCol w="500776">
                  <a:extLst>
                    <a:ext uri="{9D8B030D-6E8A-4147-A177-3AD203B41FA5}">
                      <a16:colId xmlns:a16="http://schemas.microsoft.com/office/drawing/2014/main" val="2684757256"/>
                    </a:ext>
                  </a:extLst>
                </a:gridCol>
              </a:tblGrid>
              <a:tr h="461254">
                <a:tc gridSpan="4">
                  <a:txBody>
                    <a:bodyPr/>
                    <a:lstStyle/>
                    <a:p>
                      <a:pPr lvl="0" algn="ctr">
                        <a:lnSpc>
                          <a:spcPct val="100000"/>
                        </a:lnSpc>
                        <a:spcBef>
                          <a:spcPts val="0"/>
                        </a:spcBef>
                        <a:spcAft>
                          <a:spcPts val="0"/>
                        </a:spcAft>
                        <a:buNone/>
                      </a:pPr>
                      <a:r>
                        <a:rPr lang="en-GB" sz="2400" b="1" i="0" u="none" strike="noStrike" baseline="0" noProof="0" dirty="0">
                          <a:solidFill>
                            <a:schemeClr val="bg1"/>
                          </a:solidFill>
                          <a:latin typeface="Calibri"/>
                        </a:rPr>
                        <a:t>GCSE DT REVISION PLC</a:t>
                      </a:r>
                      <a:endParaRPr lang="en-US" i="0" u="none" strike="noStrike" noProof="0" dirty="0">
                        <a:latin typeface="Calibri"/>
                      </a:endParaRPr>
                    </a:p>
                  </a:txBody>
                  <a:tcPr>
                    <a:solidFill>
                      <a:schemeClr val="tx1"/>
                    </a:solidFill>
                  </a:tcPr>
                </a:tc>
                <a:tc hMerge="1">
                  <a:txBody>
                    <a:bodyPr/>
                    <a:lstStyle/>
                    <a:p>
                      <a:endParaRPr lang="en-US"/>
                    </a:p>
                  </a:txBody>
                  <a:tcPr>
                    <a:solidFill>
                      <a:schemeClr val="tx1"/>
                    </a:solidFill>
                  </a:tcPr>
                </a:tc>
                <a:tc hMerge="1">
                  <a:txBody>
                    <a:bodyPr/>
                    <a:lstStyle/>
                    <a:p>
                      <a:endParaRPr lang="en-US"/>
                    </a:p>
                  </a:txBody>
                  <a:tcPr>
                    <a:solidFill>
                      <a:schemeClr val="tx1"/>
                    </a:solidFill>
                  </a:tcPr>
                </a:tc>
                <a:tc hMerge="1">
                  <a:txBody>
                    <a:bodyPr/>
                    <a:lstStyle/>
                    <a:p>
                      <a:endParaRPr lang="en-US"/>
                    </a:p>
                  </a:txBody>
                  <a:tcPr>
                    <a:solidFill>
                      <a:schemeClr val="tx1"/>
                    </a:solidFill>
                  </a:tcPr>
                </a:tc>
                <a:extLst>
                  <a:ext uri="{0D108BD9-81ED-4DB2-BD59-A6C34878D82A}">
                    <a16:rowId xmlns:a16="http://schemas.microsoft.com/office/drawing/2014/main" val="3848614069"/>
                  </a:ext>
                </a:extLst>
              </a:tr>
              <a:tr h="269065">
                <a:tc>
                  <a:txBody>
                    <a:bodyPr/>
                    <a:lstStyle/>
                    <a:p>
                      <a:r>
                        <a:rPr lang="en-GB" sz="1150" b="1"/>
                        <a:t>Topic</a:t>
                      </a:r>
                    </a:p>
                  </a:txBody>
                  <a:tcPr/>
                </a:tc>
                <a:tc>
                  <a:txBody>
                    <a:bodyPr/>
                    <a:lstStyle/>
                    <a:p>
                      <a:pPr lvl="0">
                        <a:buNone/>
                      </a:pPr>
                      <a:r>
                        <a:rPr lang="en-GB" sz="1000" b="1"/>
                        <a:t>R</a:t>
                      </a:r>
                      <a:endParaRPr lang="en-US"/>
                    </a:p>
                  </a:txBody>
                  <a:tcPr/>
                </a:tc>
                <a:tc>
                  <a:txBody>
                    <a:bodyPr/>
                    <a:lstStyle/>
                    <a:p>
                      <a:pPr lvl="0">
                        <a:buNone/>
                      </a:pPr>
                      <a:r>
                        <a:rPr lang="en-GB" sz="1000" b="1"/>
                        <a:t>A</a:t>
                      </a:r>
                    </a:p>
                  </a:txBody>
                  <a:tcPr/>
                </a:tc>
                <a:tc>
                  <a:txBody>
                    <a:bodyPr/>
                    <a:lstStyle/>
                    <a:p>
                      <a:pPr lvl="0">
                        <a:buNone/>
                      </a:pPr>
                      <a:r>
                        <a:rPr lang="en-GB" sz="1000" b="1"/>
                        <a:t>G</a:t>
                      </a:r>
                      <a:endParaRPr lang="en-US"/>
                    </a:p>
                  </a:txBody>
                  <a:tcPr/>
                </a:tc>
                <a:extLst>
                  <a:ext uri="{0D108BD9-81ED-4DB2-BD59-A6C34878D82A}">
                    <a16:rowId xmlns:a16="http://schemas.microsoft.com/office/drawing/2014/main" val="3122617782"/>
                  </a:ext>
                </a:extLst>
              </a:tr>
              <a:tr h="445879">
                <a:tc gridSpan="4">
                  <a:txBody>
                    <a:bodyPr/>
                    <a:lstStyle/>
                    <a:p>
                      <a:pPr lvl="0" algn="ctr">
                        <a:lnSpc>
                          <a:spcPct val="100000"/>
                        </a:lnSpc>
                        <a:spcBef>
                          <a:spcPts val="0"/>
                        </a:spcBef>
                        <a:spcAft>
                          <a:spcPts val="0"/>
                        </a:spcAft>
                        <a:buNone/>
                      </a:pPr>
                      <a:r>
                        <a:rPr lang="en-GB" sz="1150" b="0" i="0" u="none" strike="noStrike" noProof="0">
                          <a:solidFill>
                            <a:srgbClr val="000000"/>
                          </a:solidFill>
                          <a:latin typeface="Calibri"/>
                        </a:rPr>
                        <a:t>Using and working with materials and the modification of properties for specific purposes In relation to </a:t>
                      </a:r>
                      <a:r>
                        <a:rPr lang="en-GB" sz="1150" b="1" i="0" u="none" strike="noStrike" noProof="0">
                          <a:solidFill>
                            <a:srgbClr val="000000"/>
                          </a:solidFill>
                          <a:latin typeface="Calibri"/>
                        </a:rPr>
                        <a:t>at least one </a:t>
                      </a:r>
                      <a:r>
                        <a:rPr lang="en-GB" sz="1150" b="0" i="0" u="none" strike="noStrike" noProof="0">
                          <a:solidFill>
                            <a:srgbClr val="000000"/>
                          </a:solidFill>
                          <a:latin typeface="Calibri"/>
                        </a:rPr>
                        <a:t>material category or system</a:t>
                      </a:r>
                      <a:endParaRPr lang="en-GB" sz="1150" b="0" i="0" u="none" strike="noStrike" noProof="0">
                        <a:latin typeface="Calibri"/>
                      </a:endParaRPr>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8361560"/>
                  </a:ext>
                </a:extLst>
              </a:tr>
              <a:tr h="2214018">
                <a:tc>
                  <a:txBody>
                    <a:bodyPr/>
                    <a:lstStyle/>
                    <a:p>
                      <a:pPr lvl="0" algn="l">
                        <a:lnSpc>
                          <a:spcPct val="100000"/>
                        </a:lnSpc>
                        <a:spcBef>
                          <a:spcPts val="0"/>
                        </a:spcBef>
                        <a:spcAft>
                          <a:spcPts val="0"/>
                        </a:spcAft>
                        <a:buNone/>
                      </a:pPr>
                      <a:r>
                        <a:rPr lang="en-GB" sz="1150" b="0" i="0" u="none" strike="noStrike" baseline="0" noProof="0">
                          <a:solidFill>
                            <a:srgbClr val="000000"/>
                          </a:solidFill>
                          <a:latin typeface="Calibri"/>
                        </a:rPr>
                        <a:t>Understand how different properties of materials and components are used in commercial products, how properties influence use and how properties affect performance.</a:t>
                      </a:r>
                      <a:endParaRPr lang="en-US"/>
                    </a:p>
                    <a:p>
                      <a:pPr lvl="0" algn="l">
                        <a:lnSpc>
                          <a:spcPct val="100000"/>
                        </a:lnSpc>
                        <a:spcBef>
                          <a:spcPts val="0"/>
                        </a:spcBef>
                        <a:spcAft>
                          <a:spcPts val="0"/>
                        </a:spcAft>
                        <a:buNone/>
                      </a:pPr>
                      <a:r>
                        <a:rPr lang="en-GB" sz="1150" b="0" i="0" u="none" strike="noStrike" baseline="0" noProof="0">
                          <a:solidFill>
                            <a:srgbClr val="000000"/>
                          </a:solidFill>
                          <a:latin typeface="Calibri"/>
                        </a:rPr>
                        <a:t>Understand the physical and mechanical properties relevant to commercial products in their chosen area as follows: </a:t>
                      </a:r>
                      <a:endParaRPr lang="en-GB" sz="1150"/>
                    </a:p>
                    <a:p>
                      <a:pPr lvl="0" algn="l">
                        <a:lnSpc>
                          <a:spcPct val="100000"/>
                        </a:lnSpc>
                        <a:spcBef>
                          <a:spcPts val="0"/>
                        </a:spcBef>
                        <a:spcAft>
                          <a:spcPts val="0"/>
                        </a:spcAft>
                        <a:buNone/>
                      </a:pPr>
                      <a:r>
                        <a:rPr lang="en-GB" sz="1150" b="0" i="0" u="none" strike="noStrike" baseline="0" noProof="0">
                          <a:solidFill>
                            <a:srgbClr val="000000"/>
                          </a:solidFill>
                          <a:latin typeface="Calibri"/>
                        </a:rPr>
                        <a:t>Papers and boards (flyers/leaflets and card based food packaging). </a:t>
                      </a:r>
                      <a:endParaRPr lang="en-GB" sz="1150"/>
                    </a:p>
                    <a:p>
                      <a:pPr lvl="0" algn="l">
                        <a:lnSpc>
                          <a:spcPct val="100000"/>
                        </a:lnSpc>
                        <a:spcBef>
                          <a:spcPts val="0"/>
                        </a:spcBef>
                        <a:spcAft>
                          <a:spcPts val="0"/>
                        </a:spcAft>
                        <a:buNone/>
                      </a:pPr>
                      <a:r>
                        <a:rPr lang="en-GB" sz="1150" b="0" i="0" u="none" strike="noStrike" baseline="0" noProof="0">
                          <a:solidFill>
                            <a:srgbClr val="000000"/>
                          </a:solidFill>
                          <a:latin typeface="Calibri"/>
                        </a:rPr>
                        <a:t>Timber based materials (traditional timber children’s toys and flat pack furniture). </a:t>
                      </a:r>
                      <a:endParaRPr lang="en-GB" sz="1150"/>
                    </a:p>
                    <a:p>
                      <a:pPr lvl="0" algn="l">
                        <a:lnSpc>
                          <a:spcPct val="100000"/>
                        </a:lnSpc>
                        <a:spcBef>
                          <a:spcPts val="0"/>
                        </a:spcBef>
                        <a:spcAft>
                          <a:spcPts val="0"/>
                        </a:spcAft>
                        <a:buNone/>
                      </a:pPr>
                      <a:r>
                        <a:rPr lang="en-GB" sz="1150" b="0" i="0" u="none" strike="noStrike" baseline="0" noProof="0">
                          <a:solidFill>
                            <a:srgbClr val="000000"/>
                          </a:solidFill>
                          <a:latin typeface="Calibri"/>
                        </a:rPr>
                        <a:t>Metal based materials (cooking utensils and hand tools). </a:t>
                      </a:r>
                      <a:endParaRPr lang="en-GB" sz="1150"/>
                    </a:p>
                    <a:p>
                      <a:pPr lvl="0" algn="l">
                        <a:lnSpc>
                          <a:spcPct val="100000"/>
                        </a:lnSpc>
                        <a:spcBef>
                          <a:spcPts val="0"/>
                        </a:spcBef>
                        <a:spcAft>
                          <a:spcPts val="0"/>
                        </a:spcAft>
                        <a:buNone/>
                      </a:pPr>
                      <a:r>
                        <a:rPr lang="en-GB" sz="1150" b="0" i="0" u="none" strike="noStrike" baseline="0" noProof="0">
                          <a:solidFill>
                            <a:srgbClr val="000000"/>
                          </a:solidFill>
                          <a:latin typeface="Calibri"/>
                        </a:rPr>
                        <a:t>Polymers (polymer seating and electrical fittings). </a:t>
                      </a:r>
                      <a:endParaRPr lang="en-GB" sz="1150"/>
                    </a:p>
                    <a:p>
                      <a:pPr lvl="0" algn="l">
                        <a:lnSpc>
                          <a:spcPct val="100000"/>
                        </a:lnSpc>
                        <a:spcBef>
                          <a:spcPts val="0"/>
                        </a:spcBef>
                        <a:spcAft>
                          <a:spcPts val="0"/>
                        </a:spcAft>
                        <a:buNone/>
                      </a:pPr>
                      <a:r>
                        <a:rPr lang="en-GB" sz="1150" b="0" i="0" u="none" strike="noStrike" baseline="0" noProof="0">
                          <a:solidFill>
                            <a:srgbClr val="000000"/>
                          </a:solidFill>
                          <a:latin typeface="Calibri"/>
                        </a:rPr>
                        <a:t>Textile based materials (sportswear and furnishings). </a:t>
                      </a:r>
                      <a:endParaRPr lang="en-GB" sz="1150"/>
                    </a:p>
                    <a:p>
                      <a:pPr lvl="0" algn="l">
                        <a:lnSpc>
                          <a:spcPct val="100000"/>
                        </a:lnSpc>
                        <a:spcBef>
                          <a:spcPts val="0"/>
                        </a:spcBef>
                        <a:spcAft>
                          <a:spcPts val="0"/>
                        </a:spcAft>
                        <a:buNone/>
                      </a:pPr>
                      <a:r>
                        <a:rPr lang="en-GB" sz="1150" b="0" i="0" u="none" strike="noStrike" baseline="0" noProof="0">
                          <a:solidFill>
                            <a:srgbClr val="000000"/>
                          </a:solidFill>
                          <a:latin typeface="Calibri"/>
                        </a:rPr>
                        <a:t>Electronic and mechanical systems (motor vehicles and domestic appliances).</a:t>
                      </a:r>
                      <a:endParaRPr lang="en-GB" sz="1150"/>
                    </a:p>
                  </a:txBody>
                  <a:tcPr/>
                </a:tc>
                <a:tc>
                  <a:txBody>
                    <a:bodyPr/>
                    <a:lstStyle/>
                    <a:p>
                      <a:pPr lvl="0">
                        <a:buNone/>
                      </a:pPr>
                      <a:endParaRPr lang="en-GB" sz="1150"/>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3042991682"/>
                  </a:ext>
                </a:extLst>
              </a:tr>
              <a:tr h="1506762">
                <a:tc>
                  <a:txBody>
                    <a:bodyPr/>
                    <a:lstStyle/>
                    <a:p>
                      <a:pPr marL="0" lvl="0" indent="0" algn="l">
                        <a:lnSpc>
                          <a:spcPct val="100000"/>
                        </a:lnSpc>
                        <a:spcBef>
                          <a:spcPts val="0"/>
                        </a:spcBef>
                        <a:spcAft>
                          <a:spcPts val="0"/>
                        </a:spcAft>
                        <a:buNone/>
                      </a:pPr>
                      <a:r>
                        <a:rPr lang="en-GB" sz="1150" b="0" i="0" u="none" strike="noStrike" baseline="0" noProof="0">
                          <a:solidFill>
                            <a:srgbClr val="000000"/>
                          </a:solidFill>
                          <a:latin typeface="Calibri"/>
                        </a:rPr>
                        <a:t>Additives to prevent moisture transfer (paper and boards). </a:t>
                      </a:r>
                      <a:endParaRPr lang="en-GB"/>
                    </a:p>
                    <a:p>
                      <a:pPr marL="0" lvl="0" indent="0" algn="l">
                        <a:lnSpc>
                          <a:spcPct val="100000"/>
                        </a:lnSpc>
                        <a:spcBef>
                          <a:spcPts val="0"/>
                        </a:spcBef>
                        <a:spcAft>
                          <a:spcPts val="0"/>
                        </a:spcAft>
                        <a:buNone/>
                      </a:pPr>
                      <a:r>
                        <a:rPr lang="en-GB" sz="1150" b="0" i="0" u="none" strike="noStrike" baseline="0" noProof="0">
                          <a:solidFill>
                            <a:srgbClr val="000000"/>
                          </a:solidFill>
                          <a:latin typeface="Calibri"/>
                        </a:rPr>
                        <a:t>Seasoning to reduce moisture content of timbers (timber based materials). Annealing to soften material to improve malleability (metal based materials). </a:t>
                      </a:r>
                      <a:endParaRPr lang="en-GB"/>
                    </a:p>
                    <a:p>
                      <a:pPr marL="0" lvl="0" indent="0" algn="l">
                        <a:lnSpc>
                          <a:spcPct val="100000"/>
                        </a:lnSpc>
                        <a:spcBef>
                          <a:spcPts val="0"/>
                        </a:spcBef>
                        <a:spcAft>
                          <a:spcPts val="0"/>
                        </a:spcAft>
                        <a:buNone/>
                      </a:pPr>
                      <a:r>
                        <a:rPr lang="en-GB" sz="1150" b="0" i="0" u="none" strike="noStrike" baseline="0" noProof="0">
                          <a:solidFill>
                            <a:srgbClr val="000000"/>
                          </a:solidFill>
                          <a:latin typeface="Calibri"/>
                        </a:rPr>
                        <a:t>Stabilisers to resist UV degradation (polymers). </a:t>
                      </a:r>
                      <a:endParaRPr lang="en-GB"/>
                    </a:p>
                    <a:p>
                      <a:pPr marL="0" lvl="0" indent="0" algn="l">
                        <a:lnSpc>
                          <a:spcPct val="100000"/>
                        </a:lnSpc>
                        <a:spcBef>
                          <a:spcPts val="0"/>
                        </a:spcBef>
                        <a:spcAft>
                          <a:spcPts val="0"/>
                        </a:spcAft>
                        <a:buNone/>
                      </a:pPr>
                      <a:r>
                        <a:rPr lang="en-GB" sz="1150" b="0" i="0" u="none" strike="noStrike" baseline="0" noProof="0">
                          <a:solidFill>
                            <a:srgbClr val="000000"/>
                          </a:solidFill>
                          <a:latin typeface="Calibri"/>
                        </a:rPr>
                        <a:t>Flame retardants reduce combustion and fire</a:t>
                      </a:r>
                      <a:endParaRPr lang="en-GB"/>
                    </a:p>
                    <a:p>
                      <a:pPr lvl="0" indent="0" algn="l">
                        <a:lnSpc>
                          <a:spcPct val="100000"/>
                        </a:lnSpc>
                        <a:spcBef>
                          <a:spcPts val="0"/>
                        </a:spcBef>
                        <a:spcAft>
                          <a:spcPts val="0"/>
                        </a:spcAft>
                        <a:buNone/>
                      </a:pPr>
                      <a:r>
                        <a:rPr lang="en-GB" sz="1150" b="0" i="0" u="none" strike="noStrike" baseline="0" noProof="0">
                          <a:solidFill>
                            <a:srgbClr val="000000"/>
                          </a:solidFill>
                          <a:latin typeface="Calibri"/>
                        </a:rPr>
                        <a:t>hazards (textile based materials). </a:t>
                      </a:r>
                      <a:endParaRPr lang="en-GB"/>
                    </a:p>
                    <a:p>
                      <a:pPr lvl="0" indent="0" algn="l">
                        <a:lnSpc>
                          <a:spcPct val="100000"/>
                        </a:lnSpc>
                        <a:spcBef>
                          <a:spcPts val="0"/>
                        </a:spcBef>
                        <a:spcAft>
                          <a:spcPts val="0"/>
                        </a:spcAft>
                        <a:buNone/>
                      </a:pPr>
                      <a:r>
                        <a:rPr lang="en-GB" sz="1150" b="0" i="0" u="none" strike="noStrike" baseline="0" noProof="0">
                          <a:solidFill>
                            <a:srgbClr val="000000"/>
                          </a:solidFill>
                          <a:latin typeface="Calibri"/>
                        </a:rPr>
                        <a:t>Photosensitive PCB board in PCB manufacture and anodizing aluminium to improve surface hardness (electronic and mechanical systems).</a:t>
                      </a:r>
                      <a:endParaRPr lang="en-GB" sz="1150"/>
                    </a:p>
                  </a:txBody>
                  <a:tcPr>
                    <a:solidFill>
                      <a:schemeClr val="bg1"/>
                    </a:solidFill>
                  </a:tcPr>
                </a:tc>
                <a:tc>
                  <a:txBody>
                    <a:bodyPr/>
                    <a:lstStyle/>
                    <a:p>
                      <a:pPr lvl="0">
                        <a:buNone/>
                      </a:pPr>
                      <a:endParaRPr lang="en-GB" sz="1150"/>
                    </a:p>
                  </a:txBody>
                  <a:tcPr>
                    <a:solidFill>
                      <a:schemeClr val="bg1"/>
                    </a:solidFill>
                  </a:tcPr>
                </a:tc>
                <a:tc>
                  <a:txBody>
                    <a:bodyPr/>
                    <a:lstStyle/>
                    <a:p>
                      <a:pPr lvl="0">
                        <a:buNone/>
                      </a:pPr>
                      <a:endParaRPr lang="en-GB" sz="1150"/>
                    </a:p>
                  </a:txBody>
                  <a:tcPr>
                    <a:solidFill>
                      <a:schemeClr val="bg1"/>
                    </a:solidFill>
                  </a:tcPr>
                </a:tc>
                <a:tc>
                  <a:txBody>
                    <a:bodyPr/>
                    <a:lstStyle/>
                    <a:p>
                      <a:pPr lvl="0">
                        <a:buNone/>
                      </a:pPr>
                      <a:endParaRPr lang="en-GB" sz="1150"/>
                    </a:p>
                  </a:txBody>
                  <a:tcPr>
                    <a:solidFill>
                      <a:schemeClr val="bg1"/>
                    </a:solidFill>
                  </a:tcPr>
                </a:tc>
                <a:extLst>
                  <a:ext uri="{0D108BD9-81ED-4DB2-BD59-A6C34878D82A}">
                    <a16:rowId xmlns:a16="http://schemas.microsoft.com/office/drawing/2014/main" val="2356429103"/>
                  </a:ext>
                </a:extLst>
              </a:tr>
              <a:tr h="1153134">
                <a:tc>
                  <a:txBody>
                    <a:bodyPr/>
                    <a:lstStyle/>
                    <a:p>
                      <a:pPr marL="0" lvl="0" indent="0" algn="l">
                        <a:lnSpc>
                          <a:spcPct val="100000"/>
                        </a:lnSpc>
                        <a:spcBef>
                          <a:spcPts val="0"/>
                        </a:spcBef>
                        <a:spcAft>
                          <a:spcPts val="0"/>
                        </a:spcAft>
                        <a:buNone/>
                      </a:pPr>
                      <a:r>
                        <a:rPr lang="en-GB" sz="1150" b="0" i="0" u="none" strike="noStrike" baseline="0" noProof="0" dirty="0">
                          <a:solidFill>
                            <a:srgbClr val="000000"/>
                          </a:solidFill>
                          <a:latin typeface="Calibri"/>
                        </a:rPr>
                        <a:t>Papers and boards (how to cut, crease, score, fold and perforate card). </a:t>
                      </a:r>
                    </a:p>
                    <a:p>
                      <a:pPr marL="0" lvl="0" indent="0" algn="l">
                        <a:lnSpc>
                          <a:spcPct val="100000"/>
                        </a:lnSpc>
                        <a:spcBef>
                          <a:spcPts val="0"/>
                        </a:spcBef>
                        <a:spcAft>
                          <a:spcPts val="0"/>
                        </a:spcAft>
                        <a:buNone/>
                      </a:pPr>
                      <a:r>
                        <a:rPr lang="en-GB" sz="1150" b="0" i="0" u="none" strike="noStrike" baseline="0" noProof="0" dirty="0">
                          <a:solidFill>
                            <a:srgbClr val="000000"/>
                          </a:solidFill>
                          <a:latin typeface="Calibri"/>
                        </a:rPr>
                        <a:t>Timber based materials (how to cut, drill, chisel, sand and plane). </a:t>
                      </a:r>
                      <a:endParaRPr lang="en-GB" dirty="0"/>
                    </a:p>
                    <a:p>
                      <a:pPr marL="0" lvl="0" indent="0" algn="l">
                        <a:lnSpc>
                          <a:spcPct val="100000"/>
                        </a:lnSpc>
                        <a:spcBef>
                          <a:spcPts val="0"/>
                        </a:spcBef>
                        <a:spcAft>
                          <a:spcPts val="0"/>
                        </a:spcAft>
                        <a:buNone/>
                      </a:pPr>
                      <a:r>
                        <a:rPr lang="en-GB" sz="1150" b="0" i="0" u="none" strike="noStrike" baseline="0" noProof="0" dirty="0">
                          <a:solidFill>
                            <a:srgbClr val="000000"/>
                          </a:solidFill>
                          <a:latin typeface="Calibri"/>
                        </a:rPr>
                        <a:t>Metal based materials (how to cut, drill, turn, mill, cast, bronze and weld). Polymers (how to cut, drill, cast, deform, print and weld). </a:t>
                      </a:r>
                      <a:endParaRPr lang="en-GB" dirty="0"/>
                    </a:p>
                    <a:p>
                      <a:pPr marL="0" lvl="0" indent="0" algn="l">
                        <a:lnSpc>
                          <a:spcPct val="100000"/>
                        </a:lnSpc>
                        <a:spcBef>
                          <a:spcPts val="0"/>
                        </a:spcBef>
                        <a:spcAft>
                          <a:spcPts val="0"/>
                        </a:spcAft>
                        <a:buNone/>
                      </a:pPr>
                      <a:r>
                        <a:rPr lang="en-GB" sz="1150" b="0" i="0" u="none" strike="noStrike" baseline="0" noProof="0" dirty="0">
                          <a:solidFill>
                            <a:srgbClr val="000000"/>
                          </a:solidFill>
                          <a:latin typeface="Calibri"/>
                        </a:rPr>
                        <a:t>Textile based materials (how to sew, pleat, gather, quilt and pipe). </a:t>
                      </a:r>
                    </a:p>
                    <a:p>
                      <a:pPr marL="0" lvl="0" indent="0" algn="l">
                        <a:lnSpc>
                          <a:spcPct val="100000"/>
                        </a:lnSpc>
                        <a:spcBef>
                          <a:spcPts val="0"/>
                        </a:spcBef>
                        <a:spcAft>
                          <a:spcPts val="0"/>
                        </a:spcAft>
                        <a:buNone/>
                      </a:pPr>
                      <a:r>
                        <a:rPr lang="en-GB" sz="1150" b="0" i="0" u="none" strike="noStrike" baseline="0" noProof="0" dirty="0">
                          <a:solidFill>
                            <a:srgbClr val="000000"/>
                          </a:solidFill>
                          <a:latin typeface="Calibri"/>
                        </a:rPr>
                        <a:t>Electronic and mechanical systems (how to cut, drill and solder).</a:t>
                      </a:r>
                      <a:endParaRPr lang="en-GB" dirty="0"/>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959203628"/>
                  </a:ext>
                </a:extLst>
              </a:tr>
              <a:tr h="269065">
                <a:tc gridSpan="4">
                  <a:txBody>
                    <a:bodyPr/>
                    <a:lstStyle/>
                    <a:p>
                      <a:pPr lvl="0" algn="ctr">
                        <a:lnSpc>
                          <a:spcPct val="100000"/>
                        </a:lnSpc>
                        <a:spcBef>
                          <a:spcPts val="0"/>
                        </a:spcBef>
                        <a:spcAft>
                          <a:spcPts val="0"/>
                        </a:spcAft>
                        <a:buNone/>
                      </a:pPr>
                      <a:r>
                        <a:rPr lang="en-GB" sz="1150" b="0" i="0" u="none" strike="noStrike" noProof="0">
                          <a:solidFill>
                            <a:srgbClr val="000000"/>
                          </a:solidFill>
                          <a:latin typeface="Calibri"/>
                        </a:rPr>
                        <a:t>Stock forms, types and sizes - in relation to </a:t>
                      </a:r>
                      <a:r>
                        <a:rPr lang="en-GB" sz="1150" b="1" i="0" u="none" strike="noStrike" noProof="0">
                          <a:solidFill>
                            <a:srgbClr val="000000"/>
                          </a:solidFill>
                          <a:latin typeface="Calibri"/>
                        </a:rPr>
                        <a:t>at least one </a:t>
                      </a:r>
                      <a:r>
                        <a:rPr lang="en-GB" sz="1150" b="0" i="0" u="none" strike="noStrike" noProof="0">
                          <a:solidFill>
                            <a:srgbClr val="000000"/>
                          </a:solidFill>
                          <a:latin typeface="Calibri"/>
                        </a:rPr>
                        <a:t>material category or system</a:t>
                      </a:r>
                      <a:endParaRPr lang="en-US"/>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2274877"/>
                  </a:ext>
                </a:extLst>
              </a:tr>
              <a:tr h="1506762">
                <a:tc>
                  <a:txBody>
                    <a:bodyPr/>
                    <a:lstStyle/>
                    <a:p>
                      <a:pPr lvl="0" algn="l">
                        <a:lnSpc>
                          <a:spcPct val="100000"/>
                        </a:lnSpc>
                        <a:spcBef>
                          <a:spcPts val="0"/>
                        </a:spcBef>
                        <a:spcAft>
                          <a:spcPts val="0"/>
                        </a:spcAft>
                        <a:buNone/>
                      </a:pPr>
                      <a:r>
                        <a:rPr lang="en-GB" sz="1150" b="0" i="0" u="none" strike="noStrike" baseline="0" noProof="0" dirty="0">
                          <a:solidFill>
                            <a:srgbClr val="000000"/>
                          </a:solidFill>
                          <a:latin typeface="Calibri"/>
                        </a:rPr>
                        <a:t>Commercially available types and sizes of materials and components.</a:t>
                      </a:r>
                      <a:endParaRPr lang="en-GB" dirty="0"/>
                    </a:p>
                    <a:p>
                      <a:pPr lvl="0" algn="l">
                        <a:lnSpc>
                          <a:spcPct val="100000"/>
                        </a:lnSpc>
                        <a:spcBef>
                          <a:spcPts val="0"/>
                        </a:spcBef>
                        <a:spcAft>
                          <a:spcPts val="0"/>
                        </a:spcAft>
                        <a:buNone/>
                      </a:pPr>
                      <a:endParaRPr lang="en-GB" sz="1150" b="0" i="0" u="none" strike="noStrike" baseline="0" noProof="0" dirty="0">
                        <a:solidFill>
                          <a:srgbClr val="000000"/>
                        </a:solidFill>
                        <a:latin typeface="Calibri"/>
                      </a:endParaRPr>
                    </a:p>
                    <a:p>
                      <a:pPr lvl="0" algn="l">
                        <a:lnSpc>
                          <a:spcPct val="100000"/>
                        </a:lnSpc>
                        <a:spcBef>
                          <a:spcPts val="0"/>
                        </a:spcBef>
                        <a:spcAft>
                          <a:spcPts val="0"/>
                        </a:spcAft>
                        <a:buNone/>
                      </a:pPr>
                      <a:r>
                        <a:rPr lang="en-GB" sz="1150" b="0" i="0" u="none" strike="noStrike" baseline="0" noProof="0" dirty="0">
                          <a:solidFill>
                            <a:srgbClr val="000000"/>
                          </a:solidFill>
                          <a:latin typeface="Calibri"/>
                        </a:rPr>
                        <a:t>Papers and boards: sheet, roll and ply, sold by size e.g. A3, thickness, weight and colour, standard components e.g. fasteners, seals and bindings, cartridge paper and corrugated card.</a:t>
                      </a:r>
                      <a:endParaRPr lang="en-GB" dirty="0"/>
                    </a:p>
                    <a:p>
                      <a:pPr lvl="0" indent="0" algn="l">
                        <a:lnSpc>
                          <a:spcPct val="100000"/>
                        </a:lnSpc>
                        <a:spcBef>
                          <a:spcPts val="0"/>
                        </a:spcBef>
                        <a:spcAft>
                          <a:spcPts val="0"/>
                        </a:spcAft>
                        <a:buNone/>
                      </a:pPr>
                      <a:r>
                        <a:rPr lang="en-GB" sz="1150" b="0" i="0" u="none" strike="noStrike" baseline="0" noProof="0" dirty="0">
                          <a:solidFill>
                            <a:srgbClr val="000000"/>
                          </a:solidFill>
                          <a:latin typeface="Calibri"/>
                        </a:rPr>
                        <a:t>Timber based materials: planks, boards and standard mouldings, sold by length, width, thickness and diameter, standard components e.g. woodscrews, hinges, KD fittings.</a:t>
                      </a:r>
                      <a:endParaRPr lang="en-GB" sz="1150" b="0" i="0" u="none" strike="noStrike" baseline="0" noProof="0" dirty="0">
                        <a:latin typeface="Calibri"/>
                      </a:endParaRPr>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1695602998"/>
                  </a:ext>
                </a:extLst>
              </a:tr>
              <a:tr h="976321">
                <a:tc gridSpan="4">
                  <a:txBody>
                    <a:bodyPr/>
                    <a:lstStyle/>
                    <a:p>
                      <a:pPr lvl="0" indent="0" algn="l">
                        <a:lnSpc>
                          <a:spcPct val="100000"/>
                        </a:lnSpc>
                        <a:spcBef>
                          <a:spcPts val="0"/>
                        </a:spcBef>
                        <a:spcAft>
                          <a:spcPts val="0"/>
                        </a:spcAft>
                        <a:buNone/>
                      </a:pPr>
                      <a:r>
                        <a:rPr lang="en-GB" sz="1150" b="1" i="0" u="none" strike="noStrike" baseline="0" noProof="0">
                          <a:solidFill>
                            <a:srgbClr val="000000"/>
                          </a:solidFill>
                          <a:latin typeface="Calibri"/>
                        </a:rPr>
                        <a:t>Target Topics:</a:t>
                      </a:r>
                    </a:p>
                    <a:p>
                      <a:pPr lvl="0" indent="0" algn="l">
                        <a:lnSpc>
                          <a:spcPct val="100000"/>
                        </a:lnSpc>
                        <a:spcBef>
                          <a:spcPts val="0"/>
                        </a:spcBef>
                        <a:spcAft>
                          <a:spcPts val="0"/>
                        </a:spcAft>
                        <a:buNone/>
                      </a:pPr>
                      <a:endParaRPr lang="en-GB" sz="1150" b="1" i="0" u="none" strike="noStrike" baseline="0" noProof="0">
                        <a:solidFill>
                          <a:srgbClr val="000000"/>
                        </a:solidFill>
                        <a:latin typeface="Calibri"/>
                      </a:endParaRPr>
                    </a:p>
                    <a:p>
                      <a:pPr lvl="0" indent="0" algn="l">
                        <a:lnSpc>
                          <a:spcPct val="100000"/>
                        </a:lnSpc>
                        <a:spcBef>
                          <a:spcPts val="0"/>
                        </a:spcBef>
                        <a:spcAft>
                          <a:spcPts val="0"/>
                        </a:spcAft>
                        <a:buNone/>
                      </a:pPr>
                      <a:endParaRPr lang="en-GB" sz="1150" b="1" i="0" u="none" strike="noStrike" baseline="0" noProof="0">
                        <a:solidFill>
                          <a:srgbClr val="000000"/>
                        </a:solidFill>
                        <a:latin typeface="Calibri"/>
                      </a:endParaRPr>
                    </a:p>
                    <a:p>
                      <a:pPr lvl="0" indent="0" algn="l">
                        <a:lnSpc>
                          <a:spcPct val="100000"/>
                        </a:lnSpc>
                        <a:spcBef>
                          <a:spcPts val="0"/>
                        </a:spcBef>
                        <a:spcAft>
                          <a:spcPts val="0"/>
                        </a:spcAft>
                        <a:buNone/>
                      </a:pPr>
                      <a:endParaRPr lang="en-GB" sz="1150" b="1" i="0" u="none" strike="noStrike" baseline="0" noProof="0">
                        <a:solidFill>
                          <a:srgbClr val="000000"/>
                        </a:solidFill>
                        <a:latin typeface="Calibri"/>
                      </a:endParaRPr>
                    </a:p>
                    <a:p>
                      <a:pPr lvl="0" indent="0" algn="l">
                        <a:lnSpc>
                          <a:spcPct val="100000"/>
                        </a:lnSpc>
                        <a:spcBef>
                          <a:spcPts val="0"/>
                        </a:spcBef>
                        <a:spcAft>
                          <a:spcPts val="0"/>
                        </a:spcAft>
                        <a:buNone/>
                      </a:pPr>
                      <a:endParaRPr lang="en-GB" sz="1150" b="1" i="0" u="none" strike="noStrike" baseline="0" noProof="0">
                        <a:solidFill>
                          <a:srgbClr val="000000"/>
                        </a:solidFill>
                        <a:latin typeface="Calibri"/>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3499830"/>
                  </a:ext>
                </a:extLst>
              </a:tr>
            </a:tbl>
          </a:graphicData>
        </a:graphic>
      </p:graphicFrame>
    </p:spTree>
    <p:extLst>
      <p:ext uri="{BB962C8B-B14F-4D97-AF65-F5344CB8AC3E}">
        <p14:creationId xmlns:p14="http://schemas.microsoft.com/office/powerpoint/2010/main" val="10842144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34CAA60-7398-4B6A-8825-9088A3F30D68}"/>
              </a:ext>
            </a:extLst>
          </p:cNvPr>
          <p:cNvGraphicFramePr>
            <a:graphicFrameLocks noGrp="1"/>
          </p:cNvGraphicFramePr>
          <p:nvPr>
            <p:extLst>
              <p:ext uri="{D42A27DB-BD31-4B8C-83A1-F6EECF244321}">
                <p14:modId xmlns:p14="http://schemas.microsoft.com/office/powerpoint/2010/main" val="4248244084"/>
              </p:ext>
            </p:extLst>
          </p:nvPr>
        </p:nvGraphicFramePr>
        <p:xfrm>
          <a:off x="188641" y="251521"/>
          <a:ext cx="6480720" cy="8640959"/>
        </p:xfrm>
        <a:graphic>
          <a:graphicData uri="http://schemas.openxmlformats.org/drawingml/2006/table">
            <a:tbl>
              <a:tblPr firstRow="1" bandRow="1">
                <a:tableStyleId>{5940675A-B579-460E-94D1-54222C63F5DA}</a:tableStyleId>
              </a:tblPr>
              <a:tblGrid>
                <a:gridCol w="5393965">
                  <a:extLst>
                    <a:ext uri="{9D8B030D-6E8A-4147-A177-3AD203B41FA5}">
                      <a16:colId xmlns:a16="http://schemas.microsoft.com/office/drawing/2014/main" val="4038033295"/>
                    </a:ext>
                  </a:extLst>
                </a:gridCol>
                <a:gridCol w="356947">
                  <a:extLst>
                    <a:ext uri="{9D8B030D-6E8A-4147-A177-3AD203B41FA5}">
                      <a16:colId xmlns:a16="http://schemas.microsoft.com/office/drawing/2014/main" val="3601180404"/>
                    </a:ext>
                  </a:extLst>
                </a:gridCol>
                <a:gridCol w="353238">
                  <a:extLst>
                    <a:ext uri="{9D8B030D-6E8A-4147-A177-3AD203B41FA5}">
                      <a16:colId xmlns:a16="http://schemas.microsoft.com/office/drawing/2014/main" val="4071503635"/>
                    </a:ext>
                  </a:extLst>
                </a:gridCol>
                <a:gridCol w="376570">
                  <a:extLst>
                    <a:ext uri="{9D8B030D-6E8A-4147-A177-3AD203B41FA5}">
                      <a16:colId xmlns:a16="http://schemas.microsoft.com/office/drawing/2014/main" val="1214947348"/>
                    </a:ext>
                  </a:extLst>
                </a:gridCol>
              </a:tblGrid>
              <a:tr h="458625">
                <a:tc gridSpan="4">
                  <a:txBody>
                    <a:bodyPr/>
                    <a:lstStyle/>
                    <a:p>
                      <a:pPr lvl="0" algn="ctr">
                        <a:lnSpc>
                          <a:spcPct val="100000"/>
                        </a:lnSpc>
                        <a:spcBef>
                          <a:spcPts val="0"/>
                        </a:spcBef>
                        <a:spcAft>
                          <a:spcPts val="0"/>
                        </a:spcAft>
                        <a:buNone/>
                      </a:pPr>
                      <a:r>
                        <a:rPr lang="en-GB" sz="2400" b="1" i="0" u="none" strike="noStrike" baseline="0" noProof="0" dirty="0">
                          <a:solidFill>
                            <a:schemeClr val="bg1"/>
                          </a:solidFill>
                          <a:latin typeface="Calibri"/>
                        </a:rPr>
                        <a:t>GCSE DT REVISION PLC</a:t>
                      </a:r>
                      <a:endParaRPr lang="en-US" i="0" u="none" strike="noStrike" noProof="0" dirty="0">
                        <a:latin typeface="Calibri"/>
                      </a:endParaRPr>
                    </a:p>
                  </a:txBody>
                  <a:tcPr>
                    <a:solidFill>
                      <a:schemeClr val="tx1"/>
                    </a:solidFill>
                  </a:tcPr>
                </a:tc>
                <a:tc hMerge="1">
                  <a:txBody>
                    <a:bodyPr/>
                    <a:lstStyle/>
                    <a:p>
                      <a:pPr algn="ctr"/>
                      <a:endParaRPr lang="en-GB" sz="2400" b="1">
                        <a:solidFill>
                          <a:schemeClr val="bg1"/>
                        </a:solidFill>
                      </a:endParaRPr>
                    </a:p>
                  </a:txBody>
                  <a:tcPr>
                    <a:solidFill>
                      <a:schemeClr val="tx1"/>
                    </a:solidFill>
                  </a:tcPr>
                </a:tc>
                <a:tc hMerge="1">
                  <a:txBody>
                    <a:bodyPr/>
                    <a:lstStyle/>
                    <a:p>
                      <a:endParaRPr lang="en-US"/>
                    </a:p>
                  </a:txBody>
                  <a:tcPr>
                    <a:solidFill>
                      <a:schemeClr val="tx1"/>
                    </a:solidFill>
                  </a:tcPr>
                </a:tc>
                <a:tc hMerge="1">
                  <a:txBody>
                    <a:bodyPr/>
                    <a:lstStyle/>
                    <a:p>
                      <a:endParaRPr lang="en-US"/>
                    </a:p>
                  </a:txBody>
                  <a:tcPr>
                    <a:solidFill>
                      <a:schemeClr val="tx1"/>
                    </a:solidFill>
                  </a:tcPr>
                </a:tc>
                <a:extLst>
                  <a:ext uri="{0D108BD9-81ED-4DB2-BD59-A6C34878D82A}">
                    <a16:rowId xmlns:a16="http://schemas.microsoft.com/office/drawing/2014/main" val="3848614069"/>
                  </a:ext>
                </a:extLst>
              </a:tr>
              <a:tr h="267531">
                <a:tc>
                  <a:txBody>
                    <a:bodyPr/>
                    <a:lstStyle/>
                    <a:p>
                      <a:pPr lvl="0">
                        <a:buNone/>
                      </a:pPr>
                      <a:r>
                        <a:rPr lang="en-GB" sz="1150" b="1"/>
                        <a:t>Topic</a:t>
                      </a:r>
                      <a:endParaRPr lang="en-US"/>
                    </a:p>
                  </a:txBody>
                  <a:tcPr/>
                </a:tc>
                <a:tc>
                  <a:txBody>
                    <a:bodyPr/>
                    <a:lstStyle/>
                    <a:p>
                      <a:pPr lvl="0">
                        <a:buNone/>
                      </a:pPr>
                      <a:r>
                        <a:rPr lang="en-GB" sz="1150" b="1"/>
                        <a:t>R</a:t>
                      </a:r>
                      <a:endParaRPr lang="en-US"/>
                    </a:p>
                  </a:txBody>
                  <a:tcPr/>
                </a:tc>
                <a:tc>
                  <a:txBody>
                    <a:bodyPr/>
                    <a:lstStyle/>
                    <a:p>
                      <a:pPr lvl="0">
                        <a:buNone/>
                      </a:pPr>
                      <a:r>
                        <a:rPr lang="en-GB" sz="1150" b="1"/>
                        <a:t>A</a:t>
                      </a:r>
                      <a:endParaRPr lang="en-US"/>
                    </a:p>
                  </a:txBody>
                  <a:tcPr/>
                </a:tc>
                <a:tc>
                  <a:txBody>
                    <a:bodyPr/>
                    <a:lstStyle/>
                    <a:p>
                      <a:pPr lvl="0">
                        <a:buNone/>
                      </a:pPr>
                      <a:r>
                        <a:rPr lang="en-GB" sz="1150" b="1"/>
                        <a:t>G</a:t>
                      </a:r>
                      <a:endParaRPr lang="en-US"/>
                    </a:p>
                  </a:txBody>
                  <a:tcPr/>
                </a:tc>
                <a:extLst>
                  <a:ext uri="{0D108BD9-81ED-4DB2-BD59-A6C34878D82A}">
                    <a16:rowId xmlns:a16="http://schemas.microsoft.com/office/drawing/2014/main" val="3122617782"/>
                  </a:ext>
                </a:extLst>
              </a:tr>
              <a:tr h="267531">
                <a:tc gridSpan="4">
                  <a:txBody>
                    <a:bodyPr/>
                    <a:lstStyle/>
                    <a:p>
                      <a:pPr lvl="0" algn="ctr">
                        <a:lnSpc>
                          <a:spcPct val="100000"/>
                        </a:lnSpc>
                        <a:spcBef>
                          <a:spcPts val="0"/>
                        </a:spcBef>
                        <a:spcAft>
                          <a:spcPts val="0"/>
                        </a:spcAft>
                        <a:buNone/>
                      </a:pPr>
                      <a:r>
                        <a:rPr lang="en-GB" sz="1150" b="0" i="0" u="none" strike="noStrike" noProof="0">
                          <a:solidFill>
                            <a:srgbClr val="000000"/>
                          </a:solidFill>
                          <a:latin typeface="Calibri"/>
                        </a:rPr>
                        <a:t>Stock forms, types and sizes - in relation to </a:t>
                      </a:r>
                      <a:r>
                        <a:rPr lang="en-GB" sz="1150" b="1" i="0" u="none" strike="noStrike" noProof="0">
                          <a:solidFill>
                            <a:srgbClr val="000000"/>
                          </a:solidFill>
                          <a:latin typeface="Calibri"/>
                        </a:rPr>
                        <a:t>at least one </a:t>
                      </a:r>
                      <a:r>
                        <a:rPr lang="en-GB" sz="1150" b="0" i="0" u="none" strike="noStrike" noProof="0">
                          <a:solidFill>
                            <a:srgbClr val="000000"/>
                          </a:solidFill>
                          <a:latin typeface="Calibri"/>
                        </a:rPr>
                        <a:t>material category or system</a:t>
                      </a:r>
                      <a:endParaRPr lang="en-US"/>
                    </a:p>
                  </a:txBody>
                  <a:tcPr>
                    <a:solidFill>
                      <a:schemeClr val="bg1">
                        <a:lumMod val="85000"/>
                      </a:schemeClr>
                    </a:solidFill>
                  </a:tcPr>
                </a:tc>
                <a:tc hMerge="1">
                  <a:txBody>
                    <a:bodyPr/>
                    <a:lstStyle/>
                    <a:p>
                      <a:endParaRPr lang="en-US"/>
                    </a:p>
                  </a:txBody>
                  <a:tcPr/>
                </a:tc>
                <a:tc hMerge="1">
                  <a:txBody>
                    <a:bodyPr/>
                    <a:lstStyle/>
                    <a:p>
                      <a:endParaRPr lang="en-US"/>
                    </a:p>
                  </a:txBody>
                  <a:tcPr>
                    <a:solidFill>
                      <a:schemeClr val="bg1">
                        <a:lumMod val="85000"/>
                      </a:schemeClr>
                    </a:solidFill>
                  </a:tcPr>
                </a:tc>
                <a:tc hMerge="1">
                  <a:txBody>
                    <a:bodyPr/>
                    <a:lstStyle/>
                    <a:p>
                      <a:pPr lvl="0" algn="ctr">
                        <a:lnSpc>
                          <a:spcPct val="100000"/>
                        </a:lnSpc>
                        <a:spcBef>
                          <a:spcPts val="0"/>
                        </a:spcBef>
                        <a:spcAft>
                          <a:spcPts val="0"/>
                        </a:spcAft>
                        <a:buNone/>
                      </a:pPr>
                      <a:endParaRPr lang="en-US"/>
                    </a:p>
                  </a:txBody>
                  <a:tcPr>
                    <a:solidFill>
                      <a:schemeClr val="bg1">
                        <a:lumMod val="85000"/>
                      </a:schemeClr>
                    </a:solidFill>
                  </a:tcPr>
                </a:tc>
                <a:extLst>
                  <a:ext uri="{0D108BD9-81ED-4DB2-BD59-A6C34878D82A}">
                    <a16:rowId xmlns:a16="http://schemas.microsoft.com/office/drawing/2014/main" val="2128361560"/>
                  </a:ext>
                </a:extLst>
              </a:tr>
              <a:tr h="1673980">
                <a:tc>
                  <a:txBody>
                    <a:bodyPr/>
                    <a:lstStyle/>
                    <a:p>
                      <a:pPr marL="171450" lvl="0" indent="-171450" algn="l">
                        <a:lnSpc>
                          <a:spcPct val="100000"/>
                        </a:lnSpc>
                        <a:spcBef>
                          <a:spcPts val="0"/>
                        </a:spcBef>
                        <a:spcAft>
                          <a:spcPts val="0"/>
                        </a:spcAft>
                        <a:buFont typeface="Arial" panose="020B0604020202020204" pitchFamily="34" charset="0"/>
                        <a:buChar char="•"/>
                      </a:pPr>
                      <a:r>
                        <a:rPr lang="en-GB" sz="1150" b="0" i="0" u="none" strike="noStrike" baseline="0" noProof="0" dirty="0">
                          <a:solidFill>
                            <a:srgbClr val="000000"/>
                          </a:solidFill>
                          <a:latin typeface="Calibri"/>
                        </a:rPr>
                        <a:t>Metal based materials: sheet, rod, bar and tube, sold by length, width, thickness and diameter, standard components e.g. rivets, machine screws, nuts, and bolts. </a:t>
                      </a:r>
                    </a:p>
                    <a:p>
                      <a:pPr marL="171450" lvl="0" indent="-171450" algn="l">
                        <a:lnSpc>
                          <a:spcPct val="100000"/>
                        </a:lnSpc>
                        <a:spcBef>
                          <a:spcPts val="0"/>
                        </a:spcBef>
                        <a:spcAft>
                          <a:spcPts val="0"/>
                        </a:spcAft>
                        <a:buFont typeface="Arial" panose="020B0604020202020204" pitchFamily="34" charset="0"/>
                        <a:buChar char="•"/>
                      </a:pPr>
                      <a:r>
                        <a:rPr lang="en-GB" sz="1150" b="0" i="0" u="none" strike="noStrike" baseline="0" noProof="0" dirty="0">
                          <a:solidFill>
                            <a:srgbClr val="000000"/>
                          </a:solidFill>
                          <a:latin typeface="Calibri"/>
                        </a:rPr>
                        <a:t>Polymers: sheet, rod, powder, granules, foam and films, sold by length, width, gauge and diameter, standard components e.g. screws, nuts and bolts, hinges.</a:t>
                      </a:r>
                    </a:p>
                    <a:p>
                      <a:pPr marL="171450" lvl="0" indent="-171450" algn="l">
                        <a:lnSpc>
                          <a:spcPct val="100000"/>
                        </a:lnSpc>
                        <a:spcBef>
                          <a:spcPts val="0"/>
                        </a:spcBef>
                        <a:spcAft>
                          <a:spcPts val="0"/>
                        </a:spcAft>
                        <a:buFont typeface="Arial" panose="020B0604020202020204" pitchFamily="34" charset="0"/>
                        <a:buChar char="•"/>
                      </a:pPr>
                      <a:r>
                        <a:rPr lang="en-GB" sz="1150" b="0" i="0" u="none" strike="noStrike" baseline="0" noProof="0" dirty="0">
                          <a:solidFill>
                            <a:srgbClr val="000000"/>
                          </a:solidFill>
                          <a:latin typeface="Calibri"/>
                        </a:rPr>
                        <a:t>Textile based materials: yarns and fabrics, sold by roll size, width, weight and ply, standard components e.g. zips, press studs, </a:t>
                      </a:r>
                      <a:r>
                        <a:rPr lang="en-GB" sz="1150" b="0" i="0" u="none" strike="noStrike" baseline="0" noProof="0" dirty="0" err="1">
                          <a:solidFill>
                            <a:srgbClr val="000000"/>
                          </a:solidFill>
                          <a:latin typeface="Calibri"/>
                        </a:rPr>
                        <a:t>velcro</a:t>
                      </a:r>
                      <a:r>
                        <a:rPr lang="en-GB" sz="1150" b="0" i="0" u="none" strike="noStrike" baseline="0" noProof="0" dirty="0">
                          <a:solidFill>
                            <a:srgbClr val="000000"/>
                          </a:solidFill>
                          <a:latin typeface="Calibri"/>
                        </a:rPr>
                        <a:t>.</a:t>
                      </a:r>
                      <a:endParaRPr lang="en-GB" sz="1800" b="0" i="0" u="none" strike="noStrike" baseline="0" noProof="0" dirty="0">
                        <a:solidFill>
                          <a:srgbClr val="000000"/>
                        </a:solidFill>
                        <a:latin typeface="+mn-lt"/>
                      </a:endParaRPr>
                    </a:p>
                    <a:p>
                      <a:pPr marL="171450" lvl="0" indent="-171450" algn="l">
                        <a:lnSpc>
                          <a:spcPct val="100000"/>
                        </a:lnSpc>
                        <a:spcBef>
                          <a:spcPts val="0"/>
                        </a:spcBef>
                        <a:spcAft>
                          <a:spcPts val="0"/>
                        </a:spcAft>
                        <a:buFont typeface="Arial" panose="020B0604020202020204" pitchFamily="34" charset="0"/>
                        <a:buChar char="•"/>
                      </a:pPr>
                      <a:r>
                        <a:rPr lang="en-GB" sz="1150" b="0" i="0" u="none" strike="noStrike" baseline="0" noProof="0" dirty="0">
                          <a:solidFill>
                            <a:srgbClr val="000000"/>
                          </a:solidFill>
                          <a:latin typeface="Calibri"/>
                        </a:rPr>
                        <a:t>Electrical and mechanical components: sold by quantity, volt and current rating, standard components e.g. E12 resistor series, dual in line IC packages (DIL), microcontrollers (PIC).</a:t>
                      </a:r>
                      <a:endParaRPr lang="en-GB" dirty="0"/>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3788113419"/>
                  </a:ext>
                </a:extLst>
              </a:tr>
              <a:tr h="267531">
                <a:tc gridSpan="4">
                  <a:txBody>
                    <a:bodyPr/>
                    <a:lstStyle/>
                    <a:p>
                      <a:pPr lvl="0" algn="ctr">
                        <a:lnSpc>
                          <a:spcPct val="100000"/>
                        </a:lnSpc>
                        <a:spcBef>
                          <a:spcPts val="0"/>
                        </a:spcBef>
                        <a:spcAft>
                          <a:spcPts val="0"/>
                        </a:spcAft>
                        <a:buNone/>
                      </a:pPr>
                      <a:r>
                        <a:rPr lang="en-GB" sz="1150" b="0" i="0" u="none" strike="noStrike" noProof="0">
                          <a:solidFill>
                            <a:srgbClr val="000000"/>
                          </a:solidFill>
                          <a:latin typeface="Calibri"/>
                        </a:rPr>
                        <a:t>Scales of production In relation to </a:t>
                      </a:r>
                      <a:r>
                        <a:rPr lang="en-GB" sz="1150" b="1" i="0" u="none" strike="noStrike" noProof="0">
                          <a:solidFill>
                            <a:srgbClr val="000000"/>
                          </a:solidFill>
                          <a:latin typeface="Calibri"/>
                        </a:rPr>
                        <a:t>at least one </a:t>
                      </a:r>
                      <a:r>
                        <a:rPr lang="en-GB" sz="1150" b="0" i="0" u="none" strike="noStrike" noProof="0">
                          <a:solidFill>
                            <a:srgbClr val="000000"/>
                          </a:solidFill>
                          <a:latin typeface="Calibri"/>
                        </a:rPr>
                        <a:t>material category or system</a:t>
                      </a:r>
                      <a:endParaRPr lang="en-US"/>
                    </a:p>
                  </a:txBody>
                  <a:tcPr>
                    <a:solidFill>
                      <a:schemeClr val="bg1">
                        <a:lumMod val="85000"/>
                      </a:schemeClr>
                    </a:solidFill>
                  </a:tcPr>
                </a:tc>
                <a:tc hMerge="1">
                  <a:txBody>
                    <a:bodyPr/>
                    <a:lstStyle/>
                    <a:p>
                      <a:endParaRPr lang="en-US"/>
                    </a:p>
                  </a:txBody>
                  <a:tcPr/>
                </a:tc>
                <a:tc hMerge="1">
                  <a:txBody>
                    <a:bodyPr/>
                    <a:lstStyle/>
                    <a:p>
                      <a:endParaRPr lang="en-US"/>
                    </a:p>
                  </a:txBody>
                  <a:tcPr>
                    <a:solidFill>
                      <a:schemeClr val="bg1">
                        <a:lumMod val="85000"/>
                      </a:schemeClr>
                    </a:solidFill>
                  </a:tcPr>
                </a:tc>
                <a:tc hMerge="1">
                  <a:txBody>
                    <a:bodyPr/>
                    <a:lstStyle/>
                    <a:p>
                      <a:pPr lvl="0" algn="ctr">
                        <a:lnSpc>
                          <a:spcPct val="100000"/>
                        </a:lnSpc>
                        <a:spcBef>
                          <a:spcPts val="0"/>
                        </a:spcBef>
                        <a:spcAft>
                          <a:spcPts val="0"/>
                        </a:spcAft>
                        <a:buNone/>
                      </a:pPr>
                      <a:endParaRPr lang="en-US"/>
                    </a:p>
                  </a:txBody>
                  <a:tcPr>
                    <a:solidFill>
                      <a:schemeClr val="bg1">
                        <a:lumMod val="85000"/>
                      </a:schemeClr>
                    </a:solidFill>
                  </a:tcPr>
                </a:tc>
                <a:extLst>
                  <a:ext uri="{0D108BD9-81ED-4DB2-BD59-A6C34878D82A}">
                    <a16:rowId xmlns:a16="http://schemas.microsoft.com/office/drawing/2014/main" val="2356429103"/>
                  </a:ext>
                </a:extLst>
              </a:tr>
              <a:tr h="619143">
                <a:tc>
                  <a:txBody>
                    <a:bodyPr/>
                    <a:lstStyle/>
                    <a:p>
                      <a:pPr lvl="0" algn="l">
                        <a:lnSpc>
                          <a:spcPct val="100000"/>
                        </a:lnSpc>
                        <a:spcBef>
                          <a:spcPts val="0"/>
                        </a:spcBef>
                        <a:spcAft>
                          <a:spcPts val="0"/>
                        </a:spcAft>
                        <a:buNone/>
                      </a:pPr>
                      <a:r>
                        <a:rPr lang="en-GB" sz="1150" b="0" i="0" u="none" strike="noStrike" noProof="0">
                          <a:solidFill>
                            <a:srgbClr val="000000"/>
                          </a:solidFill>
                          <a:latin typeface="Calibri"/>
                        </a:rPr>
                        <a:t>How products are produced in different volumes.</a:t>
                      </a:r>
                      <a:endParaRPr lang="en-US" sz="1150"/>
                    </a:p>
                    <a:p>
                      <a:pPr lvl="0" algn="l">
                        <a:lnSpc>
                          <a:spcPct val="100000"/>
                        </a:lnSpc>
                        <a:spcBef>
                          <a:spcPts val="0"/>
                        </a:spcBef>
                        <a:spcAft>
                          <a:spcPts val="0"/>
                        </a:spcAft>
                        <a:buNone/>
                      </a:pPr>
                      <a:r>
                        <a:rPr lang="en-GB" sz="1150" b="0" i="0" u="none" strike="noStrike" noProof="0">
                          <a:solidFill>
                            <a:srgbClr val="000000"/>
                          </a:solidFill>
                          <a:latin typeface="Calibri"/>
                        </a:rPr>
                        <a:t>The reasons why different manufacturing methods are used for different production volumes: prototype, batch, mass, continuous.</a:t>
                      </a:r>
                      <a:endParaRPr lang="en-GB" sz="1150"/>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2606162223"/>
                  </a:ext>
                </a:extLst>
              </a:tr>
              <a:tr h="267531">
                <a:tc gridSpan="4">
                  <a:txBody>
                    <a:bodyPr/>
                    <a:lstStyle/>
                    <a:p>
                      <a:pPr lvl="0" algn="ctr">
                        <a:lnSpc>
                          <a:spcPct val="100000"/>
                        </a:lnSpc>
                        <a:spcBef>
                          <a:spcPts val="0"/>
                        </a:spcBef>
                        <a:spcAft>
                          <a:spcPts val="0"/>
                        </a:spcAft>
                        <a:buNone/>
                      </a:pPr>
                      <a:r>
                        <a:rPr lang="en-GB" sz="1150" b="0" i="0" u="none" strike="noStrike" baseline="0" noProof="0">
                          <a:solidFill>
                            <a:srgbClr val="000000"/>
                          </a:solidFill>
                          <a:latin typeface="Calibri"/>
                        </a:rPr>
                        <a:t>Specialist techniques and processes In relation to </a:t>
                      </a:r>
                      <a:r>
                        <a:rPr lang="en-GB" sz="1150" b="1" i="0" u="none" strike="noStrike" baseline="0" noProof="0">
                          <a:solidFill>
                            <a:srgbClr val="000000"/>
                          </a:solidFill>
                          <a:latin typeface="Calibri"/>
                        </a:rPr>
                        <a:t>at least one </a:t>
                      </a:r>
                      <a:r>
                        <a:rPr lang="en-GB" sz="1150" b="0" i="0" u="none" strike="noStrike" baseline="0" noProof="0">
                          <a:solidFill>
                            <a:srgbClr val="000000"/>
                          </a:solidFill>
                          <a:latin typeface="Calibri"/>
                        </a:rPr>
                        <a:t>material category or system</a:t>
                      </a:r>
                      <a:endParaRPr lang="en-GB" sz="1150" b="0" i="0" u="none" strike="noStrike" baseline="0" noProof="0">
                        <a:latin typeface="Calibri"/>
                      </a:endParaRPr>
                    </a:p>
                  </a:txBody>
                  <a:tcPr>
                    <a:solidFill>
                      <a:schemeClr val="bg1">
                        <a:lumMod val="85000"/>
                      </a:schemeClr>
                    </a:solidFill>
                  </a:tcPr>
                </a:tc>
                <a:tc hMerge="1">
                  <a:txBody>
                    <a:bodyPr/>
                    <a:lstStyle/>
                    <a:p>
                      <a:endParaRPr lang="en-US"/>
                    </a:p>
                  </a:txBody>
                  <a:tcPr/>
                </a:tc>
                <a:tc hMerge="1">
                  <a:txBody>
                    <a:bodyPr/>
                    <a:lstStyle/>
                    <a:p>
                      <a:endParaRPr lang="en-US"/>
                    </a:p>
                  </a:txBody>
                  <a:tcPr>
                    <a:solidFill>
                      <a:schemeClr val="bg1">
                        <a:lumMod val="85000"/>
                      </a:schemeClr>
                    </a:solidFill>
                  </a:tcPr>
                </a:tc>
                <a:tc hMerge="1">
                  <a:txBody>
                    <a:bodyPr/>
                    <a:lstStyle/>
                    <a:p>
                      <a:pPr lvl="0" algn="ctr">
                        <a:lnSpc>
                          <a:spcPct val="100000"/>
                        </a:lnSpc>
                        <a:spcBef>
                          <a:spcPts val="0"/>
                        </a:spcBef>
                        <a:spcAft>
                          <a:spcPts val="0"/>
                        </a:spcAft>
                        <a:buNone/>
                      </a:pPr>
                      <a:endParaRPr lang="en-GB" sz="1150" b="0" i="0" u="none" strike="noStrike" baseline="0" noProof="0">
                        <a:latin typeface="Calibri"/>
                      </a:endParaRPr>
                    </a:p>
                  </a:txBody>
                  <a:tcPr>
                    <a:solidFill>
                      <a:schemeClr val="bg1">
                        <a:lumMod val="85000"/>
                      </a:schemeClr>
                    </a:solidFill>
                  </a:tcPr>
                </a:tc>
                <a:extLst>
                  <a:ext uri="{0D108BD9-81ED-4DB2-BD59-A6C34878D82A}">
                    <a16:rowId xmlns:a16="http://schemas.microsoft.com/office/drawing/2014/main" val="232039687"/>
                  </a:ext>
                </a:extLst>
              </a:tr>
              <a:tr h="443337">
                <a:tc>
                  <a:txBody>
                    <a:bodyPr/>
                    <a:lstStyle/>
                    <a:p>
                      <a:pPr lvl="0" algn="l">
                        <a:lnSpc>
                          <a:spcPct val="100000"/>
                        </a:lnSpc>
                        <a:spcBef>
                          <a:spcPts val="0"/>
                        </a:spcBef>
                        <a:spcAft>
                          <a:spcPts val="0"/>
                        </a:spcAft>
                        <a:buNone/>
                      </a:pPr>
                      <a:r>
                        <a:rPr lang="en-GB" sz="1150" b="0" i="0" u="none" strike="noStrike" baseline="0" noProof="0">
                          <a:solidFill>
                            <a:srgbClr val="000000"/>
                          </a:solidFill>
                          <a:latin typeface="Calibri"/>
                        </a:rPr>
                        <a:t>How to use measurement/reference points, templates, jigs and patterns where suitable.</a:t>
                      </a:r>
                      <a:endParaRPr lang="en-US"/>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1629086900"/>
                  </a:ext>
                </a:extLst>
              </a:tr>
              <a:tr h="2025592">
                <a:tc>
                  <a:txBody>
                    <a:bodyPr/>
                    <a:lstStyle/>
                    <a:p>
                      <a:pPr lvl="0" algn="l">
                        <a:lnSpc>
                          <a:spcPct val="100000"/>
                        </a:lnSpc>
                        <a:spcBef>
                          <a:spcPts val="0"/>
                        </a:spcBef>
                        <a:spcAft>
                          <a:spcPts val="0"/>
                        </a:spcAft>
                        <a:buNone/>
                      </a:pPr>
                      <a:r>
                        <a:rPr lang="en-GB" sz="1150" b="0" i="0" u="none" strike="noStrike" noProof="0">
                          <a:solidFill>
                            <a:srgbClr val="000000"/>
                          </a:solidFill>
                          <a:latin typeface="Calibri"/>
                        </a:rPr>
                        <a:t>A range of tools, equipment and processes that can be used to shape, fabricate, construct and assemble high quality prototypes, as appropriate to the materials and/or components being used including: </a:t>
                      </a:r>
                      <a:endParaRPr lang="en-GB"/>
                    </a:p>
                    <a:p>
                      <a:pPr lvl="0" algn="l">
                        <a:lnSpc>
                          <a:spcPct val="100000"/>
                        </a:lnSpc>
                        <a:spcBef>
                          <a:spcPts val="0"/>
                        </a:spcBef>
                        <a:spcAft>
                          <a:spcPts val="0"/>
                        </a:spcAft>
                        <a:buNone/>
                      </a:pPr>
                      <a:r>
                        <a:rPr lang="en-GB" sz="1150" b="0" i="0" u="none" strike="noStrike" noProof="0">
                          <a:solidFill>
                            <a:srgbClr val="000000"/>
                          </a:solidFill>
                          <a:latin typeface="Calibri"/>
                        </a:rPr>
                        <a:t>Wastage, such as: die cutting, perforation, turning, sawing, milling, drilling, cutting and shearing</a:t>
                      </a:r>
                      <a:endParaRPr lang="en-GB"/>
                    </a:p>
                    <a:p>
                      <a:pPr lvl="0" algn="l">
                        <a:lnSpc>
                          <a:spcPct val="100000"/>
                        </a:lnSpc>
                        <a:spcBef>
                          <a:spcPts val="0"/>
                        </a:spcBef>
                        <a:spcAft>
                          <a:spcPts val="0"/>
                        </a:spcAft>
                        <a:buNone/>
                      </a:pPr>
                      <a:endParaRPr lang="en-GB" sz="1150" b="0" i="0" u="none" strike="noStrike" noProof="0">
                        <a:solidFill>
                          <a:srgbClr val="000000"/>
                        </a:solidFill>
                        <a:latin typeface="Calibri"/>
                      </a:endParaRPr>
                    </a:p>
                    <a:p>
                      <a:pPr lvl="0" indent="0" algn="l">
                        <a:lnSpc>
                          <a:spcPct val="100000"/>
                        </a:lnSpc>
                        <a:spcBef>
                          <a:spcPts val="0"/>
                        </a:spcBef>
                        <a:spcAft>
                          <a:spcPts val="0"/>
                        </a:spcAft>
                        <a:buNone/>
                      </a:pPr>
                      <a:r>
                        <a:rPr lang="en-GB" sz="1150" b="0" i="0" u="none" strike="noStrike" noProof="0">
                          <a:solidFill>
                            <a:srgbClr val="000000"/>
                          </a:solidFill>
                          <a:latin typeface="Calibri"/>
                        </a:rPr>
                        <a:t>Addition, such as: brazing, welding, lamination, soldering, 3D printing, batik, sewing, bonding, printing</a:t>
                      </a:r>
                      <a:endParaRPr lang="en-GB"/>
                    </a:p>
                    <a:p>
                      <a:pPr lvl="0" indent="0" algn="l">
                        <a:lnSpc>
                          <a:spcPct val="100000"/>
                        </a:lnSpc>
                        <a:spcBef>
                          <a:spcPts val="0"/>
                        </a:spcBef>
                        <a:spcAft>
                          <a:spcPts val="0"/>
                        </a:spcAft>
                        <a:buNone/>
                      </a:pPr>
                      <a:endParaRPr lang="en-GB" sz="1150" b="0" i="0" u="none" strike="noStrike" noProof="0">
                        <a:solidFill>
                          <a:srgbClr val="000000"/>
                        </a:solidFill>
                        <a:latin typeface="Calibri"/>
                      </a:endParaRPr>
                    </a:p>
                    <a:p>
                      <a:pPr lvl="0" indent="0" algn="l">
                        <a:lnSpc>
                          <a:spcPct val="100000"/>
                        </a:lnSpc>
                        <a:spcBef>
                          <a:spcPts val="0"/>
                        </a:spcBef>
                        <a:spcAft>
                          <a:spcPts val="0"/>
                        </a:spcAft>
                        <a:buNone/>
                      </a:pPr>
                      <a:r>
                        <a:rPr lang="en-GB" sz="1150" b="0" i="0" u="none" strike="noStrike" noProof="0">
                          <a:solidFill>
                            <a:srgbClr val="000000"/>
                          </a:solidFill>
                          <a:latin typeface="Calibri"/>
                        </a:rPr>
                        <a:t>Deforming and reforming such as: vacuum forming, creasing, pressing, drape forming, bending, folding, blow moulding, casting, injection moulding, extrusion.</a:t>
                      </a:r>
                      <a:endParaRPr lang="en-GB"/>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2855516468"/>
                  </a:ext>
                </a:extLst>
              </a:tr>
              <a:tr h="366900">
                <a:tc>
                  <a:txBody>
                    <a:bodyPr/>
                    <a:lstStyle/>
                    <a:p>
                      <a:pPr lvl="0" algn="l">
                        <a:lnSpc>
                          <a:spcPct val="100000"/>
                        </a:lnSpc>
                        <a:spcBef>
                          <a:spcPts val="0"/>
                        </a:spcBef>
                        <a:spcAft>
                          <a:spcPts val="0"/>
                        </a:spcAft>
                        <a:buNone/>
                      </a:pPr>
                      <a:r>
                        <a:rPr lang="en-GB" sz="1150" b="0" i="0" u="none" strike="noStrike" noProof="0">
                          <a:solidFill>
                            <a:srgbClr val="000000"/>
                          </a:solidFill>
                          <a:latin typeface="Calibri"/>
                        </a:rPr>
                        <a:t>Tolerance - the manufacture to minimum and maximum measurements.</a:t>
                      </a:r>
                      <a:endParaRPr lang="en-US"/>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2216601618"/>
                  </a:ext>
                </a:extLst>
              </a:tr>
              <a:tr h="1146562">
                <a:tc>
                  <a:txBody>
                    <a:bodyPr/>
                    <a:lstStyle/>
                    <a:p>
                      <a:pPr marL="0" lvl="0" indent="0" algn="l">
                        <a:lnSpc>
                          <a:spcPct val="100000"/>
                        </a:lnSpc>
                        <a:spcBef>
                          <a:spcPts val="0"/>
                        </a:spcBef>
                        <a:spcAft>
                          <a:spcPts val="0"/>
                        </a:spcAft>
                        <a:buNone/>
                      </a:pPr>
                      <a:r>
                        <a:rPr lang="en-GB" sz="1150" b="0" i="0" u="none" strike="noStrike" noProof="0" dirty="0">
                          <a:solidFill>
                            <a:srgbClr val="000000"/>
                          </a:solidFill>
                          <a:latin typeface="Calibri"/>
                        </a:rPr>
                        <a:t>Commercial processes - Papers and boards (offset lithography and die cutting). </a:t>
                      </a:r>
                      <a:endParaRPr lang="en-GB" dirty="0"/>
                    </a:p>
                    <a:p>
                      <a:pPr marL="0" lvl="0" indent="0" algn="l">
                        <a:lnSpc>
                          <a:spcPct val="100000"/>
                        </a:lnSpc>
                        <a:spcBef>
                          <a:spcPts val="0"/>
                        </a:spcBef>
                        <a:spcAft>
                          <a:spcPts val="0"/>
                        </a:spcAft>
                        <a:buNone/>
                      </a:pPr>
                      <a:r>
                        <a:rPr lang="en-GB" sz="1150" b="0" i="0" u="none" strike="noStrike" noProof="0" dirty="0">
                          <a:solidFill>
                            <a:srgbClr val="000000"/>
                          </a:solidFill>
                          <a:latin typeface="Calibri"/>
                        </a:rPr>
                        <a:t>Timber based materials (routing and turning). </a:t>
                      </a:r>
                      <a:endParaRPr lang="en-GB" dirty="0"/>
                    </a:p>
                    <a:p>
                      <a:pPr marL="0" lvl="0" indent="0" algn="l">
                        <a:lnSpc>
                          <a:spcPct val="100000"/>
                        </a:lnSpc>
                        <a:spcBef>
                          <a:spcPts val="0"/>
                        </a:spcBef>
                        <a:spcAft>
                          <a:spcPts val="0"/>
                        </a:spcAft>
                        <a:buNone/>
                      </a:pPr>
                      <a:r>
                        <a:rPr lang="en-GB" sz="1150" b="0" i="0" u="none" strike="noStrike" noProof="0" dirty="0">
                          <a:solidFill>
                            <a:srgbClr val="000000"/>
                          </a:solidFill>
                          <a:latin typeface="Calibri"/>
                        </a:rPr>
                        <a:t>Metal based materials (milling and casting). </a:t>
                      </a:r>
                      <a:endParaRPr lang="en-GB" dirty="0"/>
                    </a:p>
                    <a:p>
                      <a:pPr marL="0" lvl="0" indent="0" algn="l">
                        <a:lnSpc>
                          <a:spcPct val="100000"/>
                        </a:lnSpc>
                        <a:spcBef>
                          <a:spcPts val="0"/>
                        </a:spcBef>
                        <a:spcAft>
                          <a:spcPts val="0"/>
                        </a:spcAft>
                        <a:buNone/>
                      </a:pPr>
                      <a:r>
                        <a:rPr lang="en-GB" sz="1150" b="0" i="0" u="none" strike="noStrike" noProof="0" dirty="0">
                          <a:solidFill>
                            <a:srgbClr val="000000"/>
                          </a:solidFill>
                          <a:latin typeface="Calibri"/>
                        </a:rPr>
                        <a:t>Polymers (injection moulding and extrusion). </a:t>
                      </a:r>
                      <a:endParaRPr lang="en-GB" dirty="0"/>
                    </a:p>
                    <a:p>
                      <a:pPr marL="0" lvl="0" indent="0" algn="l">
                        <a:lnSpc>
                          <a:spcPct val="100000"/>
                        </a:lnSpc>
                        <a:spcBef>
                          <a:spcPts val="0"/>
                        </a:spcBef>
                        <a:spcAft>
                          <a:spcPts val="0"/>
                        </a:spcAft>
                        <a:buNone/>
                      </a:pPr>
                      <a:r>
                        <a:rPr lang="en-GB" sz="1150" b="0" i="0" u="none" strike="noStrike" noProof="0" dirty="0">
                          <a:solidFill>
                            <a:srgbClr val="000000"/>
                          </a:solidFill>
                          <a:latin typeface="Calibri"/>
                        </a:rPr>
                        <a:t>Textile based materials (weaving, dyeing and printing). </a:t>
                      </a:r>
                      <a:endParaRPr lang="en-GB" dirty="0"/>
                    </a:p>
                    <a:p>
                      <a:pPr marL="0" lvl="0" indent="0" algn="l">
                        <a:lnSpc>
                          <a:spcPct val="100000"/>
                        </a:lnSpc>
                        <a:spcBef>
                          <a:spcPts val="0"/>
                        </a:spcBef>
                        <a:spcAft>
                          <a:spcPts val="0"/>
                        </a:spcAft>
                        <a:buNone/>
                      </a:pPr>
                      <a:r>
                        <a:rPr lang="en-GB" sz="1150" b="0" i="0" u="none" strike="noStrike" noProof="0" dirty="0">
                          <a:solidFill>
                            <a:srgbClr val="000000"/>
                          </a:solidFill>
                          <a:latin typeface="Calibri"/>
                        </a:rPr>
                        <a:t>Electrical and mechanical systems (pick and place assembly and flow soldering).</a:t>
                      </a:r>
                      <a:endParaRPr lang="en-GB" dirty="0"/>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1683784850"/>
                  </a:ext>
                </a:extLst>
              </a:tr>
              <a:tr h="836696">
                <a:tc gridSpan="4">
                  <a:txBody>
                    <a:bodyPr/>
                    <a:lstStyle/>
                    <a:p>
                      <a:pPr lvl="0" indent="0" algn="l">
                        <a:lnSpc>
                          <a:spcPct val="100000"/>
                        </a:lnSpc>
                        <a:spcBef>
                          <a:spcPts val="0"/>
                        </a:spcBef>
                        <a:spcAft>
                          <a:spcPts val="0"/>
                        </a:spcAft>
                        <a:buNone/>
                      </a:pPr>
                      <a:r>
                        <a:rPr lang="en-GB" sz="1150" b="1" i="0" u="none" strike="noStrike" noProof="0">
                          <a:solidFill>
                            <a:srgbClr val="000000"/>
                          </a:solidFill>
                          <a:latin typeface="Calibri"/>
                        </a:rPr>
                        <a:t>Target Topics:</a:t>
                      </a:r>
                      <a:endParaRPr lang="en-US" sz="1150" b="0" i="0" u="none" strike="noStrike" noProof="0">
                        <a:latin typeface="Calibri"/>
                      </a:endParaRPr>
                    </a:p>
                    <a:p>
                      <a:pPr lvl="0" indent="0" algn="l">
                        <a:lnSpc>
                          <a:spcPct val="100000"/>
                        </a:lnSpc>
                        <a:spcBef>
                          <a:spcPts val="0"/>
                        </a:spcBef>
                        <a:spcAft>
                          <a:spcPts val="0"/>
                        </a:spcAft>
                        <a:buNone/>
                      </a:pPr>
                      <a:endParaRPr lang="en-GB" sz="1150" b="0" i="0" u="none" strike="noStrike" noProof="0">
                        <a:latin typeface="Calibri"/>
                      </a:endParaRPr>
                    </a:p>
                    <a:p>
                      <a:pPr lvl="0" indent="0" algn="l">
                        <a:lnSpc>
                          <a:spcPct val="100000"/>
                        </a:lnSpc>
                        <a:spcBef>
                          <a:spcPts val="0"/>
                        </a:spcBef>
                        <a:spcAft>
                          <a:spcPts val="0"/>
                        </a:spcAft>
                        <a:buNone/>
                      </a:pPr>
                      <a:endParaRPr lang="en-GB" sz="1150" b="0" i="0" u="none" strike="noStrike" noProof="0">
                        <a:latin typeface="Calibri"/>
                      </a:endParaRPr>
                    </a:p>
                    <a:p>
                      <a:pPr marL="0" lvl="0" indent="0" algn="l">
                        <a:lnSpc>
                          <a:spcPct val="100000"/>
                        </a:lnSpc>
                        <a:spcBef>
                          <a:spcPts val="0"/>
                        </a:spcBef>
                        <a:spcAft>
                          <a:spcPts val="0"/>
                        </a:spcAft>
                        <a:buNone/>
                      </a:pPr>
                      <a:endParaRPr lang="en-GB" sz="1150" b="0" i="0" u="none" strike="noStrike" noProof="0">
                        <a:solidFill>
                          <a:srgbClr val="000000"/>
                        </a:solidFill>
                        <a:latin typeface="Calibri"/>
                      </a:endParaRPr>
                    </a:p>
                  </a:txBody>
                  <a:tcPr/>
                </a:tc>
                <a:tc hMerge="1">
                  <a:txBody>
                    <a:bodyPr/>
                    <a:lstStyle/>
                    <a:p>
                      <a:endParaRPr lang="en-US"/>
                    </a:p>
                  </a:txBody>
                  <a:tcPr/>
                </a:tc>
                <a:tc hMerge="1">
                  <a:txBody>
                    <a:bodyPr/>
                    <a:lstStyle/>
                    <a:p>
                      <a:endParaRPr lang="en-US"/>
                    </a:p>
                  </a:txBody>
                  <a:tcPr/>
                </a:tc>
                <a:tc hMerge="1">
                  <a:txBody>
                    <a:bodyPr/>
                    <a:lstStyle/>
                    <a:p>
                      <a:pPr marL="0" lvl="0" indent="0" algn="l">
                        <a:lnSpc>
                          <a:spcPct val="100000"/>
                        </a:lnSpc>
                        <a:spcBef>
                          <a:spcPts val="0"/>
                        </a:spcBef>
                        <a:spcAft>
                          <a:spcPts val="0"/>
                        </a:spcAft>
                        <a:buNone/>
                      </a:pPr>
                      <a:endParaRPr lang="en-GB" sz="1150" b="0" i="0" u="none" strike="noStrike" noProof="0">
                        <a:solidFill>
                          <a:srgbClr val="000000"/>
                        </a:solidFill>
                        <a:latin typeface="Calibri"/>
                      </a:endParaRPr>
                    </a:p>
                  </a:txBody>
                  <a:tcPr/>
                </a:tc>
                <a:extLst>
                  <a:ext uri="{0D108BD9-81ED-4DB2-BD59-A6C34878D82A}">
                    <a16:rowId xmlns:a16="http://schemas.microsoft.com/office/drawing/2014/main" val="3335485741"/>
                  </a:ext>
                </a:extLst>
              </a:tr>
            </a:tbl>
          </a:graphicData>
        </a:graphic>
      </p:graphicFrame>
    </p:spTree>
    <p:extLst>
      <p:ext uri="{BB962C8B-B14F-4D97-AF65-F5344CB8AC3E}">
        <p14:creationId xmlns:p14="http://schemas.microsoft.com/office/powerpoint/2010/main" val="408226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1">
            <a:extLst>
              <a:ext uri="{FF2B5EF4-FFF2-40B4-BE49-F238E27FC236}">
                <a16:creationId xmlns:a16="http://schemas.microsoft.com/office/drawing/2014/main" id="{F4345E7E-C251-4B52-942E-A38AB9140217}"/>
              </a:ext>
            </a:extLst>
          </p:cNvPr>
          <p:cNvSpPr>
            <a:spLocks noGrp="1"/>
          </p:cNvSpPr>
          <p:nvPr>
            <p:ph type="title"/>
          </p:nvPr>
        </p:nvSpPr>
        <p:spPr>
          <a:xfrm>
            <a:off x="1" y="1"/>
            <a:ext cx="6858000" cy="539552"/>
          </a:xfrm>
          <a:solidFill>
            <a:schemeClr val="bg1">
              <a:lumMod val="95000"/>
            </a:schemeClr>
          </a:solidFill>
        </p:spPr>
        <p:txBody>
          <a:bodyPr anchor="t">
            <a:normAutofit/>
          </a:bodyPr>
          <a:lstStyle/>
          <a:p>
            <a:pPr algn="ctr"/>
            <a:r>
              <a:rPr lang="en-GB" sz="2400" b="1"/>
              <a:t>Content KS4 Design Technology</a:t>
            </a:r>
            <a:endParaRPr lang="ru-RU" sz="2400" b="1"/>
          </a:p>
        </p:txBody>
      </p:sp>
      <p:graphicFrame>
        <p:nvGraphicFramePr>
          <p:cNvPr id="3" name="Table 2">
            <a:extLst>
              <a:ext uri="{FF2B5EF4-FFF2-40B4-BE49-F238E27FC236}">
                <a16:creationId xmlns:a16="http://schemas.microsoft.com/office/drawing/2014/main" id="{B496E5DE-C9B0-4E46-9FA0-C97EC90409E8}"/>
              </a:ext>
            </a:extLst>
          </p:cNvPr>
          <p:cNvGraphicFramePr>
            <a:graphicFrameLocks noGrp="1"/>
          </p:cNvGraphicFramePr>
          <p:nvPr>
            <p:extLst>
              <p:ext uri="{D42A27DB-BD31-4B8C-83A1-F6EECF244321}">
                <p14:modId xmlns:p14="http://schemas.microsoft.com/office/powerpoint/2010/main" val="2624852117"/>
              </p:ext>
            </p:extLst>
          </p:nvPr>
        </p:nvGraphicFramePr>
        <p:xfrm>
          <a:off x="243840" y="734108"/>
          <a:ext cx="6421120" cy="8250714"/>
        </p:xfrm>
        <a:graphic>
          <a:graphicData uri="http://schemas.openxmlformats.org/drawingml/2006/table">
            <a:tbl>
              <a:tblPr firstRow="1" bandRow="1">
                <a:tableStyleId>{5940675A-B579-460E-94D1-54222C63F5DA}</a:tableStyleId>
              </a:tblPr>
              <a:tblGrid>
                <a:gridCol w="6421120">
                  <a:extLst>
                    <a:ext uri="{9D8B030D-6E8A-4147-A177-3AD203B41FA5}">
                      <a16:colId xmlns:a16="http://schemas.microsoft.com/office/drawing/2014/main" val="4038033295"/>
                    </a:ext>
                  </a:extLst>
                </a:gridCol>
              </a:tblGrid>
              <a:tr h="232571">
                <a:tc>
                  <a:txBody>
                    <a:bodyPr/>
                    <a:lstStyle/>
                    <a:p>
                      <a:pPr algn="ctr"/>
                      <a:r>
                        <a:rPr lang="en-GB" sz="1200" dirty="0"/>
                        <a:t>New and emerging technologies</a:t>
                      </a:r>
                      <a:endParaRPr lang="en-GB" sz="1200" baseline="0" dirty="0"/>
                    </a:p>
                  </a:txBody>
                  <a:tcPr marL="65314" marR="65314" marT="32657" marB="32657">
                    <a:solidFill>
                      <a:schemeClr val="bg1">
                        <a:lumMod val="85000"/>
                      </a:schemeClr>
                    </a:solidFill>
                  </a:tcPr>
                </a:tc>
                <a:extLst>
                  <a:ext uri="{0D108BD9-81ED-4DB2-BD59-A6C34878D82A}">
                    <a16:rowId xmlns:a16="http://schemas.microsoft.com/office/drawing/2014/main" val="282929029"/>
                  </a:ext>
                </a:extLst>
              </a:tr>
              <a:tr h="1801538">
                <a:tc>
                  <a:txBody>
                    <a:bodyPr/>
                    <a:lstStyle/>
                    <a:p>
                      <a:pPr marL="171450" lvl="0" indent="-171450" algn="l">
                        <a:lnSpc>
                          <a:spcPct val="100000"/>
                        </a:lnSpc>
                        <a:spcBef>
                          <a:spcPts val="0"/>
                        </a:spcBef>
                        <a:spcAft>
                          <a:spcPts val="0"/>
                        </a:spcAft>
                        <a:buFont typeface="Arial" pitchFamily="34" charset="0"/>
                        <a:buChar char="•"/>
                      </a:pPr>
                      <a:r>
                        <a:rPr lang="en-GB" sz="1200" b="0" i="0" u="none" strike="noStrike" baseline="0" noProof="0" dirty="0">
                          <a:solidFill>
                            <a:srgbClr val="000000"/>
                          </a:solidFill>
                          <a:latin typeface="Calibri"/>
                        </a:rPr>
                        <a:t>Automation and the use of robotics. </a:t>
                      </a:r>
                      <a:r>
                        <a:rPr lang="en-GB" sz="1200" b="0" i="0" u="none" strike="noStrike" noProof="0" dirty="0">
                          <a:solidFill>
                            <a:srgbClr val="000000"/>
                          </a:solidFill>
                          <a:latin typeface="Calibri"/>
                        </a:rPr>
                        <a:t>Tools and equipment.</a:t>
                      </a:r>
                      <a:endParaRPr lang="en-US" sz="1200" dirty="0"/>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Calibri"/>
                        </a:rPr>
                        <a:t>Crowd funding, virtual marketing and retail, co-operatives, fair trade.</a:t>
                      </a:r>
                      <a:endParaRPr lang="en-GB" sz="1200" dirty="0"/>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Calibri"/>
                        </a:rPr>
                        <a:t>How technology push/market pull affects choice. Changing job roles due to the emergence of new ways of working driven by technological change.</a:t>
                      </a:r>
                      <a:endParaRPr lang="en-GB" sz="1200" dirty="0"/>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Calibri"/>
                        </a:rPr>
                        <a:t>Changes in fashion and trends in relation to new and emergent technologies.</a:t>
                      </a:r>
                      <a:endParaRPr lang="en-US" sz="1200" b="0" i="0" u="none" strike="noStrike" noProof="0" dirty="0">
                        <a:latin typeface="Calibri"/>
                      </a:endParaRP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Calibri"/>
                        </a:rPr>
                        <a:t>Respecting people of different faiths and beliefs.</a:t>
                      </a: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Calibri"/>
                        </a:rPr>
                        <a:t>How products are designed and made to avoid having a negative impact on others: design for disabled, elderly, different religious groups.</a:t>
                      </a:r>
                      <a:endParaRPr lang="en-GB" sz="1200" dirty="0"/>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Calibri"/>
                        </a:rPr>
                        <a:t>Positive and negative impacts new products have on the environment.</a:t>
                      </a:r>
                      <a:endParaRPr lang="en-GB" sz="1200" dirty="0"/>
                    </a:p>
                  </a:txBody>
                  <a:tcPr marL="65314" marR="65314" marT="32657" marB="32657"/>
                </a:tc>
                <a:extLst>
                  <a:ext uri="{0D108BD9-81ED-4DB2-BD59-A6C34878D82A}">
                    <a16:rowId xmlns:a16="http://schemas.microsoft.com/office/drawing/2014/main" val="2500663384"/>
                  </a:ext>
                </a:extLst>
              </a:tr>
              <a:tr h="232571">
                <a:tc>
                  <a:txBody>
                    <a:bodyPr/>
                    <a:lstStyle/>
                    <a:p>
                      <a:pPr algn="ctr"/>
                      <a:r>
                        <a:rPr lang="en-GB" sz="1200"/>
                        <a:t>Energy generation and storage</a:t>
                      </a:r>
                    </a:p>
                  </a:txBody>
                  <a:tcPr marL="65314" marR="65314" marT="32657" marB="32657">
                    <a:solidFill>
                      <a:schemeClr val="bg1">
                        <a:lumMod val="85000"/>
                      </a:schemeClr>
                    </a:solidFill>
                  </a:tcPr>
                </a:tc>
                <a:extLst>
                  <a:ext uri="{0D108BD9-81ED-4DB2-BD59-A6C34878D82A}">
                    <a16:rowId xmlns:a16="http://schemas.microsoft.com/office/drawing/2014/main" val="2128361560"/>
                  </a:ext>
                </a:extLst>
              </a:tr>
              <a:tr h="1081019">
                <a:tc>
                  <a:txBody>
                    <a:bodyPr/>
                    <a:lstStyle/>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Calibri"/>
                        </a:rPr>
                        <a:t>How power is generated from: coal, gas, oil. Arguments for and against the selection of fossil fuels.</a:t>
                      </a:r>
                    </a:p>
                    <a:p>
                      <a:pPr marL="171450" lvl="0" indent="-171450" algn="l">
                        <a:lnSpc>
                          <a:spcPct val="100000"/>
                        </a:lnSpc>
                        <a:spcBef>
                          <a:spcPts val="0"/>
                        </a:spcBef>
                        <a:spcAft>
                          <a:spcPts val="0"/>
                        </a:spcAft>
                        <a:buFont typeface="Arial" pitchFamily="34" charset="0"/>
                        <a:buChar char="•"/>
                      </a:pPr>
                      <a:r>
                        <a:rPr lang="en-GB" sz="1200" b="0" i="0" u="none" strike="noStrike" baseline="0" noProof="0" dirty="0">
                          <a:solidFill>
                            <a:srgbClr val="000000"/>
                          </a:solidFill>
                          <a:latin typeface="Calibri"/>
                        </a:rPr>
                        <a:t>How nuclear power is generated. Arguments for and against the selection of nuclear power.</a:t>
                      </a:r>
                      <a:endParaRPr lang="en-GB" sz="1200" dirty="0"/>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Calibri"/>
                        </a:rPr>
                        <a:t>How power is generated from: wind, solar, tidal, hydro-electrical, biomass.</a:t>
                      </a:r>
                      <a:endParaRPr lang="en-GB" sz="1200" dirty="0"/>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Calibri"/>
                        </a:rPr>
                        <a:t>Arguments for and against the selection of renewable energy.</a:t>
                      </a:r>
                      <a:endParaRPr lang="en-GB" sz="1200" dirty="0"/>
                    </a:p>
                    <a:p>
                      <a:pPr marL="171450" lvl="0" indent="-171450" algn="l">
                        <a:lnSpc>
                          <a:spcPct val="100000"/>
                        </a:lnSpc>
                        <a:spcBef>
                          <a:spcPts val="0"/>
                        </a:spcBef>
                        <a:spcAft>
                          <a:spcPts val="0"/>
                        </a:spcAft>
                        <a:buFont typeface="Arial" pitchFamily="34" charset="0"/>
                        <a:buChar char="•"/>
                      </a:pPr>
                      <a:r>
                        <a:rPr lang="en-GB" sz="1200" b="0" i="0" u="none" strike="noStrike" baseline="0" noProof="0" dirty="0">
                          <a:solidFill>
                            <a:srgbClr val="000000"/>
                          </a:solidFill>
                          <a:latin typeface="Calibri"/>
                        </a:rPr>
                        <a:t>Kinetic pumped storage systems. Alkaline and re-chargeable batteries.</a:t>
                      </a:r>
                      <a:endParaRPr lang="en-US" sz="1200" dirty="0"/>
                    </a:p>
                  </a:txBody>
                  <a:tcPr marL="65314" marR="65314" marT="32657" marB="32657"/>
                </a:tc>
                <a:extLst>
                  <a:ext uri="{0D108BD9-81ED-4DB2-BD59-A6C34878D82A}">
                    <a16:rowId xmlns:a16="http://schemas.microsoft.com/office/drawing/2014/main" val="3788113419"/>
                  </a:ext>
                </a:extLst>
              </a:tr>
              <a:tr h="232571">
                <a:tc>
                  <a:txBody>
                    <a:bodyPr/>
                    <a:lstStyle/>
                    <a:p>
                      <a:pPr lvl="0" algn="ctr">
                        <a:lnSpc>
                          <a:spcPct val="100000"/>
                        </a:lnSpc>
                        <a:spcBef>
                          <a:spcPts val="0"/>
                        </a:spcBef>
                        <a:spcAft>
                          <a:spcPts val="0"/>
                        </a:spcAft>
                        <a:buNone/>
                      </a:pPr>
                      <a:r>
                        <a:rPr lang="en-GB" sz="1200" b="0" i="0" u="none" strike="noStrike" noProof="0">
                          <a:solidFill>
                            <a:srgbClr val="000000"/>
                          </a:solidFill>
                          <a:latin typeface="Calibri"/>
                        </a:rPr>
                        <a:t>Materials and their working properties</a:t>
                      </a:r>
                      <a:endParaRPr lang="en-GB" sz="1200"/>
                    </a:p>
                  </a:txBody>
                  <a:tcPr marL="65314" marR="65314" marT="32657" marB="32657">
                    <a:solidFill>
                      <a:schemeClr val="bg1">
                        <a:lumMod val="85000"/>
                      </a:schemeClr>
                    </a:solidFill>
                  </a:tcPr>
                </a:tc>
                <a:extLst>
                  <a:ext uri="{0D108BD9-81ED-4DB2-BD59-A6C34878D82A}">
                    <a16:rowId xmlns:a16="http://schemas.microsoft.com/office/drawing/2014/main" val="10004"/>
                  </a:ext>
                </a:extLst>
              </a:tr>
              <a:tr h="1260783">
                <a:tc>
                  <a:txBody>
                    <a:bodyPr/>
                    <a:lstStyle/>
                    <a:p>
                      <a:pPr marL="171450" marR="0" lvl="0" indent="-171450" algn="l" rtl="0">
                        <a:lnSpc>
                          <a:spcPct val="100000"/>
                        </a:lnSpc>
                        <a:spcBef>
                          <a:spcPts val="0"/>
                        </a:spcBef>
                        <a:spcAft>
                          <a:spcPts val="0"/>
                        </a:spcAft>
                        <a:buFont typeface="Arial" pitchFamily="34" charset="0"/>
                        <a:buChar char="•"/>
                      </a:pPr>
                      <a:r>
                        <a:rPr lang="en-GB" sz="1200" dirty="0"/>
                        <a:t>Papers and board </a:t>
                      </a:r>
                    </a:p>
                    <a:p>
                      <a:pPr marL="171450" marR="0" lvl="0" indent="-171450" algn="l" rtl="0">
                        <a:lnSpc>
                          <a:spcPct val="100000"/>
                        </a:lnSpc>
                        <a:spcBef>
                          <a:spcPts val="0"/>
                        </a:spcBef>
                        <a:spcAft>
                          <a:spcPts val="0"/>
                        </a:spcAft>
                        <a:buFont typeface="Arial" pitchFamily="34" charset="0"/>
                        <a:buChar char="•"/>
                      </a:pPr>
                      <a:r>
                        <a:rPr lang="en-GB" sz="1200" dirty="0"/>
                        <a:t>Natural and manufactured timbers </a:t>
                      </a:r>
                    </a:p>
                    <a:p>
                      <a:pPr marL="171450" marR="0" lvl="0" indent="-171450" algn="l" rtl="0">
                        <a:lnSpc>
                          <a:spcPct val="100000"/>
                        </a:lnSpc>
                        <a:spcBef>
                          <a:spcPts val="0"/>
                        </a:spcBef>
                        <a:spcAft>
                          <a:spcPts val="0"/>
                        </a:spcAft>
                        <a:buFont typeface="Arial" pitchFamily="34" charset="0"/>
                        <a:buChar char="•"/>
                      </a:pPr>
                      <a:r>
                        <a:rPr lang="en-GB" sz="1200" b="0" i="0" u="none" strike="noStrike" noProof="0" dirty="0">
                          <a:solidFill>
                            <a:srgbClr val="000000"/>
                          </a:solidFill>
                          <a:latin typeface="Calibri"/>
                        </a:rPr>
                        <a:t>Manufactured boards </a:t>
                      </a:r>
                      <a:endParaRPr lang="en-GB" sz="1200" dirty="0"/>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Calibri"/>
                        </a:rPr>
                        <a:t>Metals and alloys –</a:t>
                      </a: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Calibri"/>
                        </a:rPr>
                        <a:t>Polymers </a:t>
                      </a: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Calibri"/>
                        </a:rPr>
                        <a:t>Textiles </a:t>
                      </a: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Calibri"/>
                        </a:rPr>
                        <a:t>Material properties</a:t>
                      </a:r>
                      <a:endParaRPr lang="en-GB" sz="1200" dirty="0"/>
                    </a:p>
                  </a:txBody>
                  <a:tcPr marL="65314" marR="65314" marT="32657" marB="32657"/>
                </a:tc>
                <a:extLst>
                  <a:ext uri="{0D108BD9-81ED-4DB2-BD59-A6C34878D82A}">
                    <a16:rowId xmlns:a16="http://schemas.microsoft.com/office/drawing/2014/main" val="10005"/>
                  </a:ext>
                </a:extLst>
              </a:tr>
              <a:tr h="232571">
                <a:tc>
                  <a:txBody>
                    <a:bodyPr/>
                    <a:lstStyle/>
                    <a:p>
                      <a:pPr lvl="0" algn="ctr">
                        <a:buNone/>
                      </a:pPr>
                      <a:r>
                        <a:rPr lang="en-GB" sz="1200"/>
                        <a:t>Selection of materials and components </a:t>
                      </a:r>
                    </a:p>
                  </a:txBody>
                  <a:tcPr marL="65314" marR="65314" marT="32657" marB="32657">
                    <a:solidFill>
                      <a:schemeClr val="bg1">
                        <a:lumMod val="85000"/>
                      </a:schemeClr>
                    </a:solidFill>
                  </a:tcPr>
                </a:tc>
                <a:extLst>
                  <a:ext uri="{0D108BD9-81ED-4DB2-BD59-A6C34878D82A}">
                    <a16:rowId xmlns:a16="http://schemas.microsoft.com/office/drawing/2014/main" val="10006"/>
                  </a:ext>
                </a:extLst>
              </a:tr>
              <a:tr h="1432151">
                <a:tc>
                  <a:txBody>
                    <a:bodyPr/>
                    <a:lstStyle/>
                    <a:p>
                      <a:pPr marL="171450" lvl="0" indent="-171450" algn="l">
                        <a:lnSpc>
                          <a:spcPct val="100000"/>
                        </a:lnSpc>
                        <a:spcBef>
                          <a:spcPts val="0"/>
                        </a:spcBef>
                        <a:spcAft>
                          <a:spcPts val="0"/>
                        </a:spcAft>
                        <a:buFont typeface="Arial" pitchFamily="34" charset="0"/>
                        <a:buChar char="•"/>
                      </a:pPr>
                      <a:r>
                        <a:rPr lang="en-GB" sz="1200" b="0" i="0" u="none" strike="noStrike" baseline="0" noProof="0" dirty="0">
                          <a:solidFill>
                            <a:srgbClr val="000000"/>
                          </a:solidFill>
                          <a:latin typeface="Calibri"/>
                        </a:rPr>
                        <a:t>Functionality: application of use, ease of working. </a:t>
                      </a:r>
                      <a:endParaRPr lang="en-GB" sz="1200" dirty="0"/>
                    </a:p>
                    <a:p>
                      <a:pPr marL="171450" lvl="0" indent="-171450" algn="l">
                        <a:lnSpc>
                          <a:spcPct val="100000"/>
                        </a:lnSpc>
                        <a:spcBef>
                          <a:spcPts val="0"/>
                        </a:spcBef>
                        <a:spcAft>
                          <a:spcPts val="0"/>
                        </a:spcAft>
                        <a:buFont typeface="Arial" pitchFamily="34" charset="0"/>
                        <a:buChar char="•"/>
                      </a:pPr>
                      <a:r>
                        <a:rPr lang="en-GB" sz="1200" b="0" i="0" u="none" strike="noStrike" baseline="0" noProof="0" dirty="0">
                          <a:solidFill>
                            <a:srgbClr val="000000"/>
                          </a:solidFill>
                          <a:latin typeface="Calibri"/>
                        </a:rPr>
                        <a:t>Aesthetics: surface finish, texture and colour. </a:t>
                      </a:r>
                      <a:endParaRPr lang="en-GB" sz="1200" dirty="0"/>
                    </a:p>
                    <a:p>
                      <a:pPr marL="171450" lvl="0" indent="-171450" algn="l">
                        <a:lnSpc>
                          <a:spcPct val="100000"/>
                        </a:lnSpc>
                        <a:spcBef>
                          <a:spcPts val="0"/>
                        </a:spcBef>
                        <a:spcAft>
                          <a:spcPts val="0"/>
                        </a:spcAft>
                        <a:buFont typeface="Arial" pitchFamily="34" charset="0"/>
                        <a:buChar char="•"/>
                      </a:pPr>
                      <a:r>
                        <a:rPr lang="en-GB" sz="1200" b="0" i="0" u="none" strike="noStrike" baseline="0" noProof="0" dirty="0">
                          <a:solidFill>
                            <a:srgbClr val="000000"/>
                          </a:solidFill>
                          <a:latin typeface="Calibri"/>
                        </a:rPr>
                        <a:t>Environmental factors: recyclable or reused materials. </a:t>
                      </a:r>
                      <a:endParaRPr lang="en-GB" sz="1200" dirty="0"/>
                    </a:p>
                    <a:p>
                      <a:pPr marL="171450" lvl="0" indent="-171450" algn="l">
                        <a:lnSpc>
                          <a:spcPct val="100000"/>
                        </a:lnSpc>
                        <a:spcBef>
                          <a:spcPts val="0"/>
                        </a:spcBef>
                        <a:spcAft>
                          <a:spcPts val="0"/>
                        </a:spcAft>
                        <a:buFont typeface="Arial" pitchFamily="34" charset="0"/>
                        <a:buChar char="•"/>
                      </a:pPr>
                      <a:r>
                        <a:rPr lang="en-GB" sz="1200" b="0" i="0" u="none" strike="noStrike" baseline="0" noProof="0" dirty="0">
                          <a:solidFill>
                            <a:srgbClr val="000000"/>
                          </a:solidFill>
                          <a:latin typeface="Calibri"/>
                        </a:rPr>
                        <a:t>Availability: ease of sourcing and purchase. </a:t>
                      </a:r>
                      <a:endParaRPr lang="en-GB" sz="1200" dirty="0"/>
                    </a:p>
                    <a:p>
                      <a:pPr marL="171450" lvl="0" indent="-171450" algn="l">
                        <a:lnSpc>
                          <a:spcPct val="100000"/>
                        </a:lnSpc>
                        <a:spcBef>
                          <a:spcPts val="0"/>
                        </a:spcBef>
                        <a:spcAft>
                          <a:spcPts val="0"/>
                        </a:spcAft>
                        <a:buFont typeface="Arial" pitchFamily="34" charset="0"/>
                        <a:buChar char="•"/>
                      </a:pPr>
                      <a:r>
                        <a:rPr lang="en-GB" sz="1200" b="0" i="0" u="none" strike="noStrike" baseline="0" noProof="0" dirty="0">
                          <a:solidFill>
                            <a:srgbClr val="000000"/>
                          </a:solidFill>
                          <a:latin typeface="Calibri"/>
                        </a:rPr>
                        <a:t>Cost: bulk buying. </a:t>
                      </a:r>
                      <a:endParaRPr lang="en-GB" sz="1200" dirty="0"/>
                    </a:p>
                    <a:p>
                      <a:pPr marL="171450" lvl="0" indent="-171450" algn="l">
                        <a:lnSpc>
                          <a:spcPct val="100000"/>
                        </a:lnSpc>
                        <a:spcBef>
                          <a:spcPts val="0"/>
                        </a:spcBef>
                        <a:spcAft>
                          <a:spcPts val="0"/>
                        </a:spcAft>
                        <a:buFont typeface="Arial" pitchFamily="34" charset="0"/>
                        <a:buChar char="•"/>
                      </a:pPr>
                      <a:r>
                        <a:rPr lang="en-GB" sz="1200" b="0" i="0" u="none" strike="noStrike" baseline="0" noProof="0" dirty="0">
                          <a:solidFill>
                            <a:srgbClr val="000000"/>
                          </a:solidFill>
                          <a:latin typeface="Calibri"/>
                        </a:rPr>
                        <a:t>Social factors: social responsibility.</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0" i="0" u="none" strike="noStrike" baseline="0" noProof="0" dirty="0">
                          <a:solidFill>
                            <a:srgbClr val="000000"/>
                          </a:solidFill>
                          <a:latin typeface="+mn-lt"/>
                        </a:rPr>
                        <a:t>Cultural factors: sensitive to cultural influences. </a:t>
                      </a:r>
                      <a:endParaRPr lang="en-GB" sz="1200" dirty="0"/>
                    </a:p>
                    <a:p>
                      <a:pPr marL="171450" lvl="0" indent="-171450" algn="l">
                        <a:lnSpc>
                          <a:spcPct val="100000"/>
                        </a:lnSpc>
                        <a:spcBef>
                          <a:spcPts val="0"/>
                        </a:spcBef>
                        <a:spcAft>
                          <a:spcPts val="0"/>
                        </a:spcAft>
                        <a:buFont typeface="Arial" pitchFamily="34" charset="0"/>
                        <a:buChar char="•"/>
                      </a:pPr>
                      <a:r>
                        <a:rPr lang="en-GB" sz="1200" b="0" i="0" u="none" strike="noStrike" baseline="0" noProof="0" dirty="0">
                          <a:solidFill>
                            <a:srgbClr val="000000"/>
                          </a:solidFill>
                          <a:latin typeface="Calibri"/>
                        </a:rPr>
                        <a:t>Ethical factors: purchased from ethical sources such as FSC.</a:t>
                      </a:r>
                      <a:endParaRPr lang="en-GB" sz="1200" dirty="0"/>
                    </a:p>
                  </a:txBody>
                  <a:tcPr marL="65314" marR="65314" marT="32657" marB="32657"/>
                </a:tc>
                <a:extLst>
                  <a:ext uri="{0D108BD9-81ED-4DB2-BD59-A6C34878D82A}">
                    <a16:rowId xmlns:a16="http://schemas.microsoft.com/office/drawing/2014/main" val="10007"/>
                  </a:ext>
                </a:extLst>
              </a:tr>
              <a:tr h="232571">
                <a:tc>
                  <a:txBody>
                    <a:bodyPr/>
                    <a:lstStyle/>
                    <a:p>
                      <a:pPr lvl="0" algn="ctr">
                        <a:lnSpc>
                          <a:spcPct val="100000"/>
                        </a:lnSpc>
                        <a:spcBef>
                          <a:spcPts val="0"/>
                        </a:spcBef>
                        <a:spcAft>
                          <a:spcPts val="0"/>
                        </a:spcAft>
                        <a:buNone/>
                      </a:pPr>
                      <a:r>
                        <a:rPr lang="en-GB" sz="1200" b="0" i="0" u="none" strike="noStrike" noProof="0">
                          <a:solidFill>
                            <a:srgbClr val="000000"/>
                          </a:solidFill>
                          <a:latin typeface="Calibri"/>
                        </a:rPr>
                        <a:t>Ecological issues in the design and manufacture of products </a:t>
                      </a:r>
                      <a:endParaRPr lang="en-US" sz="1200"/>
                    </a:p>
                  </a:txBody>
                  <a:tcPr marL="65314" marR="65314" marT="32657" marB="32657">
                    <a:solidFill>
                      <a:schemeClr val="bg1">
                        <a:lumMod val="85000"/>
                      </a:schemeClr>
                    </a:solidFill>
                  </a:tcPr>
                </a:tc>
                <a:extLst>
                  <a:ext uri="{0D108BD9-81ED-4DB2-BD59-A6C34878D82A}">
                    <a16:rowId xmlns:a16="http://schemas.microsoft.com/office/drawing/2014/main" val="10008"/>
                  </a:ext>
                </a:extLst>
              </a:tr>
              <a:tr h="1253359">
                <a:tc>
                  <a:txBody>
                    <a:bodyPr/>
                    <a:lstStyle/>
                    <a:p>
                      <a:pPr marL="171450" lvl="0" indent="-171450" algn="l">
                        <a:lnSpc>
                          <a:spcPct val="100000"/>
                        </a:lnSpc>
                        <a:spcBef>
                          <a:spcPts val="0"/>
                        </a:spcBef>
                        <a:spcAft>
                          <a:spcPts val="0"/>
                        </a:spcAft>
                        <a:buFont typeface="Arial" pitchFamily="34" charset="0"/>
                        <a:buChar char="•"/>
                      </a:pPr>
                      <a:r>
                        <a:rPr lang="en-GB" sz="1200" b="0" i="0" u="none" strike="noStrike" baseline="0" noProof="0" dirty="0">
                          <a:solidFill>
                            <a:srgbClr val="000000"/>
                          </a:solidFill>
                          <a:latin typeface="Calibri"/>
                        </a:rPr>
                        <a:t>Deforestation, mining, drilling and farming. Mileage of product from raw material source, manufacture, distribution, user location and final disposal. That carbon is produced during the manufacture of products.</a:t>
                      </a:r>
                      <a:endParaRPr lang="en-GB" sz="1200" dirty="0"/>
                    </a:p>
                    <a:p>
                      <a:pPr marL="171450" marR="0" lvl="0" indent="-171450" algn="l" rtl="0">
                        <a:lnSpc>
                          <a:spcPct val="100000"/>
                        </a:lnSpc>
                        <a:spcBef>
                          <a:spcPts val="0"/>
                        </a:spcBef>
                        <a:spcAft>
                          <a:spcPts val="0"/>
                        </a:spcAft>
                        <a:buFont typeface="Arial" pitchFamily="34" charset="0"/>
                        <a:buChar char="•"/>
                      </a:pPr>
                      <a:r>
                        <a:rPr lang="en-GB" sz="1200" baseline="0" dirty="0"/>
                        <a:t>The six R's  - </a:t>
                      </a:r>
                      <a:r>
                        <a:rPr lang="en-GB" sz="1200" b="0" i="0" u="none" strike="noStrike" baseline="0" noProof="0" dirty="0">
                          <a:solidFill>
                            <a:srgbClr val="000000"/>
                          </a:solidFill>
                          <a:latin typeface="Calibri"/>
                        </a:rPr>
                        <a:t>Reduce, refuse, re-use, repair, recycle and rethink.</a:t>
                      </a:r>
                      <a:endParaRPr lang="en-GB" sz="1200" baseline="0" dirty="0"/>
                    </a:p>
                    <a:p>
                      <a:pPr marL="171450" lvl="0" indent="-171450" algn="l">
                        <a:lnSpc>
                          <a:spcPct val="100000"/>
                        </a:lnSpc>
                        <a:spcBef>
                          <a:spcPts val="0"/>
                        </a:spcBef>
                        <a:spcAft>
                          <a:spcPts val="0"/>
                        </a:spcAft>
                        <a:buFont typeface="Arial" pitchFamily="34" charset="0"/>
                        <a:buChar char="•"/>
                      </a:pPr>
                      <a:r>
                        <a:rPr lang="en-GB" sz="1200" b="0" i="0" u="none" strike="noStrike" baseline="0" noProof="0" dirty="0">
                          <a:solidFill>
                            <a:srgbClr val="000000"/>
                          </a:solidFill>
                          <a:latin typeface="Calibri"/>
                        </a:rPr>
                        <a:t>Safe working conditions; reducing oceanic/ atmospheric pollution and reducing the detrimental (negative) impact on others.</a:t>
                      </a:r>
                      <a:endParaRPr lang="en-US" sz="1200" dirty="0"/>
                    </a:p>
                  </a:txBody>
                  <a:tcPr marL="65314" marR="65314" marT="32657" marB="32657"/>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07079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AD81A6-C0E1-4761-89C2-E1B123312414}"/>
              </a:ext>
            </a:extLst>
          </p:cNvPr>
          <p:cNvGraphicFramePr>
            <a:graphicFrameLocks noGrp="1"/>
          </p:cNvGraphicFramePr>
          <p:nvPr>
            <p:extLst>
              <p:ext uri="{D42A27DB-BD31-4B8C-83A1-F6EECF244321}">
                <p14:modId xmlns:p14="http://schemas.microsoft.com/office/powerpoint/2010/main" val="977637917"/>
              </p:ext>
            </p:extLst>
          </p:nvPr>
        </p:nvGraphicFramePr>
        <p:xfrm>
          <a:off x="178141" y="267491"/>
          <a:ext cx="6491219" cy="8755380"/>
        </p:xfrm>
        <a:graphic>
          <a:graphicData uri="http://schemas.openxmlformats.org/drawingml/2006/table">
            <a:tbl>
              <a:tblPr firstRow="1" bandRow="1">
                <a:tableStyleId>{5940675A-B579-460E-94D1-54222C63F5DA}</a:tableStyleId>
              </a:tblPr>
              <a:tblGrid>
                <a:gridCol w="5389854">
                  <a:extLst>
                    <a:ext uri="{9D8B030D-6E8A-4147-A177-3AD203B41FA5}">
                      <a16:colId xmlns:a16="http://schemas.microsoft.com/office/drawing/2014/main" val="4038033295"/>
                    </a:ext>
                  </a:extLst>
                </a:gridCol>
                <a:gridCol w="344325">
                  <a:extLst>
                    <a:ext uri="{9D8B030D-6E8A-4147-A177-3AD203B41FA5}">
                      <a16:colId xmlns:a16="http://schemas.microsoft.com/office/drawing/2014/main" val="2637976734"/>
                    </a:ext>
                  </a:extLst>
                </a:gridCol>
                <a:gridCol w="494536">
                  <a:extLst>
                    <a:ext uri="{9D8B030D-6E8A-4147-A177-3AD203B41FA5}">
                      <a16:colId xmlns:a16="http://schemas.microsoft.com/office/drawing/2014/main" val="3631656890"/>
                    </a:ext>
                  </a:extLst>
                </a:gridCol>
                <a:gridCol w="262504">
                  <a:extLst>
                    <a:ext uri="{9D8B030D-6E8A-4147-A177-3AD203B41FA5}">
                      <a16:colId xmlns:a16="http://schemas.microsoft.com/office/drawing/2014/main" val="2872527974"/>
                    </a:ext>
                  </a:extLst>
                </a:gridCol>
              </a:tblGrid>
              <a:tr h="427785">
                <a:tc gridSpan="4">
                  <a:txBody>
                    <a:bodyPr/>
                    <a:lstStyle/>
                    <a:p>
                      <a:pPr lvl="0" algn="ctr">
                        <a:lnSpc>
                          <a:spcPct val="100000"/>
                        </a:lnSpc>
                        <a:spcBef>
                          <a:spcPts val="0"/>
                        </a:spcBef>
                        <a:spcAft>
                          <a:spcPts val="0"/>
                        </a:spcAft>
                        <a:buNone/>
                      </a:pPr>
                      <a:r>
                        <a:rPr lang="en-GB" sz="2400" b="1" i="0" u="none" strike="noStrike" baseline="0" noProof="0" dirty="0">
                          <a:solidFill>
                            <a:schemeClr val="bg1"/>
                          </a:solidFill>
                          <a:latin typeface="Calibri"/>
                        </a:rPr>
                        <a:t>GCSE DT REVISION PLC</a:t>
                      </a:r>
                      <a:endParaRPr lang="en-US" i="0" u="none" strike="noStrike" noProof="0" dirty="0">
                        <a:latin typeface="Calibri"/>
                      </a:endParaRPr>
                    </a:p>
                  </a:txBody>
                  <a:tcPr>
                    <a:solidFill>
                      <a:schemeClr val="tx1"/>
                    </a:solidFill>
                  </a:tcPr>
                </a:tc>
                <a:tc hMerge="1">
                  <a:txBody>
                    <a:bodyPr/>
                    <a:lstStyle/>
                    <a:p>
                      <a:pPr algn="ctr"/>
                      <a:endParaRPr lang="en-GB" sz="2400" b="1">
                        <a:solidFill>
                          <a:schemeClr val="bg1"/>
                        </a:solidFill>
                      </a:endParaRPr>
                    </a:p>
                  </a:txBody>
                  <a:tcPr>
                    <a:solidFill>
                      <a:schemeClr val="tx1"/>
                    </a:solidFill>
                  </a:tcPr>
                </a:tc>
                <a:tc hMerge="1">
                  <a:txBody>
                    <a:bodyPr/>
                    <a:lstStyle/>
                    <a:p>
                      <a:endParaRPr lang="en-US"/>
                    </a:p>
                  </a:txBody>
                  <a:tcPr>
                    <a:solidFill>
                      <a:schemeClr val="tx1"/>
                    </a:solidFill>
                  </a:tcPr>
                </a:tc>
                <a:tc hMerge="1">
                  <a:txBody>
                    <a:bodyPr/>
                    <a:lstStyle/>
                    <a:p>
                      <a:endParaRPr lang="en-US"/>
                    </a:p>
                  </a:txBody>
                  <a:tcPr>
                    <a:solidFill>
                      <a:schemeClr val="tx1"/>
                    </a:solidFill>
                  </a:tcPr>
                </a:tc>
                <a:extLst>
                  <a:ext uri="{0D108BD9-81ED-4DB2-BD59-A6C34878D82A}">
                    <a16:rowId xmlns:a16="http://schemas.microsoft.com/office/drawing/2014/main" val="3848614069"/>
                  </a:ext>
                </a:extLst>
              </a:tr>
              <a:tr h="249541">
                <a:tc>
                  <a:txBody>
                    <a:bodyPr/>
                    <a:lstStyle/>
                    <a:p>
                      <a:pPr lvl="0">
                        <a:buNone/>
                      </a:pPr>
                      <a:r>
                        <a:rPr lang="en-GB" sz="1150" b="1"/>
                        <a:t>Topic</a:t>
                      </a:r>
                    </a:p>
                  </a:txBody>
                  <a:tcPr/>
                </a:tc>
                <a:tc>
                  <a:txBody>
                    <a:bodyPr/>
                    <a:lstStyle/>
                    <a:p>
                      <a:pPr lvl="0">
                        <a:buNone/>
                      </a:pPr>
                      <a:r>
                        <a:rPr lang="en-GB" sz="1000" b="1"/>
                        <a:t>R</a:t>
                      </a:r>
                      <a:endParaRPr lang="en-US"/>
                    </a:p>
                  </a:txBody>
                  <a:tcPr/>
                </a:tc>
                <a:tc>
                  <a:txBody>
                    <a:bodyPr/>
                    <a:lstStyle/>
                    <a:p>
                      <a:pPr lvl="0">
                        <a:buNone/>
                      </a:pPr>
                      <a:r>
                        <a:rPr lang="en-GB" sz="1000" b="1"/>
                        <a:t>A</a:t>
                      </a:r>
                      <a:endParaRPr lang="en-US"/>
                    </a:p>
                  </a:txBody>
                  <a:tcPr/>
                </a:tc>
                <a:tc>
                  <a:txBody>
                    <a:bodyPr/>
                    <a:lstStyle/>
                    <a:p>
                      <a:pPr lvl="0">
                        <a:buNone/>
                      </a:pPr>
                      <a:r>
                        <a:rPr lang="en-GB" sz="1000" b="1"/>
                        <a:t>G</a:t>
                      </a:r>
                      <a:endParaRPr lang="en-US"/>
                    </a:p>
                  </a:txBody>
                  <a:tcPr/>
                </a:tc>
                <a:extLst>
                  <a:ext uri="{0D108BD9-81ED-4DB2-BD59-A6C34878D82A}">
                    <a16:rowId xmlns:a16="http://schemas.microsoft.com/office/drawing/2014/main" val="3122617782"/>
                  </a:ext>
                </a:extLst>
              </a:tr>
              <a:tr h="249541">
                <a:tc gridSpan="4">
                  <a:txBody>
                    <a:bodyPr/>
                    <a:lstStyle/>
                    <a:p>
                      <a:pPr lvl="0" algn="ctr">
                        <a:lnSpc>
                          <a:spcPct val="100000"/>
                        </a:lnSpc>
                        <a:spcBef>
                          <a:spcPts val="0"/>
                        </a:spcBef>
                        <a:spcAft>
                          <a:spcPts val="0"/>
                        </a:spcAft>
                        <a:buNone/>
                      </a:pPr>
                      <a:r>
                        <a:rPr lang="en-GB" sz="1150" b="0" i="0" u="none" strike="noStrike" noProof="0">
                          <a:solidFill>
                            <a:srgbClr val="000000"/>
                          </a:solidFill>
                          <a:latin typeface="Calibri"/>
                        </a:rPr>
                        <a:t>Specialist techniques and processes In relation to </a:t>
                      </a:r>
                      <a:r>
                        <a:rPr lang="en-GB" sz="1150" b="1" i="0" u="none" strike="noStrike" noProof="0">
                          <a:solidFill>
                            <a:srgbClr val="000000"/>
                          </a:solidFill>
                          <a:latin typeface="Calibri"/>
                        </a:rPr>
                        <a:t>at least one </a:t>
                      </a:r>
                      <a:r>
                        <a:rPr lang="en-GB" sz="1150" b="0" i="0" u="none" strike="noStrike" noProof="0">
                          <a:solidFill>
                            <a:srgbClr val="000000"/>
                          </a:solidFill>
                          <a:latin typeface="Calibri"/>
                        </a:rPr>
                        <a:t>material category or system</a:t>
                      </a:r>
                      <a:endParaRPr lang="en-US"/>
                    </a:p>
                  </a:txBody>
                  <a:tcPr>
                    <a:solidFill>
                      <a:schemeClr val="bg1">
                        <a:lumMod val="85000"/>
                      </a:schemeClr>
                    </a:solidFill>
                  </a:tcPr>
                </a:tc>
                <a:tc hMerge="1">
                  <a:txBody>
                    <a:bodyPr/>
                    <a:lstStyle/>
                    <a:p>
                      <a:endParaRPr lang="en-US"/>
                    </a:p>
                  </a:txBody>
                  <a:tcPr/>
                </a:tc>
                <a:tc hMerge="1">
                  <a:txBody>
                    <a:bodyPr/>
                    <a:lstStyle/>
                    <a:p>
                      <a:endParaRPr lang="en-US"/>
                    </a:p>
                  </a:txBody>
                  <a:tcPr>
                    <a:solidFill>
                      <a:schemeClr val="bg1">
                        <a:lumMod val="85000"/>
                      </a:schemeClr>
                    </a:solidFill>
                  </a:tcPr>
                </a:tc>
                <a:tc hMerge="1">
                  <a:txBody>
                    <a:bodyPr/>
                    <a:lstStyle/>
                    <a:p>
                      <a:pPr lvl="0" algn="ctr">
                        <a:lnSpc>
                          <a:spcPct val="100000"/>
                        </a:lnSpc>
                        <a:spcBef>
                          <a:spcPts val="0"/>
                        </a:spcBef>
                        <a:spcAft>
                          <a:spcPts val="0"/>
                        </a:spcAft>
                        <a:buNone/>
                      </a:pPr>
                      <a:endParaRPr lang="en-US"/>
                    </a:p>
                  </a:txBody>
                  <a:tcPr>
                    <a:solidFill>
                      <a:schemeClr val="bg1">
                        <a:lumMod val="85000"/>
                      </a:schemeClr>
                    </a:solidFill>
                  </a:tcPr>
                </a:tc>
                <a:extLst>
                  <a:ext uri="{0D108BD9-81ED-4DB2-BD59-A6C34878D82A}">
                    <a16:rowId xmlns:a16="http://schemas.microsoft.com/office/drawing/2014/main" val="2356429103"/>
                  </a:ext>
                </a:extLst>
              </a:tr>
              <a:tr h="1454468">
                <a:tc>
                  <a:txBody>
                    <a:bodyPr/>
                    <a:lstStyle/>
                    <a:p>
                      <a:pPr marL="0" lvl="0" indent="0" algn="l">
                        <a:lnSpc>
                          <a:spcPct val="100000"/>
                        </a:lnSpc>
                        <a:spcBef>
                          <a:spcPts val="0"/>
                        </a:spcBef>
                        <a:spcAft>
                          <a:spcPts val="0"/>
                        </a:spcAft>
                        <a:buNone/>
                      </a:pPr>
                      <a:r>
                        <a:rPr lang="en-GB" sz="1200" b="0" i="0" u="none" strike="noStrike" noProof="0" dirty="0">
                          <a:solidFill>
                            <a:srgbClr val="000000"/>
                          </a:solidFill>
                          <a:latin typeface="Calibri"/>
                        </a:rPr>
                        <a:t>Quality control - Papers and boards (registration marks). </a:t>
                      </a:r>
                      <a:endParaRPr lang="en-GB" dirty="0"/>
                    </a:p>
                    <a:p>
                      <a:pPr marL="0" lvl="0" indent="0" algn="l">
                        <a:lnSpc>
                          <a:spcPct val="100000"/>
                        </a:lnSpc>
                        <a:spcBef>
                          <a:spcPts val="0"/>
                        </a:spcBef>
                        <a:spcAft>
                          <a:spcPts val="0"/>
                        </a:spcAft>
                        <a:buNone/>
                      </a:pPr>
                      <a:r>
                        <a:rPr lang="en-GB" sz="1200" b="0" i="0" u="none" strike="noStrike" noProof="0" dirty="0">
                          <a:solidFill>
                            <a:srgbClr val="000000"/>
                          </a:solidFill>
                          <a:latin typeface="Calibri"/>
                        </a:rPr>
                        <a:t>Timber based materials (dimensional accuracy using go/no go fixture). </a:t>
                      </a:r>
                      <a:endParaRPr lang="en-GB" dirty="0"/>
                    </a:p>
                    <a:p>
                      <a:pPr marL="0" lvl="0" indent="0" algn="l">
                        <a:lnSpc>
                          <a:spcPct val="100000"/>
                        </a:lnSpc>
                        <a:spcBef>
                          <a:spcPts val="0"/>
                        </a:spcBef>
                        <a:spcAft>
                          <a:spcPts val="0"/>
                        </a:spcAft>
                        <a:buNone/>
                      </a:pPr>
                      <a:r>
                        <a:rPr lang="en-GB" sz="1200" b="0" i="0" u="none" strike="noStrike" noProof="0" dirty="0">
                          <a:solidFill>
                            <a:srgbClr val="000000"/>
                          </a:solidFill>
                          <a:latin typeface="Calibri"/>
                        </a:rPr>
                        <a:t>Metal based materials (dimensional accuracy using a depth stop). </a:t>
                      </a:r>
                      <a:endParaRPr lang="en-GB" dirty="0"/>
                    </a:p>
                    <a:p>
                      <a:pPr marL="0" lvl="0" indent="0" algn="l">
                        <a:lnSpc>
                          <a:spcPct val="100000"/>
                        </a:lnSpc>
                        <a:spcBef>
                          <a:spcPts val="0"/>
                        </a:spcBef>
                        <a:spcAft>
                          <a:spcPts val="0"/>
                        </a:spcAft>
                        <a:buNone/>
                      </a:pPr>
                      <a:r>
                        <a:rPr lang="en-GB" sz="1200" b="0" i="0" u="none" strike="noStrike" noProof="0" dirty="0">
                          <a:solidFill>
                            <a:srgbClr val="000000"/>
                          </a:solidFill>
                          <a:latin typeface="Calibri"/>
                        </a:rPr>
                        <a:t>Polymers (dimensional accuracy by selecting correct laser settings). </a:t>
                      </a:r>
                      <a:endParaRPr lang="en-GB" dirty="0"/>
                    </a:p>
                    <a:p>
                      <a:pPr marL="0" lvl="0" indent="0" algn="l">
                        <a:lnSpc>
                          <a:spcPct val="100000"/>
                        </a:lnSpc>
                        <a:spcBef>
                          <a:spcPts val="0"/>
                        </a:spcBef>
                        <a:spcAft>
                          <a:spcPts val="0"/>
                        </a:spcAft>
                        <a:buNone/>
                      </a:pPr>
                      <a:r>
                        <a:rPr lang="en-GB" sz="1200" b="0" i="0" u="none" strike="noStrike" noProof="0" dirty="0">
                          <a:solidFill>
                            <a:srgbClr val="000000"/>
                          </a:solidFill>
                          <a:latin typeface="Calibri"/>
                        </a:rPr>
                        <a:t>Textile based materials (dimensional accuracy</a:t>
                      </a:r>
                      <a:r>
                        <a:rPr lang="en-GB" sz="1800" b="0" i="0" u="none" strike="noStrike" baseline="0" noProof="0" dirty="0">
                          <a:solidFill>
                            <a:schemeClr val="tx1"/>
                          </a:solidFill>
                          <a:latin typeface="+mn-lt"/>
                        </a:rPr>
                        <a:t> </a:t>
                      </a:r>
                      <a:r>
                        <a:rPr lang="en-GB" sz="1200" b="0" i="0" u="none" strike="noStrike" noProof="0" dirty="0">
                          <a:solidFill>
                            <a:srgbClr val="000000"/>
                          </a:solidFill>
                          <a:latin typeface="Calibri"/>
                        </a:rPr>
                        <a:t>checking a repeating print against an original sample). </a:t>
                      </a:r>
                      <a:endParaRPr lang="en-GB" dirty="0"/>
                    </a:p>
                    <a:p>
                      <a:pPr lvl="0" indent="0" algn="l">
                        <a:lnSpc>
                          <a:spcPct val="100000"/>
                        </a:lnSpc>
                        <a:spcBef>
                          <a:spcPts val="0"/>
                        </a:spcBef>
                        <a:spcAft>
                          <a:spcPts val="0"/>
                        </a:spcAft>
                        <a:buNone/>
                      </a:pPr>
                      <a:r>
                        <a:rPr lang="en-GB" sz="1200" b="0" i="0" u="none" strike="noStrike" noProof="0" dirty="0">
                          <a:solidFill>
                            <a:srgbClr val="000000"/>
                          </a:solidFill>
                          <a:latin typeface="Calibri"/>
                        </a:rPr>
                        <a:t>Electrical and mechanical systems (UV exposure, developing and etching times in PCB manufacture).</a:t>
                      </a:r>
                      <a:endParaRPr lang="en-GB" dirty="0"/>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2861955523"/>
                  </a:ext>
                </a:extLst>
              </a:tr>
              <a:tr h="249541">
                <a:tc gridSpan="4">
                  <a:txBody>
                    <a:bodyPr/>
                    <a:lstStyle/>
                    <a:p>
                      <a:pPr lvl="0" algn="ctr">
                        <a:lnSpc>
                          <a:spcPct val="100000"/>
                        </a:lnSpc>
                        <a:spcBef>
                          <a:spcPts val="0"/>
                        </a:spcBef>
                        <a:spcAft>
                          <a:spcPts val="0"/>
                        </a:spcAft>
                        <a:buNone/>
                      </a:pPr>
                      <a:r>
                        <a:rPr lang="en-GB" sz="1150" b="0" i="0" u="none" strike="noStrike" noProof="0">
                          <a:solidFill>
                            <a:srgbClr val="000000"/>
                          </a:solidFill>
                          <a:latin typeface="Calibri"/>
                        </a:rPr>
                        <a:t>Surface treatments and finishes In relation to </a:t>
                      </a:r>
                      <a:r>
                        <a:rPr lang="en-GB" sz="1150" b="1" i="0" u="none" strike="noStrike" noProof="0">
                          <a:solidFill>
                            <a:srgbClr val="000000"/>
                          </a:solidFill>
                          <a:latin typeface="Calibri"/>
                        </a:rPr>
                        <a:t>at least one </a:t>
                      </a:r>
                      <a:r>
                        <a:rPr lang="en-GB" sz="1150" b="0" i="0" u="none" strike="noStrike" noProof="0">
                          <a:solidFill>
                            <a:srgbClr val="000000"/>
                          </a:solidFill>
                          <a:latin typeface="Calibri"/>
                        </a:rPr>
                        <a:t>material category or system</a:t>
                      </a:r>
                      <a:endParaRPr lang="en-GB" sz="1150" b="0" i="0" u="none" strike="noStrike" noProof="0">
                        <a:latin typeface="Calibri"/>
                      </a:endParaRPr>
                    </a:p>
                  </a:txBody>
                  <a:tcPr>
                    <a:solidFill>
                      <a:schemeClr val="bg1">
                        <a:lumMod val="85000"/>
                      </a:schemeClr>
                    </a:solidFill>
                  </a:tcPr>
                </a:tc>
                <a:tc hMerge="1">
                  <a:txBody>
                    <a:bodyPr/>
                    <a:lstStyle/>
                    <a:p>
                      <a:endParaRPr lang="en-US"/>
                    </a:p>
                  </a:txBody>
                  <a:tcPr/>
                </a:tc>
                <a:tc hMerge="1">
                  <a:txBody>
                    <a:bodyPr/>
                    <a:lstStyle/>
                    <a:p>
                      <a:endParaRPr lang="en-US"/>
                    </a:p>
                  </a:txBody>
                  <a:tcPr>
                    <a:solidFill>
                      <a:schemeClr val="bg1">
                        <a:lumMod val="85000"/>
                      </a:schemeClr>
                    </a:solidFill>
                  </a:tcPr>
                </a:tc>
                <a:tc hMerge="1">
                  <a:txBody>
                    <a:bodyPr/>
                    <a:lstStyle/>
                    <a:p>
                      <a:pPr lvl="0" algn="ctr">
                        <a:lnSpc>
                          <a:spcPct val="100000"/>
                        </a:lnSpc>
                        <a:spcBef>
                          <a:spcPts val="0"/>
                        </a:spcBef>
                        <a:spcAft>
                          <a:spcPts val="0"/>
                        </a:spcAft>
                        <a:buNone/>
                      </a:pPr>
                      <a:endParaRPr lang="en-GB" sz="1150" b="0" i="0" u="none" strike="noStrike" noProof="0">
                        <a:latin typeface="Calibri"/>
                      </a:endParaRPr>
                    </a:p>
                  </a:txBody>
                  <a:tcPr>
                    <a:solidFill>
                      <a:schemeClr val="bg1">
                        <a:lumMod val="85000"/>
                      </a:schemeClr>
                    </a:solidFill>
                  </a:tcPr>
                </a:tc>
                <a:extLst>
                  <a:ext uri="{0D108BD9-81ED-4DB2-BD59-A6C34878D82A}">
                    <a16:rowId xmlns:a16="http://schemas.microsoft.com/office/drawing/2014/main" val="253864570"/>
                  </a:ext>
                </a:extLst>
              </a:tr>
              <a:tr h="1454468">
                <a:tc>
                  <a:txBody>
                    <a:bodyPr/>
                    <a:lstStyle/>
                    <a:p>
                      <a:pPr lvl="0" algn="l">
                        <a:lnSpc>
                          <a:spcPct val="100000"/>
                        </a:lnSpc>
                        <a:spcBef>
                          <a:spcPts val="0"/>
                        </a:spcBef>
                        <a:spcAft>
                          <a:spcPts val="0"/>
                        </a:spcAft>
                        <a:buNone/>
                      </a:pPr>
                      <a:r>
                        <a:rPr lang="en-GB" sz="1200" b="0" i="0" u="none" strike="noStrike" noProof="0">
                          <a:solidFill>
                            <a:srgbClr val="000000"/>
                          </a:solidFill>
                          <a:latin typeface="Calibri"/>
                        </a:rPr>
                        <a:t>The preparation and application of treatments and finishes to enhance functional and aesthetic properties. </a:t>
                      </a:r>
                      <a:endParaRPr lang="en-GB"/>
                    </a:p>
                    <a:p>
                      <a:pPr lvl="0" algn="l">
                        <a:lnSpc>
                          <a:spcPct val="100000"/>
                        </a:lnSpc>
                        <a:spcBef>
                          <a:spcPts val="0"/>
                        </a:spcBef>
                        <a:spcAft>
                          <a:spcPts val="0"/>
                        </a:spcAft>
                        <a:buNone/>
                      </a:pPr>
                      <a:r>
                        <a:rPr lang="en-GB" sz="1200" b="0" i="0" u="none" strike="noStrike" noProof="0">
                          <a:solidFill>
                            <a:srgbClr val="000000"/>
                          </a:solidFill>
                          <a:latin typeface="Calibri"/>
                        </a:rPr>
                        <a:t>Papers and boards (printing, embossing and UV varnishing). </a:t>
                      </a:r>
                      <a:endParaRPr lang="en-GB"/>
                    </a:p>
                    <a:p>
                      <a:pPr lvl="0" algn="l">
                        <a:lnSpc>
                          <a:spcPct val="100000"/>
                        </a:lnSpc>
                        <a:spcBef>
                          <a:spcPts val="0"/>
                        </a:spcBef>
                        <a:spcAft>
                          <a:spcPts val="0"/>
                        </a:spcAft>
                        <a:buNone/>
                      </a:pPr>
                      <a:r>
                        <a:rPr lang="en-GB" sz="1200" b="0" i="0" u="none" strike="noStrike" noProof="0">
                          <a:solidFill>
                            <a:srgbClr val="000000"/>
                          </a:solidFill>
                          <a:latin typeface="Calibri"/>
                        </a:rPr>
                        <a:t>Timber based materials (painting, varnishing and </a:t>
                      </a:r>
                      <a:r>
                        <a:rPr lang="en-GB" sz="1200" b="0" i="0" u="none" strike="noStrike" noProof="0" err="1">
                          <a:solidFill>
                            <a:srgbClr val="000000"/>
                          </a:solidFill>
                          <a:latin typeface="Calibri"/>
                        </a:rPr>
                        <a:t>tanalising</a:t>
                      </a:r>
                      <a:r>
                        <a:rPr lang="en-GB" sz="1200" b="0" i="0" u="none" strike="noStrike" noProof="0">
                          <a:solidFill>
                            <a:srgbClr val="000000"/>
                          </a:solidFill>
                          <a:latin typeface="Calibri"/>
                        </a:rPr>
                        <a:t>). </a:t>
                      </a:r>
                      <a:endParaRPr lang="en-GB"/>
                    </a:p>
                    <a:p>
                      <a:pPr lvl="0" algn="l">
                        <a:lnSpc>
                          <a:spcPct val="100000"/>
                        </a:lnSpc>
                        <a:spcBef>
                          <a:spcPts val="0"/>
                        </a:spcBef>
                        <a:spcAft>
                          <a:spcPts val="0"/>
                        </a:spcAft>
                        <a:buNone/>
                      </a:pPr>
                      <a:r>
                        <a:rPr lang="en-GB" sz="1200" b="0" i="0" u="none" strike="noStrike" noProof="0">
                          <a:solidFill>
                            <a:srgbClr val="000000"/>
                          </a:solidFill>
                          <a:latin typeface="Calibri"/>
                        </a:rPr>
                        <a:t>Metal based materials (dip coating, powder coating and galvanizing). </a:t>
                      </a:r>
                      <a:endParaRPr lang="en-GB"/>
                    </a:p>
                    <a:p>
                      <a:pPr lvl="0" algn="l">
                        <a:lnSpc>
                          <a:spcPct val="100000"/>
                        </a:lnSpc>
                        <a:spcBef>
                          <a:spcPts val="0"/>
                        </a:spcBef>
                        <a:spcAft>
                          <a:spcPts val="0"/>
                        </a:spcAft>
                        <a:buNone/>
                      </a:pPr>
                      <a:r>
                        <a:rPr lang="en-GB" sz="1200" b="0" i="0" u="none" strike="noStrike" noProof="0">
                          <a:solidFill>
                            <a:srgbClr val="000000"/>
                          </a:solidFill>
                          <a:latin typeface="Calibri"/>
                        </a:rPr>
                        <a:t>Polymers (polishing, printing and vinyl decals). </a:t>
                      </a:r>
                      <a:endParaRPr lang="en-GB"/>
                    </a:p>
                    <a:p>
                      <a:pPr lvl="0" algn="l">
                        <a:lnSpc>
                          <a:spcPct val="100000"/>
                        </a:lnSpc>
                        <a:spcBef>
                          <a:spcPts val="0"/>
                        </a:spcBef>
                        <a:spcAft>
                          <a:spcPts val="0"/>
                        </a:spcAft>
                        <a:buNone/>
                      </a:pPr>
                      <a:r>
                        <a:rPr lang="en-GB" sz="1200" b="0" i="0" u="none" strike="noStrike" noProof="0">
                          <a:solidFill>
                            <a:srgbClr val="000000"/>
                          </a:solidFill>
                          <a:latin typeface="Calibri"/>
                        </a:rPr>
                        <a:t>Textile based materials (printing, dyes and stain protection). </a:t>
                      </a:r>
                      <a:endParaRPr lang="en-GB"/>
                    </a:p>
                    <a:p>
                      <a:pPr lvl="0" algn="l">
                        <a:lnSpc>
                          <a:spcPct val="100000"/>
                        </a:lnSpc>
                        <a:spcBef>
                          <a:spcPts val="0"/>
                        </a:spcBef>
                        <a:spcAft>
                          <a:spcPts val="0"/>
                        </a:spcAft>
                        <a:buNone/>
                      </a:pPr>
                      <a:r>
                        <a:rPr lang="en-GB" sz="1200" b="0" i="0" u="none" strike="noStrike" noProof="0">
                          <a:solidFill>
                            <a:srgbClr val="000000"/>
                          </a:solidFill>
                          <a:latin typeface="Calibri"/>
                        </a:rPr>
                        <a:t>Electronic and mechanical systems (PCB lacquering, and lubrication).</a:t>
                      </a:r>
                      <a:endParaRPr lang="en-GB"/>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404547566"/>
                  </a:ext>
                </a:extLst>
              </a:tr>
              <a:tr h="256671">
                <a:tc gridSpan="4">
                  <a:txBody>
                    <a:bodyPr/>
                    <a:lstStyle/>
                    <a:p>
                      <a:pPr lvl="0" algn="ctr">
                        <a:lnSpc>
                          <a:spcPct val="100000"/>
                        </a:lnSpc>
                        <a:spcBef>
                          <a:spcPts val="0"/>
                        </a:spcBef>
                        <a:spcAft>
                          <a:spcPts val="0"/>
                        </a:spcAft>
                        <a:buNone/>
                      </a:pPr>
                      <a:r>
                        <a:rPr lang="en-GB" sz="1200" b="0" i="0" u="none" strike="noStrike" noProof="0" dirty="0">
                          <a:solidFill>
                            <a:srgbClr val="000000"/>
                          </a:solidFill>
                          <a:latin typeface="Calibri"/>
                        </a:rPr>
                        <a:t>Designing and making principles</a:t>
                      </a:r>
                      <a:endParaRPr lang="en-GB" sz="1200" b="0" i="0" u="none" strike="noStrike" noProof="0" dirty="0">
                        <a:latin typeface="Calibri"/>
                      </a:endParaRPr>
                    </a:p>
                  </a:txBody>
                  <a:tcPr>
                    <a:solidFill>
                      <a:schemeClr val="bg1">
                        <a:lumMod val="85000"/>
                      </a:schemeClr>
                    </a:solidFill>
                  </a:tcPr>
                </a:tc>
                <a:tc hMerge="1">
                  <a:txBody>
                    <a:bodyPr/>
                    <a:lstStyle/>
                    <a:p>
                      <a:endParaRPr lang="en-US"/>
                    </a:p>
                  </a:txBody>
                  <a:tcPr/>
                </a:tc>
                <a:tc hMerge="1">
                  <a:txBody>
                    <a:bodyPr/>
                    <a:lstStyle/>
                    <a:p>
                      <a:pPr defTabSz="685800" eaLnBrk="1" fontAlgn="auto" latinLnBrk="0" hangingPunct="1">
                        <a:buClrTx/>
                        <a:buSzTx/>
                        <a:tabLst/>
                        <a:defRPr/>
                      </a:pPr>
                      <a:endParaRPr lang="en-US"/>
                    </a:p>
                  </a:txBody>
                  <a:tcPr>
                    <a:solidFill>
                      <a:schemeClr val="bg2"/>
                    </a:solidFill>
                  </a:tcPr>
                </a:tc>
                <a:tc hMerge="1">
                  <a:txBody>
                    <a:bodyPr/>
                    <a:lstStyle/>
                    <a:p>
                      <a:pPr lvl="0" algn="ctr">
                        <a:lnSpc>
                          <a:spcPct val="100000"/>
                        </a:lnSpc>
                        <a:spcBef>
                          <a:spcPts val="0"/>
                        </a:spcBef>
                        <a:spcAft>
                          <a:spcPts val="0"/>
                        </a:spcAft>
                        <a:buNone/>
                      </a:pPr>
                      <a:endParaRPr lang="en-GB" sz="1200" b="0" i="0" u="none" strike="noStrike" noProof="0">
                        <a:latin typeface="Calibri"/>
                      </a:endParaRPr>
                    </a:p>
                  </a:txBody>
                  <a:tcPr>
                    <a:solidFill>
                      <a:schemeClr val="bg2"/>
                    </a:solidFill>
                  </a:tcPr>
                </a:tc>
                <a:extLst>
                  <a:ext uri="{0D108BD9-81ED-4DB2-BD59-A6C34878D82A}">
                    <a16:rowId xmlns:a16="http://schemas.microsoft.com/office/drawing/2014/main" val="1748537787"/>
                  </a:ext>
                </a:extLst>
              </a:tr>
              <a:tr h="427785">
                <a:tc>
                  <a:txBody>
                    <a:bodyPr/>
                    <a:lstStyle/>
                    <a:p>
                      <a:r>
                        <a:rPr lang="en-GB" sz="1200"/>
                        <a:t>End of life disposal -</a:t>
                      </a:r>
                      <a:r>
                        <a:rPr lang="en-GB" sz="1200" baseline="0"/>
                        <a:t> </a:t>
                      </a:r>
                      <a:r>
                        <a:rPr lang="en-GB" sz="1200"/>
                        <a:t>material identification, material separation, collection, processing, energy costs, subsequent usage, wastage</a:t>
                      </a:r>
                      <a:endParaRPr lang="en-GB" sz="1150"/>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875748078"/>
                  </a:ext>
                </a:extLst>
              </a:tr>
              <a:tr h="271081">
                <a:tc gridSpan="4">
                  <a:txBody>
                    <a:bodyPr/>
                    <a:lstStyle/>
                    <a:p>
                      <a:pPr lvl="0" algn="ctr">
                        <a:lnSpc>
                          <a:spcPct val="100000"/>
                        </a:lnSpc>
                        <a:spcBef>
                          <a:spcPts val="0"/>
                        </a:spcBef>
                        <a:spcAft>
                          <a:spcPts val="0"/>
                        </a:spcAft>
                        <a:buNone/>
                      </a:pPr>
                      <a:r>
                        <a:rPr lang="en-GB" sz="1200" b="0" i="0" u="none" strike="noStrike" noProof="0" dirty="0">
                          <a:solidFill>
                            <a:srgbClr val="000000"/>
                          </a:solidFill>
                          <a:latin typeface="Calibri"/>
                        </a:rPr>
                        <a:t>Investigation, primary and secondary data</a:t>
                      </a:r>
                      <a:endParaRPr lang="en-GB" sz="1200" b="0" i="0" u="none" strike="noStrike" noProof="0" dirty="0">
                        <a:latin typeface="Calibri"/>
                      </a:endParaRPr>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pPr lvl="0" algn="ctr">
                        <a:lnSpc>
                          <a:spcPct val="100000"/>
                        </a:lnSpc>
                        <a:spcBef>
                          <a:spcPts val="0"/>
                        </a:spcBef>
                        <a:spcAft>
                          <a:spcPts val="0"/>
                        </a:spcAft>
                        <a:buNone/>
                      </a:pPr>
                      <a:endParaRPr lang="en-GB" sz="1200" b="0" i="0" u="none" strike="noStrike" noProof="0">
                        <a:latin typeface="Calibri"/>
                      </a:endParaRPr>
                    </a:p>
                  </a:txBody>
                  <a:tcPr>
                    <a:solidFill>
                      <a:schemeClr val="bg2"/>
                    </a:solidFill>
                  </a:tcPr>
                </a:tc>
                <a:extLst>
                  <a:ext uri="{0D108BD9-81ED-4DB2-BD59-A6C34878D82A}">
                    <a16:rowId xmlns:a16="http://schemas.microsoft.com/office/drawing/2014/main" val="2815655216"/>
                  </a:ext>
                </a:extLst>
              </a:tr>
              <a:tr h="598899">
                <a:tc>
                  <a:txBody>
                    <a:bodyPr/>
                    <a:lstStyle/>
                    <a:p>
                      <a:pPr lvl="0" algn="l">
                        <a:lnSpc>
                          <a:spcPct val="100000"/>
                        </a:lnSpc>
                        <a:spcBef>
                          <a:spcPts val="0"/>
                        </a:spcBef>
                        <a:spcAft>
                          <a:spcPts val="0"/>
                        </a:spcAft>
                        <a:buNone/>
                      </a:pPr>
                      <a:r>
                        <a:rPr lang="en-GB" sz="1200" b="0" i="0" u="none" strike="noStrike" noProof="0">
                          <a:solidFill>
                            <a:srgbClr val="000000"/>
                          </a:solidFill>
                          <a:latin typeface="Calibri"/>
                        </a:rPr>
                        <a:t>How the following techniques are used and applied: market research, interviews and human factors including ergonomics, focus groups and product analysis and evaluation, the use of anthropometric data and percentiles.</a:t>
                      </a:r>
                      <a:endParaRPr lang="en-GB"/>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3471585060"/>
                  </a:ext>
                </a:extLst>
              </a:tr>
              <a:tr h="342228">
                <a:tc>
                  <a:txBody>
                    <a:bodyPr/>
                    <a:lstStyle/>
                    <a:p>
                      <a:pPr lvl="0" algn="l">
                        <a:lnSpc>
                          <a:spcPct val="100000"/>
                        </a:lnSpc>
                        <a:spcBef>
                          <a:spcPts val="0"/>
                        </a:spcBef>
                        <a:spcAft>
                          <a:spcPts val="0"/>
                        </a:spcAft>
                        <a:buNone/>
                      </a:pPr>
                      <a:r>
                        <a:rPr lang="en-GB" sz="1200" b="0" i="0" u="none" strike="noStrike" noProof="0">
                          <a:solidFill>
                            <a:srgbClr val="000000"/>
                          </a:solidFill>
                          <a:latin typeface="Calibri"/>
                        </a:rPr>
                        <a:t>Students should consider their own needs, wants and interests and those of others.</a:t>
                      </a:r>
                      <a:endParaRPr lang="en-US"/>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863152708"/>
                  </a:ext>
                </a:extLst>
              </a:tr>
              <a:tr h="342228">
                <a:tc>
                  <a:txBody>
                    <a:bodyPr/>
                    <a:lstStyle/>
                    <a:p>
                      <a:pPr lvl="0" algn="l">
                        <a:lnSpc>
                          <a:spcPct val="100000"/>
                        </a:lnSpc>
                        <a:spcBef>
                          <a:spcPts val="0"/>
                        </a:spcBef>
                        <a:spcAft>
                          <a:spcPts val="0"/>
                        </a:spcAft>
                        <a:buNone/>
                      </a:pPr>
                      <a:r>
                        <a:rPr lang="en-GB" sz="1200" b="0" i="0" u="none" strike="noStrike" noProof="0">
                          <a:solidFill>
                            <a:srgbClr val="000000"/>
                          </a:solidFill>
                          <a:latin typeface="Calibri"/>
                        </a:rPr>
                        <a:t>Why a designer considers alterations to a brief and modifying the brief as required.</a:t>
                      </a:r>
                      <a:endParaRPr lang="en-US"/>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4109508816"/>
                  </a:ext>
                </a:extLst>
              </a:tr>
              <a:tr h="1796696">
                <a:tc gridSpan="4">
                  <a:txBody>
                    <a:bodyPr/>
                    <a:lstStyle/>
                    <a:p>
                      <a:pPr lvl="0" algn="l">
                        <a:lnSpc>
                          <a:spcPct val="100000"/>
                        </a:lnSpc>
                        <a:spcBef>
                          <a:spcPts val="0"/>
                        </a:spcBef>
                        <a:spcAft>
                          <a:spcPts val="0"/>
                        </a:spcAft>
                        <a:buNone/>
                      </a:pPr>
                      <a:r>
                        <a:rPr lang="en-GB" sz="1200" b="1" i="0" u="none" strike="noStrike" noProof="0" dirty="0">
                          <a:solidFill>
                            <a:srgbClr val="000000"/>
                          </a:solidFill>
                          <a:latin typeface="Calibri"/>
                        </a:rPr>
                        <a:t>Target Topics:</a:t>
                      </a:r>
                      <a:endParaRPr lang="en-US" dirty="0"/>
                    </a:p>
                    <a:p>
                      <a:pPr lvl="0" algn="l">
                        <a:lnSpc>
                          <a:spcPct val="100000"/>
                        </a:lnSpc>
                        <a:spcBef>
                          <a:spcPts val="0"/>
                        </a:spcBef>
                        <a:spcAft>
                          <a:spcPts val="0"/>
                        </a:spcAft>
                        <a:buNone/>
                      </a:pPr>
                      <a:endParaRPr lang="en-GB" sz="1200" b="1" i="0" u="none" strike="noStrike" noProof="0" dirty="0">
                        <a:solidFill>
                          <a:srgbClr val="000000"/>
                        </a:solidFill>
                        <a:latin typeface="Calibri"/>
                      </a:endParaRPr>
                    </a:p>
                    <a:p>
                      <a:pPr lvl="0" algn="l">
                        <a:lnSpc>
                          <a:spcPct val="100000"/>
                        </a:lnSpc>
                        <a:spcBef>
                          <a:spcPts val="0"/>
                        </a:spcBef>
                        <a:spcAft>
                          <a:spcPts val="0"/>
                        </a:spcAft>
                        <a:buNone/>
                      </a:pPr>
                      <a:endParaRPr lang="en-GB" sz="1200" b="1" i="0" u="none" strike="noStrike" noProof="0" dirty="0">
                        <a:solidFill>
                          <a:srgbClr val="000000"/>
                        </a:solidFill>
                        <a:latin typeface="Calibri"/>
                      </a:endParaRPr>
                    </a:p>
                    <a:p>
                      <a:pPr lvl="0" algn="l">
                        <a:lnSpc>
                          <a:spcPct val="100000"/>
                        </a:lnSpc>
                        <a:spcBef>
                          <a:spcPts val="0"/>
                        </a:spcBef>
                        <a:spcAft>
                          <a:spcPts val="0"/>
                        </a:spcAft>
                        <a:buNone/>
                      </a:pPr>
                      <a:endParaRPr lang="en-GB" sz="1200" b="0" i="0" u="none" strike="noStrike" noProof="0" dirty="0">
                        <a:solidFill>
                          <a:srgbClr val="000000"/>
                        </a:solidFill>
                        <a:latin typeface="Calibri"/>
                      </a:endParaRPr>
                    </a:p>
                    <a:p>
                      <a:pPr lvl="0" algn="l">
                        <a:lnSpc>
                          <a:spcPct val="100000"/>
                        </a:lnSpc>
                        <a:spcBef>
                          <a:spcPts val="0"/>
                        </a:spcBef>
                        <a:spcAft>
                          <a:spcPts val="0"/>
                        </a:spcAft>
                        <a:buNone/>
                      </a:pPr>
                      <a:endParaRPr lang="en-GB" sz="1200" b="0" i="0" u="none" strike="noStrike" noProof="0" dirty="0">
                        <a:solidFill>
                          <a:srgbClr val="000000"/>
                        </a:solidFill>
                        <a:latin typeface="Calibri"/>
                      </a:endParaRPr>
                    </a:p>
                    <a:p>
                      <a:pPr lvl="0" algn="l">
                        <a:lnSpc>
                          <a:spcPct val="100000"/>
                        </a:lnSpc>
                        <a:spcBef>
                          <a:spcPts val="0"/>
                        </a:spcBef>
                        <a:spcAft>
                          <a:spcPts val="0"/>
                        </a:spcAft>
                        <a:buNone/>
                      </a:pPr>
                      <a:endParaRPr lang="en-GB" sz="1200" b="0" i="0" u="none" strike="noStrike" noProof="0" dirty="0">
                        <a:solidFill>
                          <a:srgbClr val="000000"/>
                        </a:solidFill>
                        <a:latin typeface="Calibri"/>
                      </a:endParaRPr>
                    </a:p>
                    <a:p>
                      <a:pPr lvl="0" algn="l">
                        <a:lnSpc>
                          <a:spcPct val="100000"/>
                        </a:lnSpc>
                        <a:spcBef>
                          <a:spcPts val="0"/>
                        </a:spcBef>
                        <a:spcAft>
                          <a:spcPts val="0"/>
                        </a:spcAft>
                        <a:buNone/>
                      </a:pPr>
                      <a:endParaRPr lang="en-GB" sz="1200" b="0" i="0" u="none" strike="noStrike" noProof="0" dirty="0">
                        <a:solidFill>
                          <a:srgbClr val="000000"/>
                        </a:solidFill>
                        <a:latin typeface="Calibri"/>
                      </a:endParaRPr>
                    </a:p>
                    <a:p>
                      <a:pPr lvl="0" algn="l">
                        <a:lnSpc>
                          <a:spcPct val="100000"/>
                        </a:lnSpc>
                        <a:spcBef>
                          <a:spcPts val="0"/>
                        </a:spcBef>
                        <a:spcAft>
                          <a:spcPts val="0"/>
                        </a:spcAft>
                        <a:buNone/>
                      </a:pPr>
                      <a:endParaRPr lang="en-GB" sz="1200" b="0" i="0" u="none" strike="noStrike" noProof="0" dirty="0">
                        <a:solidFill>
                          <a:srgbClr val="000000"/>
                        </a:solidFill>
                        <a:latin typeface="Calibri"/>
                      </a:endParaRPr>
                    </a:p>
                    <a:p>
                      <a:pPr lvl="0" algn="l">
                        <a:lnSpc>
                          <a:spcPct val="100000"/>
                        </a:lnSpc>
                        <a:spcBef>
                          <a:spcPts val="0"/>
                        </a:spcBef>
                        <a:spcAft>
                          <a:spcPts val="0"/>
                        </a:spcAft>
                        <a:buNone/>
                      </a:pPr>
                      <a:endParaRPr lang="en-GB" sz="1200" b="0" i="0" u="none" strike="noStrike" noProof="0" dirty="0">
                        <a:solidFill>
                          <a:srgbClr val="000000"/>
                        </a:solidFill>
                        <a:latin typeface="Calibri"/>
                      </a:endParaRPr>
                    </a:p>
                    <a:p>
                      <a:pPr lvl="0" algn="l">
                        <a:lnSpc>
                          <a:spcPct val="100000"/>
                        </a:lnSpc>
                        <a:spcBef>
                          <a:spcPts val="0"/>
                        </a:spcBef>
                        <a:spcAft>
                          <a:spcPts val="0"/>
                        </a:spcAft>
                        <a:buNone/>
                      </a:pPr>
                      <a:endParaRPr lang="en-GB" sz="1200" b="0" i="0" u="none" strike="noStrike" noProof="0" dirty="0">
                        <a:solidFill>
                          <a:srgbClr val="000000"/>
                        </a:solidFill>
                        <a:latin typeface="Calibri"/>
                      </a:endParaRPr>
                    </a:p>
                  </a:txBody>
                  <a:tcPr/>
                </a:tc>
                <a:tc hMerge="1">
                  <a:txBody>
                    <a:bodyPr/>
                    <a:lstStyle/>
                    <a:p>
                      <a:endParaRPr lang="en-US"/>
                    </a:p>
                  </a:txBody>
                  <a:tcPr/>
                </a:tc>
                <a:tc hMerge="1">
                  <a:txBody>
                    <a:bodyPr/>
                    <a:lstStyle/>
                    <a:p>
                      <a:endParaRPr lang="en-US"/>
                    </a:p>
                  </a:txBody>
                  <a:tcPr/>
                </a:tc>
                <a:tc hMerge="1">
                  <a:txBody>
                    <a:bodyPr/>
                    <a:lstStyle/>
                    <a:p>
                      <a:pPr lvl="0" algn="l">
                        <a:lnSpc>
                          <a:spcPct val="100000"/>
                        </a:lnSpc>
                        <a:spcBef>
                          <a:spcPts val="0"/>
                        </a:spcBef>
                        <a:spcAft>
                          <a:spcPts val="0"/>
                        </a:spcAft>
                        <a:buNone/>
                      </a:pPr>
                      <a:endParaRPr lang="en-GB" sz="1200" b="0" i="0" u="none" strike="noStrike" noProof="0">
                        <a:solidFill>
                          <a:srgbClr val="000000"/>
                        </a:solidFill>
                        <a:latin typeface="Calibri"/>
                      </a:endParaRPr>
                    </a:p>
                  </a:txBody>
                  <a:tcPr/>
                </a:tc>
                <a:extLst>
                  <a:ext uri="{0D108BD9-81ED-4DB2-BD59-A6C34878D82A}">
                    <a16:rowId xmlns:a16="http://schemas.microsoft.com/office/drawing/2014/main" val="1257509721"/>
                  </a:ext>
                </a:extLst>
              </a:tr>
            </a:tbl>
          </a:graphicData>
        </a:graphic>
      </p:graphicFrame>
    </p:spTree>
    <p:extLst>
      <p:ext uri="{BB962C8B-B14F-4D97-AF65-F5344CB8AC3E}">
        <p14:creationId xmlns:p14="http://schemas.microsoft.com/office/powerpoint/2010/main" val="2728448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4FB61A0-F12A-4657-A831-46C81E9B12EA}"/>
              </a:ext>
            </a:extLst>
          </p:cNvPr>
          <p:cNvGraphicFramePr>
            <a:graphicFrameLocks noGrp="1"/>
          </p:cNvGraphicFramePr>
          <p:nvPr>
            <p:extLst>
              <p:ext uri="{D42A27DB-BD31-4B8C-83A1-F6EECF244321}">
                <p14:modId xmlns:p14="http://schemas.microsoft.com/office/powerpoint/2010/main" val="3146270754"/>
              </p:ext>
            </p:extLst>
          </p:nvPr>
        </p:nvGraphicFramePr>
        <p:xfrm>
          <a:off x="260648" y="179513"/>
          <a:ext cx="6336704" cy="8673291"/>
        </p:xfrm>
        <a:graphic>
          <a:graphicData uri="http://schemas.openxmlformats.org/drawingml/2006/table">
            <a:tbl>
              <a:tblPr firstRow="1" bandRow="1">
                <a:tableStyleId>{5940675A-B579-460E-94D1-54222C63F5DA}</a:tableStyleId>
              </a:tblPr>
              <a:tblGrid>
                <a:gridCol w="5221379">
                  <a:extLst>
                    <a:ext uri="{9D8B030D-6E8A-4147-A177-3AD203B41FA5}">
                      <a16:colId xmlns:a16="http://schemas.microsoft.com/office/drawing/2014/main" val="4038033295"/>
                    </a:ext>
                  </a:extLst>
                </a:gridCol>
                <a:gridCol w="391871">
                  <a:extLst>
                    <a:ext uri="{9D8B030D-6E8A-4147-A177-3AD203B41FA5}">
                      <a16:colId xmlns:a16="http://schemas.microsoft.com/office/drawing/2014/main" val="1951806065"/>
                    </a:ext>
                  </a:extLst>
                </a:gridCol>
                <a:gridCol w="361727">
                  <a:extLst>
                    <a:ext uri="{9D8B030D-6E8A-4147-A177-3AD203B41FA5}">
                      <a16:colId xmlns:a16="http://schemas.microsoft.com/office/drawing/2014/main" val="1560678352"/>
                    </a:ext>
                  </a:extLst>
                </a:gridCol>
                <a:gridCol w="361727">
                  <a:extLst>
                    <a:ext uri="{9D8B030D-6E8A-4147-A177-3AD203B41FA5}">
                      <a16:colId xmlns:a16="http://schemas.microsoft.com/office/drawing/2014/main" val="3090644822"/>
                    </a:ext>
                  </a:extLst>
                </a:gridCol>
              </a:tblGrid>
              <a:tr h="441431">
                <a:tc gridSpan="4">
                  <a:txBody>
                    <a:bodyPr/>
                    <a:lstStyle/>
                    <a:p>
                      <a:pPr lvl="0" algn="ctr">
                        <a:lnSpc>
                          <a:spcPct val="100000"/>
                        </a:lnSpc>
                        <a:spcBef>
                          <a:spcPts val="0"/>
                        </a:spcBef>
                        <a:spcAft>
                          <a:spcPts val="0"/>
                        </a:spcAft>
                        <a:buNone/>
                      </a:pPr>
                      <a:r>
                        <a:rPr lang="en-GB" sz="2400" b="1" i="0" u="none" strike="noStrike" baseline="0" noProof="0" dirty="0">
                          <a:solidFill>
                            <a:schemeClr val="bg1"/>
                          </a:solidFill>
                          <a:latin typeface="Calibri"/>
                        </a:rPr>
                        <a:t>GCSE DT REVISION PLC</a:t>
                      </a:r>
                      <a:endParaRPr lang="en-US" i="0" u="none" strike="noStrike" noProof="0" dirty="0">
                        <a:latin typeface="Calibri"/>
                      </a:endParaRPr>
                    </a:p>
                  </a:txBody>
                  <a:tcPr>
                    <a:solidFill>
                      <a:schemeClr val="tx1"/>
                    </a:solidFill>
                  </a:tcPr>
                </a:tc>
                <a:tc hMerge="1">
                  <a:txBody>
                    <a:bodyPr/>
                    <a:lstStyle/>
                    <a:p>
                      <a:endParaRPr lang="en-US"/>
                    </a:p>
                  </a:txBody>
                  <a:tcPr/>
                </a:tc>
                <a:tc hMerge="1">
                  <a:txBody>
                    <a:bodyPr/>
                    <a:lstStyle/>
                    <a:p>
                      <a:endParaRPr lang="en-GB"/>
                    </a:p>
                  </a:txBody>
                  <a:tcPr/>
                </a:tc>
                <a:tc hMerge="1">
                  <a:txBody>
                    <a:bodyPr/>
                    <a:lstStyle/>
                    <a:p>
                      <a:endParaRPr lang="en-US"/>
                    </a:p>
                  </a:txBody>
                  <a:tcPr>
                    <a:solidFill>
                      <a:schemeClr val="tx1"/>
                    </a:solidFill>
                  </a:tcPr>
                </a:tc>
                <a:extLst>
                  <a:ext uri="{0D108BD9-81ED-4DB2-BD59-A6C34878D82A}">
                    <a16:rowId xmlns:a16="http://schemas.microsoft.com/office/drawing/2014/main" val="3848614069"/>
                  </a:ext>
                </a:extLst>
              </a:tr>
              <a:tr h="257502">
                <a:tc>
                  <a:txBody>
                    <a:bodyPr/>
                    <a:lstStyle/>
                    <a:p>
                      <a:pPr lvl="0">
                        <a:buNone/>
                      </a:pPr>
                      <a:r>
                        <a:rPr lang="en-GB" sz="1150" b="1"/>
                        <a:t>Topic</a:t>
                      </a:r>
                      <a:endParaRPr lang="en-US"/>
                    </a:p>
                  </a:txBody>
                  <a:tcPr/>
                </a:tc>
                <a:tc>
                  <a:txBody>
                    <a:bodyPr/>
                    <a:lstStyle/>
                    <a:p>
                      <a:pPr lvl="0">
                        <a:buNone/>
                      </a:pPr>
                      <a:r>
                        <a:rPr lang="en-GB" sz="1000" b="1"/>
                        <a:t>R</a:t>
                      </a:r>
                    </a:p>
                  </a:txBody>
                  <a:tcPr/>
                </a:tc>
                <a:tc>
                  <a:txBody>
                    <a:bodyPr/>
                    <a:lstStyle/>
                    <a:p>
                      <a:pPr lvl="0">
                        <a:buNone/>
                      </a:pPr>
                      <a:r>
                        <a:rPr lang="en-GB" sz="1000" b="1"/>
                        <a:t>A</a:t>
                      </a:r>
                      <a:endParaRPr lang="en-US"/>
                    </a:p>
                  </a:txBody>
                  <a:tcPr/>
                </a:tc>
                <a:tc>
                  <a:txBody>
                    <a:bodyPr/>
                    <a:lstStyle/>
                    <a:p>
                      <a:pPr lvl="0">
                        <a:buNone/>
                      </a:pPr>
                      <a:r>
                        <a:rPr lang="en-GB" sz="1000" b="1"/>
                        <a:t>G</a:t>
                      </a:r>
                      <a:endParaRPr lang="en-US"/>
                    </a:p>
                  </a:txBody>
                  <a:tcPr/>
                </a:tc>
                <a:extLst>
                  <a:ext uri="{0D108BD9-81ED-4DB2-BD59-A6C34878D82A}">
                    <a16:rowId xmlns:a16="http://schemas.microsoft.com/office/drawing/2014/main" val="3122617782"/>
                  </a:ext>
                </a:extLst>
              </a:tr>
              <a:tr h="257502">
                <a:tc gridSpan="3">
                  <a:txBody>
                    <a:bodyPr/>
                    <a:lstStyle/>
                    <a:p>
                      <a:pPr lvl="0" algn="ctr">
                        <a:lnSpc>
                          <a:spcPct val="100000"/>
                        </a:lnSpc>
                        <a:spcBef>
                          <a:spcPts val="0"/>
                        </a:spcBef>
                        <a:spcAft>
                          <a:spcPts val="0"/>
                        </a:spcAft>
                        <a:buNone/>
                      </a:pPr>
                      <a:r>
                        <a:rPr lang="en-GB" sz="1150" b="0" i="0" u="none" strike="noStrike" noProof="0">
                          <a:solidFill>
                            <a:srgbClr val="000000"/>
                          </a:solidFill>
                          <a:latin typeface="Calibri"/>
                        </a:rPr>
                        <a:t>Environmental, social and economic challenge</a:t>
                      </a:r>
                      <a:endParaRPr lang="en-US"/>
                    </a:p>
                  </a:txBody>
                  <a:tcPr>
                    <a:solidFill>
                      <a:schemeClr val="bg1">
                        <a:lumMod val="85000"/>
                      </a:schemeClr>
                    </a:solidFill>
                  </a:tcPr>
                </a:tc>
                <a:tc hMerge="1">
                  <a:txBody>
                    <a:bodyPr/>
                    <a:lstStyle/>
                    <a:p>
                      <a:endParaRPr lang="en-US"/>
                    </a:p>
                  </a:txBody>
                  <a:tcPr/>
                </a:tc>
                <a:tc hMerge="1">
                  <a:txBody>
                    <a:bodyPr/>
                    <a:lstStyle/>
                    <a:p>
                      <a:endParaRPr lang="en-GB"/>
                    </a:p>
                  </a:txBody>
                  <a:tcPr/>
                </a:tc>
                <a:tc>
                  <a:txBody>
                    <a:bodyPr/>
                    <a:lstStyle/>
                    <a:p>
                      <a:pPr lvl="0" algn="ctr">
                        <a:lnSpc>
                          <a:spcPct val="100000"/>
                        </a:lnSpc>
                        <a:spcBef>
                          <a:spcPts val="0"/>
                        </a:spcBef>
                        <a:spcAft>
                          <a:spcPts val="0"/>
                        </a:spcAft>
                        <a:buNone/>
                      </a:pPr>
                      <a:endParaRPr lang="en-GB" sz="1150" b="0" i="0" u="none" strike="noStrike" noProof="0">
                        <a:solidFill>
                          <a:srgbClr val="000000"/>
                        </a:solidFill>
                        <a:latin typeface="Calibri"/>
                      </a:endParaRPr>
                    </a:p>
                  </a:txBody>
                  <a:tcPr>
                    <a:solidFill>
                      <a:schemeClr val="bg1">
                        <a:lumMod val="85000"/>
                      </a:schemeClr>
                    </a:solidFill>
                  </a:tcPr>
                </a:tc>
                <a:extLst>
                  <a:ext uri="{0D108BD9-81ED-4DB2-BD59-A6C34878D82A}">
                    <a16:rowId xmlns:a16="http://schemas.microsoft.com/office/drawing/2014/main" val="282929029"/>
                  </a:ext>
                </a:extLst>
              </a:tr>
              <a:tr h="954627">
                <a:tc>
                  <a:txBody>
                    <a:bodyPr/>
                    <a:lstStyle/>
                    <a:p>
                      <a:pPr lvl="0" algn="l">
                        <a:lnSpc>
                          <a:spcPct val="100000"/>
                        </a:lnSpc>
                        <a:spcBef>
                          <a:spcPts val="0"/>
                        </a:spcBef>
                        <a:spcAft>
                          <a:spcPts val="0"/>
                        </a:spcAft>
                        <a:buNone/>
                      </a:pPr>
                      <a:r>
                        <a:rPr lang="en-GB" sz="1150" b="0" i="0" u="none" strike="noStrike" baseline="0" noProof="0">
                          <a:solidFill>
                            <a:srgbClr val="000000"/>
                          </a:solidFill>
                          <a:latin typeface="Calibri"/>
                        </a:rPr>
                        <a:t>The environment, social and economic challenges that influence design and making.</a:t>
                      </a:r>
                      <a:endParaRPr lang="en-US" b="0" i="0" u="none" strike="noStrike" baseline="0" noProof="0">
                        <a:solidFill>
                          <a:srgbClr val="000000"/>
                        </a:solidFill>
                        <a:latin typeface="Calibri"/>
                      </a:endParaRPr>
                    </a:p>
                    <a:p>
                      <a:pPr lvl="0" algn="l">
                        <a:lnSpc>
                          <a:spcPct val="100000"/>
                        </a:lnSpc>
                        <a:spcBef>
                          <a:spcPts val="0"/>
                        </a:spcBef>
                        <a:spcAft>
                          <a:spcPts val="0"/>
                        </a:spcAft>
                        <a:buNone/>
                      </a:pPr>
                      <a:r>
                        <a:rPr lang="en-GB" sz="1150" b="0" i="0" u="none" strike="noStrike" baseline="0" noProof="0">
                          <a:solidFill>
                            <a:srgbClr val="000000"/>
                          </a:solidFill>
                          <a:latin typeface="Calibri"/>
                        </a:rPr>
                        <a:t>How the following might present opportunities and constraints that influence the processes of designing and making: deforestation, possible increase in carbon dioxide levels leading to potential global warming, the need for fair trade.</a:t>
                      </a:r>
                      <a:endParaRPr lang="en-GB" b="0" i="0" u="none" strike="noStrike" baseline="0" noProof="0">
                        <a:solidFill>
                          <a:srgbClr val="000000"/>
                        </a:solidFill>
                        <a:latin typeface="Calibri"/>
                      </a:endParaRPr>
                    </a:p>
                  </a:txBody>
                  <a:tcPr/>
                </a:tc>
                <a:tc>
                  <a:txBody>
                    <a:bodyPr/>
                    <a:lstStyle/>
                    <a:p>
                      <a:pPr lvl="0" algn="l">
                        <a:lnSpc>
                          <a:spcPct val="100000"/>
                        </a:lnSpc>
                        <a:spcBef>
                          <a:spcPts val="0"/>
                        </a:spcBef>
                        <a:spcAft>
                          <a:spcPts val="0"/>
                        </a:spcAft>
                        <a:buNone/>
                      </a:pPr>
                      <a:endParaRPr lang="en-GB" sz="1150" b="0" i="0" u="none" strike="noStrike" baseline="0" noProof="0">
                        <a:solidFill>
                          <a:srgbClr val="000000"/>
                        </a:solidFill>
                        <a:latin typeface="Calibri"/>
                      </a:endParaRPr>
                    </a:p>
                  </a:txBody>
                  <a:tcPr/>
                </a:tc>
                <a:tc>
                  <a:txBody>
                    <a:bodyPr/>
                    <a:lstStyle/>
                    <a:p>
                      <a:endParaRPr lang="en-GB" sz="1150"/>
                    </a:p>
                  </a:txBody>
                  <a:tcPr/>
                </a:tc>
                <a:tc>
                  <a:txBody>
                    <a:bodyPr/>
                    <a:lstStyle/>
                    <a:p>
                      <a:pPr lvl="0">
                        <a:buNone/>
                      </a:pPr>
                      <a:endParaRPr lang="en-GB" sz="1150"/>
                    </a:p>
                  </a:txBody>
                  <a:tcPr/>
                </a:tc>
                <a:extLst>
                  <a:ext uri="{0D108BD9-81ED-4DB2-BD59-A6C34878D82A}">
                    <a16:rowId xmlns:a16="http://schemas.microsoft.com/office/drawing/2014/main" val="2500663384"/>
                  </a:ext>
                </a:extLst>
              </a:tr>
              <a:tr h="257502">
                <a:tc gridSpan="3">
                  <a:txBody>
                    <a:bodyPr/>
                    <a:lstStyle/>
                    <a:p>
                      <a:pPr lvl="0" algn="ctr">
                        <a:lnSpc>
                          <a:spcPct val="100000"/>
                        </a:lnSpc>
                        <a:spcBef>
                          <a:spcPts val="0"/>
                        </a:spcBef>
                        <a:spcAft>
                          <a:spcPts val="0"/>
                        </a:spcAft>
                        <a:buNone/>
                      </a:pPr>
                      <a:r>
                        <a:rPr lang="en-GB" sz="1150" b="0" i="0" u="none" strike="noStrike" noProof="0">
                          <a:solidFill>
                            <a:srgbClr val="000000"/>
                          </a:solidFill>
                          <a:latin typeface="Calibri"/>
                        </a:rPr>
                        <a:t>The work of others</a:t>
                      </a:r>
                      <a:endParaRPr lang="en-US"/>
                    </a:p>
                  </a:txBody>
                  <a:tcPr>
                    <a:solidFill>
                      <a:schemeClr val="bg1">
                        <a:lumMod val="85000"/>
                      </a:schemeClr>
                    </a:solidFill>
                  </a:tcPr>
                </a:tc>
                <a:tc hMerge="1">
                  <a:txBody>
                    <a:bodyPr/>
                    <a:lstStyle/>
                    <a:p>
                      <a:endParaRPr lang="en-US"/>
                    </a:p>
                  </a:txBody>
                  <a:tcPr/>
                </a:tc>
                <a:tc hMerge="1">
                  <a:txBody>
                    <a:bodyPr/>
                    <a:lstStyle/>
                    <a:p>
                      <a:endParaRPr lang="en-GB"/>
                    </a:p>
                  </a:txBody>
                  <a:tcPr/>
                </a:tc>
                <a:tc>
                  <a:txBody>
                    <a:bodyPr/>
                    <a:lstStyle/>
                    <a:p>
                      <a:pPr lvl="0" algn="ctr">
                        <a:buNone/>
                      </a:pPr>
                      <a:endParaRPr lang="en-GB" sz="1150"/>
                    </a:p>
                  </a:txBody>
                  <a:tcPr>
                    <a:solidFill>
                      <a:schemeClr val="bg1">
                        <a:lumMod val="85000"/>
                      </a:schemeClr>
                    </a:solidFill>
                  </a:tcPr>
                </a:tc>
                <a:extLst>
                  <a:ext uri="{0D108BD9-81ED-4DB2-BD59-A6C34878D82A}">
                    <a16:rowId xmlns:a16="http://schemas.microsoft.com/office/drawing/2014/main" val="2128361560"/>
                  </a:ext>
                </a:extLst>
              </a:tr>
              <a:tr h="1442009">
                <a:tc>
                  <a:txBody>
                    <a:bodyPr/>
                    <a:lstStyle/>
                    <a:p>
                      <a:pPr lvl="0" algn="l">
                        <a:lnSpc>
                          <a:spcPct val="100000"/>
                        </a:lnSpc>
                        <a:spcBef>
                          <a:spcPts val="0"/>
                        </a:spcBef>
                        <a:spcAft>
                          <a:spcPts val="0"/>
                        </a:spcAft>
                        <a:buNone/>
                      </a:pPr>
                      <a:r>
                        <a:rPr lang="en-GB" sz="1150" b="0" i="0" u="none" strike="noStrike" noProof="0">
                          <a:solidFill>
                            <a:srgbClr val="000000"/>
                          </a:solidFill>
                          <a:latin typeface="Calibri"/>
                        </a:rPr>
                        <a:t>You should investigate the work of a minimum of two of the following designers:</a:t>
                      </a:r>
                      <a:endParaRPr lang="en-US"/>
                    </a:p>
                    <a:p>
                      <a:pPr marL="0" lvl="0" indent="0" algn="l">
                        <a:lnSpc>
                          <a:spcPct val="100000"/>
                        </a:lnSpc>
                        <a:spcBef>
                          <a:spcPts val="0"/>
                        </a:spcBef>
                        <a:spcAft>
                          <a:spcPts val="0"/>
                        </a:spcAft>
                        <a:buNone/>
                      </a:pPr>
                      <a:r>
                        <a:rPr lang="en-GB" sz="1150" b="0" i="0" u="none" strike="noStrike" noProof="0">
                          <a:solidFill>
                            <a:srgbClr val="000000"/>
                          </a:solidFill>
                          <a:latin typeface="Calibri"/>
                        </a:rPr>
                        <a:t>Harry Beck, Marcel Breuer, Coco Chanel, Norman Foster, Sir Alec Issigonis, William Morris, Alexander McQueen, Mary Quant, Louis Comfort Tiffany, Raymond </a:t>
                      </a:r>
                      <a:r>
                        <a:rPr lang="en-GB" sz="1150" b="0" i="0" u="none" strike="noStrike" noProof="0" err="1">
                          <a:solidFill>
                            <a:srgbClr val="000000"/>
                          </a:solidFill>
                          <a:latin typeface="Calibri"/>
                        </a:rPr>
                        <a:t>Templer</a:t>
                      </a:r>
                      <a:r>
                        <a:rPr lang="en-GB" sz="1150" b="0" i="0" u="none" strike="noStrike" noProof="0">
                          <a:solidFill>
                            <a:srgbClr val="000000"/>
                          </a:solidFill>
                          <a:latin typeface="Calibri"/>
                        </a:rPr>
                        <a:t>, Marcel Breuer, Gerrit </a:t>
                      </a:r>
                      <a:r>
                        <a:rPr lang="en-GB" sz="1150" b="0" i="0" u="none" strike="noStrike" noProof="0" err="1">
                          <a:solidFill>
                            <a:srgbClr val="000000"/>
                          </a:solidFill>
                          <a:latin typeface="Calibri"/>
                        </a:rPr>
                        <a:t>Reitveld</a:t>
                      </a:r>
                      <a:r>
                        <a:rPr lang="en-GB" sz="1150" b="0" i="0" u="none" strike="noStrike" noProof="0">
                          <a:solidFill>
                            <a:srgbClr val="000000"/>
                          </a:solidFill>
                          <a:latin typeface="Calibri"/>
                        </a:rPr>
                        <a:t>, Charles Rennie Macintosh, Aldo Rossi, Ettore </a:t>
                      </a:r>
                      <a:r>
                        <a:rPr lang="en-GB" sz="1150" b="0" i="0" u="none" strike="noStrike" noProof="0" err="1">
                          <a:solidFill>
                            <a:srgbClr val="000000"/>
                          </a:solidFill>
                          <a:latin typeface="Calibri"/>
                        </a:rPr>
                        <a:t>Sottsass</a:t>
                      </a:r>
                      <a:r>
                        <a:rPr lang="en-GB" sz="1150" b="0" i="0" u="none" strike="noStrike" noProof="0">
                          <a:solidFill>
                            <a:srgbClr val="000000"/>
                          </a:solidFill>
                          <a:latin typeface="Calibri"/>
                        </a:rPr>
                        <a:t>, Philippe </a:t>
                      </a:r>
                      <a:r>
                        <a:rPr lang="en-GB" sz="1150" b="0" i="0" u="none" strike="noStrike" noProof="0" err="1">
                          <a:solidFill>
                            <a:srgbClr val="000000"/>
                          </a:solidFill>
                          <a:latin typeface="Calibri"/>
                        </a:rPr>
                        <a:t>Starck</a:t>
                      </a:r>
                      <a:r>
                        <a:rPr lang="en-GB" sz="1150" b="0" i="0" u="none" strike="noStrike" noProof="0">
                          <a:solidFill>
                            <a:srgbClr val="000000"/>
                          </a:solidFill>
                          <a:latin typeface="Calibri"/>
                        </a:rPr>
                        <a:t>, Vivienne Westwood.</a:t>
                      </a:r>
                      <a:endParaRPr lang="en-GB" b="0" i="0" u="none" strike="noStrike" noProof="0">
                        <a:solidFill>
                          <a:srgbClr val="000000"/>
                        </a:solidFill>
                        <a:latin typeface="Calibri"/>
                      </a:endParaRPr>
                    </a:p>
                    <a:p>
                      <a:pPr marL="0" lvl="0" indent="0" algn="l">
                        <a:lnSpc>
                          <a:spcPct val="100000"/>
                        </a:lnSpc>
                        <a:spcBef>
                          <a:spcPts val="0"/>
                        </a:spcBef>
                        <a:spcAft>
                          <a:spcPts val="0"/>
                        </a:spcAft>
                        <a:buNone/>
                      </a:pPr>
                      <a:endParaRPr lang="en-GB" sz="1150" b="0" i="0" u="none" strike="noStrike" noProof="0">
                        <a:solidFill>
                          <a:srgbClr val="000000"/>
                        </a:solidFill>
                        <a:latin typeface="Calibri"/>
                      </a:endParaRPr>
                    </a:p>
                    <a:p>
                      <a:pPr lvl="0" indent="0" algn="l">
                        <a:lnSpc>
                          <a:spcPct val="100000"/>
                        </a:lnSpc>
                        <a:spcBef>
                          <a:spcPts val="0"/>
                        </a:spcBef>
                        <a:spcAft>
                          <a:spcPts val="0"/>
                        </a:spcAft>
                        <a:buNone/>
                      </a:pPr>
                      <a:r>
                        <a:rPr lang="en-GB" sz="1150" b="0" i="0" u="none" strike="noStrike" noProof="0">
                          <a:solidFill>
                            <a:srgbClr val="000000"/>
                          </a:solidFill>
                          <a:latin typeface="Calibri"/>
                        </a:rPr>
                        <a:t>You should investigate the work of a minimum of two of the following companies:</a:t>
                      </a:r>
                      <a:endParaRPr lang="en-GB"/>
                    </a:p>
                    <a:p>
                      <a:pPr marL="0" lvl="0" indent="0" algn="l">
                        <a:lnSpc>
                          <a:spcPct val="100000"/>
                        </a:lnSpc>
                        <a:spcBef>
                          <a:spcPts val="0"/>
                        </a:spcBef>
                        <a:spcAft>
                          <a:spcPts val="0"/>
                        </a:spcAft>
                        <a:buNone/>
                      </a:pPr>
                      <a:r>
                        <a:rPr lang="en-GB" sz="1150" b="0" i="0" u="none" strike="noStrike" noProof="0">
                          <a:solidFill>
                            <a:srgbClr val="000000"/>
                          </a:solidFill>
                          <a:latin typeface="Calibri"/>
                        </a:rPr>
                        <a:t>Alessi, Apple, Braun, Dyson, Gap, Primark, Under Armour, Zara.</a:t>
                      </a:r>
                      <a:endParaRPr lang="en-GB" b="0" i="0" u="none" strike="noStrike" noProof="0">
                        <a:solidFill>
                          <a:srgbClr val="000000"/>
                        </a:solidFill>
                        <a:latin typeface="Calibri"/>
                      </a:endParaRPr>
                    </a:p>
                  </a:txBody>
                  <a:tcPr/>
                </a:tc>
                <a:tc>
                  <a:txBody>
                    <a:bodyPr/>
                    <a:lstStyle/>
                    <a:p>
                      <a:pPr marL="0" lvl="0" indent="0" algn="l">
                        <a:lnSpc>
                          <a:spcPct val="100000"/>
                        </a:lnSpc>
                        <a:spcBef>
                          <a:spcPts val="0"/>
                        </a:spcBef>
                        <a:spcAft>
                          <a:spcPts val="0"/>
                        </a:spcAft>
                        <a:buNone/>
                      </a:pPr>
                      <a:endParaRPr lang="en-GB" sz="1150" b="0" i="0" u="none" strike="noStrike" noProof="0">
                        <a:solidFill>
                          <a:srgbClr val="000000"/>
                        </a:solidFill>
                        <a:latin typeface="Calibri"/>
                      </a:endParaRPr>
                    </a:p>
                  </a:txBody>
                  <a:tcPr/>
                </a:tc>
                <a:tc>
                  <a:txBody>
                    <a:bodyPr/>
                    <a:lstStyle/>
                    <a:p>
                      <a:endParaRPr lang="en-GB" sz="1150"/>
                    </a:p>
                  </a:txBody>
                  <a:tcPr/>
                </a:tc>
                <a:tc>
                  <a:txBody>
                    <a:bodyPr/>
                    <a:lstStyle/>
                    <a:p>
                      <a:pPr lvl="0">
                        <a:buNone/>
                      </a:pPr>
                      <a:endParaRPr lang="en-GB" sz="1150"/>
                    </a:p>
                  </a:txBody>
                  <a:tcPr/>
                </a:tc>
                <a:extLst>
                  <a:ext uri="{0D108BD9-81ED-4DB2-BD59-A6C34878D82A}">
                    <a16:rowId xmlns:a16="http://schemas.microsoft.com/office/drawing/2014/main" val="3237114488"/>
                  </a:ext>
                </a:extLst>
              </a:tr>
              <a:tr h="257502">
                <a:tc gridSpan="3">
                  <a:txBody>
                    <a:bodyPr/>
                    <a:lstStyle/>
                    <a:p>
                      <a:pPr lvl="0" algn="ctr">
                        <a:lnSpc>
                          <a:spcPct val="100000"/>
                        </a:lnSpc>
                        <a:spcBef>
                          <a:spcPts val="0"/>
                        </a:spcBef>
                        <a:spcAft>
                          <a:spcPts val="0"/>
                        </a:spcAft>
                        <a:buNone/>
                      </a:pPr>
                      <a:r>
                        <a:rPr lang="en-GB" sz="1150" b="0" i="0" u="none" strike="noStrike" noProof="0">
                          <a:solidFill>
                            <a:srgbClr val="000000"/>
                          </a:solidFill>
                          <a:latin typeface="Calibri"/>
                        </a:rPr>
                        <a:t>Design strategies</a:t>
                      </a:r>
                      <a:endParaRPr lang="en-GB" sz="1150" b="0" i="0" u="none" strike="noStrike" noProof="0">
                        <a:latin typeface="Calibri"/>
                      </a:endParaRPr>
                    </a:p>
                  </a:txBody>
                  <a:tcPr>
                    <a:solidFill>
                      <a:schemeClr val="bg1">
                        <a:lumMod val="85000"/>
                      </a:schemeClr>
                    </a:solidFill>
                  </a:tcPr>
                </a:tc>
                <a:tc hMerge="1">
                  <a:txBody>
                    <a:bodyPr/>
                    <a:lstStyle/>
                    <a:p>
                      <a:endParaRPr lang="en-US"/>
                    </a:p>
                  </a:txBody>
                  <a:tcPr/>
                </a:tc>
                <a:tc hMerge="1">
                  <a:txBody>
                    <a:bodyPr/>
                    <a:lstStyle/>
                    <a:p>
                      <a:pPr algn="ctr"/>
                      <a:endParaRPr lang="en-GB"/>
                    </a:p>
                  </a:txBody>
                  <a:tcPr/>
                </a:tc>
                <a:tc>
                  <a:txBody>
                    <a:bodyPr/>
                    <a:lstStyle/>
                    <a:p>
                      <a:pPr lvl="0" algn="ctr">
                        <a:buNone/>
                      </a:pPr>
                      <a:endParaRPr lang="en-GB" sz="1150"/>
                    </a:p>
                  </a:txBody>
                  <a:tcPr>
                    <a:solidFill>
                      <a:schemeClr val="bg1">
                        <a:lumMod val="85000"/>
                      </a:schemeClr>
                    </a:solidFill>
                  </a:tcPr>
                </a:tc>
                <a:extLst>
                  <a:ext uri="{0D108BD9-81ED-4DB2-BD59-A6C34878D82A}">
                    <a16:rowId xmlns:a16="http://schemas.microsoft.com/office/drawing/2014/main" val="232039687"/>
                  </a:ext>
                </a:extLst>
              </a:tr>
              <a:tr h="517764">
                <a:tc>
                  <a:txBody>
                    <a:bodyPr/>
                    <a:lstStyle/>
                    <a:p>
                      <a:pPr lvl="0" algn="l">
                        <a:lnSpc>
                          <a:spcPct val="100000"/>
                        </a:lnSpc>
                        <a:spcBef>
                          <a:spcPts val="0"/>
                        </a:spcBef>
                        <a:spcAft>
                          <a:spcPts val="0"/>
                        </a:spcAft>
                        <a:buNone/>
                      </a:pPr>
                      <a:r>
                        <a:rPr lang="en-GB" sz="1150" b="0" i="0" u="none" strike="noStrike" noProof="0" dirty="0">
                          <a:solidFill>
                            <a:srgbClr val="000000"/>
                          </a:solidFill>
                          <a:latin typeface="Calibri"/>
                        </a:rPr>
                        <a:t>How different strategies can be applied, including: collaboration, user centred design, a systems approach, iterative design, avoiding design fixation.</a:t>
                      </a:r>
                      <a:endParaRPr lang="en-GB" dirty="0"/>
                    </a:p>
                  </a:txBody>
                  <a:tcPr/>
                </a:tc>
                <a:tc>
                  <a:txBody>
                    <a:bodyPr/>
                    <a:lstStyle/>
                    <a:p>
                      <a:pPr lvl="0" algn="l">
                        <a:lnSpc>
                          <a:spcPct val="100000"/>
                        </a:lnSpc>
                        <a:spcBef>
                          <a:spcPts val="0"/>
                        </a:spcBef>
                        <a:spcAft>
                          <a:spcPts val="0"/>
                        </a:spcAft>
                        <a:buNone/>
                      </a:pPr>
                      <a:endParaRPr lang="en-GB" sz="1150" b="0" i="0" u="none" strike="noStrike" noProof="0">
                        <a:solidFill>
                          <a:srgbClr val="000000"/>
                        </a:solidFill>
                        <a:latin typeface="Calibri"/>
                      </a:endParaRPr>
                    </a:p>
                  </a:txBody>
                  <a:tcPr/>
                </a:tc>
                <a:tc>
                  <a:txBody>
                    <a:bodyPr/>
                    <a:lstStyle/>
                    <a:p>
                      <a:pPr algn="ctr"/>
                      <a:endParaRPr lang="en-GB" sz="1150"/>
                    </a:p>
                  </a:txBody>
                  <a:tcPr/>
                </a:tc>
                <a:tc>
                  <a:txBody>
                    <a:bodyPr/>
                    <a:lstStyle/>
                    <a:p>
                      <a:pPr lvl="0" algn="ctr">
                        <a:buNone/>
                      </a:pPr>
                      <a:endParaRPr lang="en-GB" sz="1150"/>
                    </a:p>
                  </a:txBody>
                  <a:tcPr/>
                </a:tc>
                <a:extLst>
                  <a:ext uri="{0D108BD9-81ED-4DB2-BD59-A6C34878D82A}">
                    <a16:rowId xmlns:a16="http://schemas.microsoft.com/office/drawing/2014/main" val="1629086900"/>
                  </a:ext>
                </a:extLst>
              </a:tr>
              <a:tr h="426717">
                <a:tc>
                  <a:txBody>
                    <a:bodyPr/>
                    <a:lstStyle/>
                    <a:p>
                      <a:pPr marL="0" marR="0" indent="0" algn="l" rtl="0">
                        <a:lnSpc>
                          <a:spcPct val="100000"/>
                        </a:lnSpc>
                        <a:spcBef>
                          <a:spcPts val="0"/>
                        </a:spcBef>
                        <a:spcAft>
                          <a:spcPts val="0"/>
                        </a:spcAft>
                        <a:buFontTx/>
                        <a:buNone/>
                      </a:pPr>
                      <a:r>
                        <a:rPr lang="en-GB" sz="1150"/>
                        <a:t>Exploring and developing ideas through </a:t>
                      </a:r>
                      <a:r>
                        <a:rPr lang="en-GB" sz="1150" b="0" i="0" u="none" strike="noStrike" noProof="0">
                          <a:solidFill>
                            <a:srgbClr val="000000"/>
                          </a:solidFill>
                          <a:latin typeface="Calibri"/>
                        </a:rPr>
                        <a:t>sketching, modelling, testing, evaluation of their work to improve outcomes.</a:t>
                      </a:r>
                      <a:endParaRPr lang="en-GB" sz="1150" baseline="0"/>
                    </a:p>
                  </a:txBody>
                  <a:tcPr/>
                </a:tc>
                <a:tc>
                  <a:txBody>
                    <a:bodyPr/>
                    <a:lstStyle/>
                    <a:p>
                      <a:pPr marL="0" lvl="0" indent="0" algn="l">
                        <a:lnSpc>
                          <a:spcPct val="100000"/>
                        </a:lnSpc>
                        <a:spcBef>
                          <a:spcPts val="0"/>
                        </a:spcBef>
                        <a:spcAft>
                          <a:spcPts val="0"/>
                        </a:spcAft>
                        <a:buNone/>
                      </a:pPr>
                      <a:endParaRPr lang="en-GB" sz="1150" b="0" i="0" u="none" strike="noStrike" noProof="0">
                        <a:solidFill>
                          <a:srgbClr val="000000"/>
                        </a:solidFill>
                        <a:latin typeface="Calibri"/>
                      </a:endParaRPr>
                    </a:p>
                  </a:txBody>
                  <a:tcPr/>
                </a:tc>
                <a:tc>
                  <a:txBody>
                    <a:bodyPr/>
                    <a:lstStyle/>
                    <a:p>
                      <a:pPr algn="ctr"/>
                      <a:endParaRPr lang="en-GB" sz="1150"/>
                    </a:p>
                  </a:txBody>
                  <a:tcPr/>
                </a:tc>
                <a:tc>
                  <a:txBody>
                    <a:bodyPr/>
                    <a:lstStyle/>
                    <a:p>
                      <a:pPr lvl="0" algn="ctr">
                        <a:buNone/>
                      </a:pPr>
                      <a:endParaRPr lang="en-GB" sz="1150"/>
                    </a:p>
                  </a:txBody>
                  <a:tcPr/>
                </a:tc>
                <a:extLst>
                  <a:ext uri="{0D108BD9-81ED-4DB2-BD59-A6C34878D82A}">
                    <a16:rowId xmlns:a16="http://schemas.microsoft.com/office/drawing/2014/main" val="959203628"/>
                  </a:ext>
                </a:extLst>
              </a:tr>
              <a:tr h="257502">
                <a:tc gridSpan="3">
                  <a:txBody>
                    <a:bodyPr/>
                    <a:lstStyle/>
                    <a:p>
                      <a:pPr lvl="0" algn="ctr">
                        <a:lnSpc>
                          <a:spcPct val="100000"/>
                        </a:lnSpc>
                        <a:spcBef>
                          <a:spcPts val="0"/>
                        </a:spcBef>
                        <a:spcAft>
                          <a:spcPts val="0"/>
                        </a:spcAft>
                        <a:buNone/>
                      </a:pPr>
                      <a:r>
                        <a:rPr lang="en-GB" sz="1150" b="0" i="0" u="none" strike="noStrike" noProof="0" dirty="0">
                          <a:solidFill>
                            <a:srgbClr val="000000"/>
                          </a:solidFill>
                          <a:latin typeface="Calibri"/>
                        </a:rPr>
                        <a:t>Communication of design ideas</a:t>
                      </a:r>
                      <a:endParaRPr lang="en-US" dirty="0"/>
                    </a:p>
                  </a:txBody>
                  <a:tcPr>
                    <a:solidFill>
                      <a:schemeClr val="bg1">
                        <a:lumMod val="85000"/>
                      </a:schemeClr>
                    </a:solidFill>
                  </a:tcPr>
                </a:tc>
                <a:tc hMerge="1">
                  <a:txBody>
                    <a:bodyPr/>
                    <a:lstStyle/>
                    <a:p>
                      <a:endParaRPr lang="en-US"/>
                    </a:p>
                  </a:txBody>
                  <a:tcPr/>
                </a:tc>
                <a:tc hMerge="1">
                  <a:txBody>
                    <a:bodyPr/>
                    <a:lstStyle/>
                    <a:p>
                      <a:pPr algn="ctr"/>
                      <a:endParaRPr lang="en-GB" sz="1150"/>
                    </a:p>
                  </a:txBody>
                  <a:tcPr/>
                </a:tc>
                <a:tc>
                  <a:txBody>
                    <a:bodyPr/>
                    <a:lstStyle/>
                    <a:p>
                      <a:pPr marL="0" lvl="0" indent="0" algn="ctr" defTabSz="685800" eaLnBrk="1" fontAlgn="auto" latinLnBrk="0" hangingPunct="1">
                        <a:lnSpc>
                          <a:spcPct val="100000"/>
                        </a:lnSpc>
                        <a:spcBef>
                          <a:spcPts val="0"/>
                        </a:spcBef>
                        <a:spcAft>
                          <a:spcPts val="0"/>
                        </a:spcAft>
                        <a:buClrTx/>
                        <a:buSzTx/>
                        <a:buNone/>
                        <a:tabLst/>
                        <a:defRPr/>
                      </a:pPr>
                      <a:endParaRPr lang="en-GB" sz="1150"/>
                    </a:p>
                  </a:txBody>
                  <a:tcPr>
                    <a:solidFill>
                      <a:schemeClr val="bg2"/>
                    </a:solidFill>
                  </a:tcPr>
                </a:tc>
                <a:extLst>
                  <a:ext uri="{0D108BD9-81ED-4DB2-BD59-A6C34878D82A}">
                    <a16:rowId xmlns:a16="http://schemas.microsoft.com/office/drawing/2014/main" val="1748537787"/>
                  </a:ext>
                </a:extLst>
              </a:tr>
              <a:tr h="2383730">
                <a:tc>
                  <a:txBody>
                    <a:bodyPr/>
                    <a:lstStyle/>
                    <a:p>
                      <a:pPr lvl="0" algn="l">
                        <a:lnSpc>
                          <a:spcPct val="100000"/>
                        </a:lnSpc>
                        <a:spcBef>
                          <a:spcPts val="0"/>
                        </a:spcBef>
                        <a:spcAft>
                          <a:spcPts val="0"/>
                        </a:spcAft>
                        <a:buNone/>
                      </a:pPr>
                      <a:r>
                        <a:rPr lang="en-GB" sz="1200" b="0" i="0" u="none" strike="noStrike" noProof="0">
                          <a:solidFill>
                            <a:srgbClr val="000000"/>
                          </a:solidFill>
                          <a:latin typeface="Calibri"/>
                        </a:rPr>
                        <a:t>Develop, communicate, record and justify design ideas using a range of appropriate techniques such as: </a:t>
                      </a:r>
                      <a:endParaRPr lang="en-GB"/>
                    </a:p>
                    <a:p>
                      <a:pPr lvl="0" algn="l">
                        <a:lnSpc>
                          <a:spcPct val="100000"/>
                        </a:lnSpc>
                        <a:spcBef>
                          <a:spcPts val="0"/>
                        </a:spcBef>
                        <a:spcAft>
                          <a:spcPts val="0"/>
                        </a:spcAft>
                        <a:buNone/>
                      </a:pPr>
                      <a:r>
                        <a:rPr lang="en-GB" sz="1200" b="0" i="0" u="none" strike="noStrike" noProof="0">
                          <a:solidFill>
                            <a:srgbClr val="000000"/>
                          </a:solidFill>
                          <a:latin typeface="Calibri"/>
                        </a:rPr>
                        <a:t>freehand sketching, isometric and perspective, 2D and 3D drawings, system and schematic diagrams, annotated drawings that explain detailed development or the conceptual stages of designing</a:t>
                      </a:r>
                      <a:br>
                        <a:rPr lang="en-GB" sz="1200" b="0" i="0" u="none" strike="noStrike" noProof="0">
                          <a:latin typeface="Calibri"/>
                        </a:rPr>
                      </a:br>
                      <a:r>
                        <a:rPr lang="en-GB" sz="1200" b="0" i="0" u="none" strike="noStrike" noProof="0">
                          <a:solidFill>
                            <a:srgbClr val="000000"/>
                          </a:solidFill>
                          <a:latin typeface="Calibri"/>
                        </a:rPr>
                        <a:t>Exploded diagrams to show constructional detail or assembly, </a:t>
                      </a:r>
                      <a:br>
                        <a:rPr lang="en-GB" sz="1200" b="0" i="0" u="none" strike="noStrike" noProof="0">
                          <a:latin typeface="Calibri"/>
                        </a:rPr>
                      </a:br>
                      <a:r>
                        <a:rPr lang="en-GB" sz="1200" b="0" i="0" u="none" strike="noStrike" noProof="0">
                          <a:solidFill>
                            <a:srgbClr val="000000"/>
                          </a:solidFill>
                          <a:latin typeface="Calibri"/>
                        </a:rPr>
                        <a:t>working drawings: 3rd angle orthographic, using conventions, dimensions and drawn to scale, </a:t>
                      </a:r>
                      <a:br>
                        <a:rPr lang="en-GB" sz="1200" b="0" i="0" u="none" strike="noStrike" noProof="0">
                          <a:latin typeface="Calibri"/>
                        </a:rPr>
                      </a:br>
                      <a:r>
                        <a:rPr lang="en-GB" sz="1200" b="0" i="0" u="none" strike="noStrike" noProof="0">
                          <a:solidFill>
                            <a:srgbClr val="000000"/>
                          </a:solidFill>
                          <a:latin typeface="Calibri"/>
                        </a:rPr>
                        <a:t>audio and visual recordings in support of aspects of designing: eg interviews with client or users, mathematical modelling, computer based tools, </a:t>
                      </a:r>
                      <a:br>
                        <a:rPr lang="en-GB" sz="1200" b="0" i="0" u="none" strike="noStrike" noProof="0">
                          <a:latin typeface="Calibri"/>
                        </a:rPr>
                      </a:br>
                      <a:r>
                        <a:rPr lang="en-GB" sz="1200" b="0" i="0" u="none" strike="noStrike" noProof="0">
                          <a:solidFill>
                            <a:srgbClr val="000000"/>
                          </a:solidFill>
                          <a:latin typeface="Calibri"/>
                        </a:rPr>
                        <a:t>modelling: working directly with materials and components, eg card modelling, producing a toile when designing garments, constructing a circuit using breadboard.</a:t>
                      </a:r>
                      <a:endParaRPr lang="en-GB"/>
                    </a:p>
                  </a:txBody>
                  <a:tcPr/>
                </a:tc>
                <a:tc>
                  <a:txBody>
                    <a:bodyPr/>
                    <a:lstStyle/>
                    <a:p>
                      <a:pPr lvl="0">
                        <a:buNone/>
                      </a:pPr>
                      <a:endParaRPr lang="en-GB" sz="1200"/>
                    </a:p>
                  </a:txBody>
                  <a:tcPr/>
                </a:tc>
                <a:tc>
                  <a:txBody>
                    <a:bodyPr/>
                    <a:lstStyle/>
                    <a:p>
                      <a:pPr algn="ctr"/>
                      <a:endParaRPr lang="en-GB" sz="1150"/>
                    </a:p>
                  </a:txBody>
                  <a:tcPr/>
                </a:tc>
                <a:tc>
                  <a:txBody>
                    <a:bodyPr/>
                    <a:lstStyle/>
                    <a:p>
                      <a:pPr lvl="0" algn="ctr">
                        <a:buNone/>
                      </a:pPr>
                      <a:endParaRPr lang="en-GB" sz="1150"/>
                    </a:p>
                  </a:txBody>
                  <a:tcPr/>
                </a:tc>
                <a:extLst>
                  <a:ext uri="{0D108BD9-81ED-4DB2-BD59-A6C34878D82A}">
                    <a16:rowId xmlns:a16="http://schemas.microsoft.com/office/drawing/2014/main" val="2179336736"/>
                  </a:ext>
                </a:extLst>
              </a:tr>
              <a:tr h="971149">
                <a:tc gridSpan="4">
                  <a:txBody>
                    <a:bodyPr/>
                    <a:lstStyle/>
                    <a:p>
                      <a:pPr lvl="0" algn="l">
                        <a:lnSpc>
                          <a:spcPct val="100000"/>
                        </a:lnSpc>
                        <a:spcBef>
                          <a:spcPts val="0"/>
                        </a:spcBef>
                        <a:spcAft>
                          <a:spcPts val="0"/>
                        </a:spcAft>
                        <a:buNone/>
                      </a:pPr>
                      <a:r>
                        <a:rPr lang="en-GB" sz="1200" b="1" i="0" u="none" strike="noStrike" noProof="0" dirty="0">
                          <a:solidFill>
                            <a:srgbClr val="000000"/>
                          </a:solidFill>
                          <a:latin typeface="Calibri"/>
                        </a:rPr>
                        <a:t>Target Topics:</a:t>
                      </a:r>
                      <a:endParaRPr lang="en-US" dirty="0"/>
                    </a:p>
                    <a:p>
                      <a:pPr lvl="0" algn="l">
                        <a:lnSpc>
                          <a:spcPct val="100000"/>
                        </a:lnSpc>
                        <a:spcBef>
                          <a:spcPts val="0"/>
                        </a:spcBef>
                        <a:spcAft>
                          <a:spcPts val="0"/>
                        </a:spcAft>
                        <a:buNone/>
                      </a:pPr>
                      <a:endParaRPr lang="en-GB" sz="1200" b="0" i="0" u="none" strike="noStrike" noProof="0" dirty="0">
                        <a:solidFill>
                          <a:srgbClr val="000000"/>
                        </a:solidFill>
                        <a:latin typeface="Calibri"/>
                      </a:endParaRPr>
                    </a:p>
                    <a:p>
                      <a:pPr lvl="0" algn="l">
                        <a:lnSpc>
                          <a:spcPct val="100000"/>
                        </a:lnSpc>
                        <a:spcBef>
                          <a:spcPts val="0"/>
                        </a:spcBef>
                        <a:spcAft>
                          <a:spcPts val="0"/>
                        </a:spcAft>
                        <a:buNone/>
                      </a:pPr>
                      <a:endParaRPr lang="en-GB" sz="1200" b="0" i="0" u="none" strike="noStrike" noProof="0" dirty="0">
                        <a:solidFill>
                          <a:srgbClr val="000000"/>
                        </a:solidFill>
                        <a:latin typeface="Calibri"/>
                      </a:endParaRPr>
                    </a:p>
                    <a:p>
                      <a:pPr lvl="0" algn="l">
                        <a:lnSpc>
                          <a:spcPct val="100000"/>
                        </a:lnSpc>
                        <a:spcBef>
                          <a:spcPts val="0"/>
                        </a:spcBef>
                        <a:spcAft>
                          <a:spcPts val="0"/>
                        </a:spcAft>
                        <a:buNone/>
                      </a:pPr>
                      <a:endParaRPr lang="en-GB" sz="1200" b="0" i="0" u="none" strike="noStrike" noProof="0" dirty="0">
                        <a:solidFill>
                          <a:srgbClr val="000000"/>
                        </a:solidFill>
                        <a:latin typeface="Calibri"/>
                      </a:endParaRPr>
                    </a:p>
                    <a:p>
                      <a:pPr lvl="0" algn="l">
                        <a:lnSpc>
                          <a:spcPct val="100000"/>
                        </a:lnSpc>
                        <a:spcBef>
                          <a:spcPts val="0"/>
                        </a:spcBef>
                        <a:spcAft>
                          <a:spcPts val="0"/>
                        </a:spcAft>
                        <a:buNone/>
                      </a:pPr>
                      <a:endParaRPr lang="en-GB" sz="1200" b="0" i="0" u="none" strike="noStrike" noProof="0" dirty="0">
                        <a:solidFill>
                          <a:srgbClr val="000000"/>
                        </a:solidFill>
                        <a:latin typeface="Calibri"/>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4114843"/>
                  </a:ext>
                </a:extLst>
              </a:tr>
            </a:tbl>
          </a:graphicData>
        </a:graphic>
      </p:graphicFrame>
    </p:spTree>
    <p:extLst>
      <p:ext uri="{BB962C8B-B14F-4D97-AF65-F5344CB8AC3E}">
        <p14:creationId xmlns:p14="http://schemas.microsoft.com/office/powerpoint/2010/main" val="3647964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EC4FE72-63C5-47DA-A667-9D3BAC1E5459}"/>
              </a:ext>
            </a:extLst>
          </p:cNvPr>
          <p:cNvGraphicFramePr>
            <a:graphicFrameLocks noGrp="1"/>
          </p:cNvGraphicFramePr>
          <p:nvPr>
            <p:extLst>
              <p:ext uri="{D42A27DB-BD31-4B8C-83A1-F6EECF244321}">
                <p14:modId xmlns:p14="http://schemas.microsoft.com/office/powerpoint/2010/main" val="1267548945"/>
              </p:ext>
            </p:extLst>
          </p:nvPr>
        </p:nvGraphicFramePr>
        <p:xfrm>
          <a:off x="178140" y="257966"/>
          <a:ext cx="6419211" cy="8634513"/>
        </p:xfrm>
        <a:graphic>
          <a:graphicData uri="http://schemas.openxmlformats.org/drawingml/2006/table">
            <a:tbl>
              <a:tblPr firstRow="1" bandRow="1">
                <a:tableStyleId>{5940675A-B579-460E-94D1-54222C63F5DA}</a:tableStyleId>
              </a:tblPr>
              <a:tblGrid>
                <a:gridCol w="5230257">
                  <a:extLst>
                    <a:ext uri="{9D8B030D-6E8A-4147-A177-3AD203B41FA5}">
                      <a16:colId xmlns:a16="http://schemas.microsoft.com/office/drawing/2014/main" val="4038033295"/>
                    </a:ext>
                  </a:extLst>
                </a:gridCol>
                <a:gridCol w="439182">
                  <a:extLst>
                    <a:ext uri="{9D8B030D-6E8A-4147-A177-3AD203B41FA5}">
                      <a16:colId xmlns:a16="http://schemas.microsoft.com/office/drawing/2014/main" val="712458406"/>
                    </a:ext>
                  </a:extLst>
                </a:gridCol>
                <a:gridCol w="462391">
                  <a:extLst>
                    <a:ext uri="{9D8B030D-6E8A-4147-A177-3AD203B41FA5}">
                      <a16:colId xmlns:a16="http://schemas.microsoft.com/office/drawing/2014/main" val="2475185244"/>
                    </a:ext>
                  </a:extLst>
                </a:gridCol>
                <a:gridCol w="287381">
                  <a:extLst>
                    <a:ext uri="{9D8B030D-6E8A-4147-A177-3AD203B41FA5}">
                      <a16:colId xmlns:a16="http://schemas.microsoft.com/office/drawing/2014/main" val="1134692817"/>
                    </a:ext>
                  </a:extLst>
                </a:gridCol>
              </a:tblGrid>
              <a:tr h="481031">
                <a:tc gridSpan="4">
                  <a:txBody>
                    <a:bodyPr/>
                    <a:lstStyle/>
                    <a:p>
                      <a:pPr lvl="0" algn="ctr">
                        <a:lnSpc>
                          <a:spcPct val="100000"/>
                        </a:lnSpc>
                        <a:spcBef>
                          <a:spcPts val="0"/>
                        </a:spcBef>
                        <a:spcAft>
                          <a:spcPts val="0"/>
                        </a:spcAft>
                        <a:buNone/>
                      </a:pPr>
                      <a:r>
                        <a:rPr lang="en-GB" sz="2400" b="1" i="0" u="none" strike="noStrike" baseline="0" noProof="0" dirty="0">
                          <a:solidFill>
                            <a:schemeClr val="bg1"/>
                          </a:solidFill>
                          <a:latin typeface="Calibri"/>
                        </a:rPr>
                        <a:t>GCSE DT REVISION PLC</a:t>
                      </a:r>
                      <a:endParaRPr lang="en-US" i="0" u="none" strike="noStrike" noProof="0" dirty="0">
                        <a:latin typeface="Calibri"/>
                      </a:endParaRPr>
                    </a:p>
                  </a:txBody>
                  <a:tcPr>
                    <a:solidFill>
                      <a:schemeClr val="tx1"/>
                    </a:solidFill>
                  </a:tcPr>
                </a:tc>
                <a:tc hMerge="1">
                  <a:txBody>
                    <a:bodyPr/>
                    <a:lstStyle/>
                    <a:p>
                      <a:endParaRPr lang="en-US"/>
                    </a:p>
                  </a:txBody>
                  <a:tcPr>
                    <a:solidFill>
                      <a:schemeClr val="tx1"/>
                    </a:solidFill>
                  </a:tcPr>
                </a:tc>
                <a:tc hMerge="1">
                  <a:txBody>
                    <a:bodyPr/>
                    <a:lstStyle/>
                    <a:p>
                      <a:endParaRPr lang="en-US"/>
                    </a:p>
                  </a:txBody>
                  <a:tcPr>
                    <a:solidFill>
                      <a:schemeClr val="tx1"/>
                    </a:solidFill>
                  </a:tcPr>
                </a:tc>
                <a:tc hMerge="1">
                  <a:txBody>
                    <a:bodyPr/>
                    <a:lstStyle/>
                    <a:p>
                      <a:endParaRPr lang="en-US"/>
                    </a:p>
                  </a:txBody>
                  <a:tcPr>
                    <a:solidFill>
                      <a:schemeClr val="tx1"/>
                    </a:solidFill>
                  </a:tcPr>
                </a:tc>
                <a:extLst>
                  <a:ext uri="{0D108BD9-81ED-4DB2-BD59-A6C34878D82A}">
                    <a16:rowId xmlns:a16="http://schemas.microsoft.com/office/drawing/2014/main" val="3848614069"/>
                  </a:ext>
                </a:extLst>
              </a:tr>
              <a:tr h="280602">
                <a:tc>
                  <a:txBody>
                    <a:bodyPr/>
                    <a:lstStyle/>
                    <a:p>
                      <a:pPr lvl="0">
                        <a:buNone/>
                      </a:pPr>
                      <a:r>
                        <a:rPr lang="en-GB" sz="1150" b="1"/>
                        <a:t>Topic</a:t>
                      </a:r>
                    </a:p>
                  </a:txBody>
                  <a:tcPr/>
                </a:tc>
                <a:tc>
                  <a:txBody>
                    <a:bodyPr/>
                    <a:lstStyle/>
                    <a:p>
                      <a:pPr lvl="0">
                        <a:buNone/>
                      </a:pPr>
                      <a:r>
                        <a:rPr lang="en-GB" sz="1000" b="1"/>
                        <a:t>R</a:t>
                      </a:r>
                      <a:endParaRPr lang="en-US"/>
                    </a:p>
                  </a:txBody>
                  <a:tcPr/>
                </a:tc>
                <a:tc>
                  <a:txBody>
                    <a:bodyPr/>
                    <a:lstStyle/>
                    <a:p>
                      <a:pPr lvl="0">
                        <a:buNone/>
                      </a:pPr>
                      <a:r>
                        <a:rPr lang="en-GB" sz="1000" b="1"/>
                        <a:t>A</a:t>
                      </a:r>
                      <a:endParaRPr lang="en-US"/>
                    </a:p>
                  </a:txBody>
                  <a:tcPr/>
                </a:tc>
                <a:tc>
                  <a:txBody>
                    <a:bodyPr/>
                    <a:lstStyle/>
                    <a:p>
                      <a:pPr lvl="0">
                        <a:buNone/>
                      </a:pPr>
                      <a:r>
                        <a:rPr lang="en-GB" sz="1000" b="1"/>
                        <a:t>G</a:t>
                      </a:r>
                      <a:endParaRPr lang="en-US"/>
                    </a:p>
                  </a:txBody>
                  <a:tcPr/>
                </a:tc>
                <a:extLst>
                  <a:ext uri="{0D108BD9-81ED-4DB2-BD59-A6C34878D82A}">
                    <a16:rowId xmlns:a16="http://schemas.microsoft.com/office/drawing/2014/main" val="3122617782"/>
                  </a:ext>
                </a:extLst>
              </a:tr>
              <a:tr h="280602">
                <a:tc gridSpan="4">
                  <a:txBody>
                    <a:bodyPr/>
                    <a:lstStyle/>
                    <a:p>
                      <a:pPr lvl="0" algn="ctr">
                        <a:lnSpc>
                          <a:spcPct val="100000"/>
                        </a:lnSpc>
                        <a:spcBef>
                          <a:spcPts val="0"/>
                        </a:spcBef>
                        <a:spcAft>
                          <a:spcPts val="0"/>
                        </a:spcAft>
                        <a:buNone/>
                      </a:pPr>
                      <a:r>
                        <a:rPr lang="en-GB" sz="1150" b="0" i="0" u="none" strike="noStrike" noProof="0">
                          <a:solidFill>
                            <a:srgbClr val="000000"/>
                          </a:solidFill>
                          <a:latin typeface="Calibri"/>
                        </a:rPr>
                        <a:t>Prototype development</a:t>
                      </a:r>
                      <a:endParaRPr lang="en-US"/>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pPr lvl="0" algn="ctr">
                        <a:lnSpc>
                          <a:spcPct val="100000"/>
                        </a:lnSpc>
                        <a:spcBef>
                          <a:spcPts val="0"/>
                        </a:spcBef>
                        <a:spcAft>
                          <a:spcPts val="0"/>
                        </a:spcAft>
                        <a:buNone/>
                      </a:pPr>
                      <a:endParaRPr lang="en-US"/>
                    </a:p>
                  </a:txBody>
                  <a:tcPr>
                    <a:solidFill>
                      <a:schemeClr val="bg1">
                        <a:lumMod val="85000"/>
                      </a:schemeClr>
                    </a:solidFill>
                  </a:tcPr>
                </a:tc>
                <a:extLst>
                  <a:ext uri="{0D108BD9-81ED-4DB2-BD59-A6C34878D82A}">
                    <a16:rowId xmlns:a16="http://schemas.microsoft.com/office/drawing/2014/main" val="2356429103"/>
                  </a:ext>
                </a:extLst>
              </a:tr>
              <a:tr h="1827919">
                <a:tc>
                  <a:txBody>
                    <a:bodyPr/>
                    <a:lstStyle/>
                    <a:p>
                      <a:pPr lvl="0" algn="l">
                        <a:lnSpc>
                          <a:spcPct val="100000"/>
                        </a:lnSpc>
                        <a:spcBef>
                          <a:spcPts val="0"/>
                        </a:spcBef>
                        <a:spcAft>
                          <a:spcPts val="0"/>
                        </a:spcAft>
                        <a:buNone/>
                      </a:pPr>
                      <a:r>
                        <a:rPr lang="en-GB" sz="1200" b="0" i="0" u="none" strike="noStrike" noProof="0">
                          <a:solidFill>
                            <a:srgbClr val="000000"/>
                          </a:solidFill>
                          <a:latin typeface="Calibri"/>
                        </a:rPr>
                        <a:t>Design and develop prototypes in response to client wants and needs. Note the term prototype can be used to describe either a product or system.</a:t>
                      </a:r>
                      <a:endParaRPr lang="en-US"/>
                    </a:p>
                    <a:p>
                      <a:pPr lvl="0" algn="l">
                        <a:lnSpc>
                          <a:spcPct val="100000"/>
                        </a:lnSpc>
                        <a:spcBef>
                          <a:spcPts val="0"/>
                        </a:spcBef>
                        <a:spcAft>
                          <a:spcPts val="0"/>
                        </a:spcAft>
                        <a:buNone/>
                      </a:pPr>
                      <a:r>
                        <a:rPr lang="en-GB" sz="1200" b="0" i="0" u="none" strike="noStrike" noProof="0">
                          <a:solidFill>
                            <a:srgbClr val="000000"/>
                          </a:solidFill>
                          <a:latin typeface="Calibri"/>
                        </a:rPr>
                        <a:t>How the development of prototypes: satisfy the requirements of the brief, respond to client wants and needs, demonstrate innovation, are functional, consider aesthetics, are potentially marketable.</a:t>
                      </a:r>
                      <a:endParaRPr lang="en-GB"/>
                    </a:p>
                    <a:p>
                      <a:pPr lvl="0" indent="0" algn="l">
                        <a:lnSpc>
                          <a:spcPct val="100000"/>
                        </a:lnSpc>
                        <a:spcBef>
                          <a:spcPts val="0"/>
                        </a:spcBef>
                        <a:spcAft>
                          <a:spcPts val="0"/>
                        </a:spcAft>
                        <a:buNone/>
                      </a:pPr>
                      <a:r>
                        <a:rPr lang="en-GB" sz="1200" b="0" i="0" u="none" strike="noStrike" noProof="0">
                          <a:solidFill>
                            <a:srgbClr val="000000"/>
                          </a:solidFill>
                          <a:latin typeface="Calibri"/>
                        </a:rPr>
                        <a:t>Students should know and understand how to evaluate prototypes and be able to: reflect critically, responding to feedback when evaluating their own prototypes, suggest modifications to improve them through inception and manufacture, assess if prototypes are fit for purpose.</a:t>
                      </a:r>
                      <a:endParaRPr lang="en-GB"/>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2861955523"/>
                  </a:ext>
                </a:extLst>
              </a:tr>
              <a:tr h="280602">
                <a:tc gridSpan="4">
                  <a:txBody>
                    <a:bodyPr/>
                    <a:lstStyle/>
                    <a:p>
                      <a:pPr lvl="0" algn="ctr">
                        <a:lnSpc>
                          <a:spcPct val="100000"/>
                        </a:lnSpc>
                        <a:spcBef>
                          <a:spcPts val="0"/>
                        </a:spcBef>
                        <a:spcAft>
                          <a:spcPts val="0"/>
                        </a:spcAft>
                        <a:buNone/>
                      </a:pPr>
                      <a:r>
                        <a:rPr lang="en-GB" sz="1150" b="0" i="0" u="none" strike="noStrike" noProof="0">
                          <a:solidFill>
                            <a:srgbClr val="000000"/>
                          </a:solidFill>
                          <a:latin typeface="Calibri"/>
                        </a:rPr>
                        <a:t>Selection of materials and components</a:t>
                      </a:r>
                      <a:endParaRPr lang="en-US"/>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pPr lvl="0" algn="ctr">
                        <a:lnSpc>
                          <a:spcPct val="100000"/>
                        </a:lnSpc>
                        <a:spcBef>
                          <a:spcPts val="0"/>
                        </a:spcBef>
                        <a:spcAft>
                          <a:spcPts val="0"/>
                        </a:spcAft>
                        <a:buNone/>
                      </a:pPr>
                      <a:endParaRPr lang="en-US"/>
                    </a:p>
                  </a:txBody>
                  <a:tcPr>
                    <a:solidFill>
                      <a:schemeClr val="bg1">
                        <a:lumMod val="85000"/>
                      </a:schemeClr>
                    </a:solidFill>
                  </a:tcPr>
                </a:tc>
                <a:extLst>
                  <a:ext uri="{0D108BD9-81ED-4DB2-BD59-A6C34878D82A}">
                    <a16:rowId xmlns:a16="http://schemas.microsoft.com/office/drawing/2014/main" val="253864570"/>
                  </a:ext>
                </a:extLst>
              </a:tr>
              <a:tr h="673444">
                <a:tc>
                  <a:txBody>
                    <a:bodyPr/>
                    <a:lstStyle/>
                    <a:p>
                      <a:pPr lvl="0" algn="l">
                        <a:lnSpc>
                          <a:spcPct val="100000"/>
                        </a:lnSpc>
                        <a:spcBef>
                          <a:spcPts val="0"/>
                        </a:spcBef>
                        <a:spcAft>
                          <a:spcPts val="0"/>
                        </a:spcAft>
                        <a:buNone/>
                      </a:pPr>
                      <a:r>
                        <a:rPr lang="en-GB" sz="1200" b="0" i="0" u="none" strike="noStrike" noProof="0">
                          <a:solidFill>
                            <a:srgbClr val="000000"/>
                          </a:solidFill>
                          <a:latin typeface="Calibri"/>
                        </a:rPr>
                        <a:t>Appropriate materials and components to make a prototype.</a:t>
                      </a:r>
                      <a:endParaRPr lang="en-US"/>
                    </a:p>
                    <a:p>
                      <a:pPr lvl="0" algn="l">
                        <a:lnSpc>
                          <a:spcPct val="100000"/>
                        </a:lnSpc>
                        <a:spcBef>
                          <a:spcPts val="0"/>
                        </a:spcBef>
                        <a:spcAft>
                          <a:spcPts val="0"/>
                        </a:spcAft>
                        <a:buNone/>
                      </a:pPr>
                      <a:r>
                        <a:rPr lang="en-GB" sz="1200" b="0" i="0" u="none" strike="noStrike" noProof="0">
                          <a:solidFill>
                            <a:srgbClr val="000000"/>
                          </a:solidFill>
                          <a:latin typeface="Calibri"/>
                        </a:rPr>
                        <a:t>How to select and use materials and components appropriate to the task considering: functional need, cost, availability.</a:t>
                      </a:r>
                      <a:endParaRPr lang="en-GB"/>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404547566"/>
                  </a:ext>
                </a:extLst>
              </a:tr>
              <a:tr h="288619">
                <a:tc gridSpan="4">
                  <a:txBody>
                    <a:bodyPr/>
                    <a:lstStyle/>
                    <a:p>
                      <a:pPr lvl="0" algn="ctr">
                        <a:lnSpc>
                          <a:spcPct val="100000"/>
                        </a:lnSpc>
                        <a:spcBef>
                          <a:spcPts val="0"/>
                        </a:spcBef>
                        <a:spcAft>
                          <a:spcPts val="0"/>
                        </a:spcAft>
                        <a:buNone/>
                      </a:pPr>
                      <a:r>
                        <a:rPr lang="en-GB" sz="1200" b="0" i="0" u="none" strike="noStrike" noProof="0" dirty="0">
                          <a:solidFill>
                            <a:srgbClr val="000000"/>
                          </a:solidFill>
                          <a:latin typeface="Calibri"/>
                        </a:rPr>
                        <a:t>Tolerances</a:t>
                      </a:r>
                      <a:endParaRPr lang="en-US" dirty="0"/>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pPr lvl="0" algn="ctr">
                        <a:lnSpc>
                          <a:spcPct val="100000"/>
                        </a:lnSpc>
                        <a:spcBef>
                          <a:spcPts val="0"/>
                        </a:spcBef>
                        <a:spcAft>
                          <a:spcPts val="0"/>
                        </a:spcAft>
                        <a:buNone/>
                      </a:pPr>
                      <a:endParaRPr lang="en-US"/>
                    </a:p>
                  </a:txBody>
                  <a:tcPr>
                    <a:solidFill>
                      <a:schemeClr val="bg2"/>
                    </a:solidFill>
                  </a:tcPr>
                </a:tc>
                <a:extLst>
                  <a:ext uri="{0D108BD9-81ED-4DB2-BD59-A6C34878D82A}">
                    <a16:rowId xmlns:a16="http://schemas.microsoft.com/office/drawing/2014/main" val="1748537787"/>
                  </a:ext>
                </a:extLst>
              </a:tr>
              <a:tr h="673444">
                <a:tc>
                  <a:txBody>
                    <a:bodyPr/>
                    <a:lstStyle/>
                    <a:p>
                      <a:pPr lvl="0" algn="l">
                        <a:lnSpc>
                          <a:spcPct val="100000"/>
                        </a:lnSpc>
                        <a:spcBef>
                          <a:spcPts val="0"/>
                        </a:spcBef>
                        <a:spcAft>
                          <a:spcPts val="0"/>
                        </a:spcAft>
                        <a:buNone/>
                      </a:pPr>
                      <a:r>
                        <a:rPr lang="en-GB" sz="1200" b="0" i="0" u="none" strike="noStrike" noProof="0">
                          <a:solidFill>
                            <a:srgbClr val="000000"/>
                          </a:solidFill>
                          <a:latin typeface="Calibri"/>
                        </a:rPr>
                        <a:t>Work accurately using tolerances. How a range of materials are cut, shaped and formed to designated tolerances. Why tolerances are applied during making activities.</a:t>
                      </a:r>
                      <a:endParaRPr lang="en-GB"/>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875748078"/>
                  </a:ext>
                </a:extLst>
              </a:tr>
              <a:tr h="288619">
                <a:tc gridSpan="4">
                  <a:txBody>
                    <a:bodyPr/>
                    <a:lstStyle/>
                    <a:p>
                      <a:pPr lvl="0" algn="ctr">
                        <a:lnSpc>
                          <a:spcPct val="100000"/>
                        </a:lnSpc>
                        <a:spcBef>
                          <a:spcPts val="0"/>
                        </a:spcBef>
                        <a:spcAft>
                          <a:spcPts val="0"/>
                        </a:spcAft>
                        <a:buNone/>
                      </a:pPr>
                      <a:r>
                        <a:rPr lang="en-GB" sz="1200" b="0" i="0" u="none" strike="noStrike" noProof="0" dirty="0">
                          <a:solidFill>
                            <a:srgbClr val="000000"/>
                          </a:solidFill>
                          <a:latin typeface="Calibri"/>
                        </a:rPr>
                        <a:t>Material management</a:t>
                      </a:r>
                      <a:endParaRPr lang="en-GB" sz="1200" b="0" i="0" u="none" strike="noStrike" noProof="0" dirty="0">
                        <a:latin typeface="Calibri"/>
                      </a:endParaRPr>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pPr lvl="0" algn="ctr">
                        <a:lnSpc>
                          <a:spcPct val="100000"/>
                        </a:lnSpc>
                        <a:spcBef>
                          <a:spcPts val="0"/>
                        </a:spcBef>
                        <a:spcAft>
                          <a:spcPts val="0"/>
                        </a:spcAft>
                        <a:buNone/>
                      </a:pPr>
                      <a:endParaRPr lang="en-GB" sz="1200" b="0" i="0" u="none" strike="noStrike" noProof="0">
                        <a:latin typeface="Calibri"/>
                      </a:endParaRPr>
                    </a:p>
                  </a:txBody>
                  <a:tcPr>
                    <a:solidFill>
                      <a:schemeClr val="bg2"/>
                    </a:solidFill>
                  </a:tcPr>
                </a:tc>
                <a:extLst>
                  <a:ext uri="{0D108BD9-81ED-4DB2-BD59-A6C34878D82A}">
                    <a16:rowId xmlns:a16="http://schemas.microsoft.com/office/drawing/2014/main" val="2815655216"/>
                  </a:ext>
                </a:extLst>
              </a:tr>
              <a:tr h="865856">
                <a:tc>
                  <a:txBody>
                    <a:bodyPr/>
                    <a:lstStyle/>
                    <a:p>
                      <a:pPr lvl="0" algn="l">
                        <a:lnSpc>
                          <a:spcPct val="100000"/>
                        </a:lnSpc>
                        <a:spcBef>
                          <a:spcPts val="0"/>
                        </a:spcBef>
                        <a:spcAft>
                          <a:spcPts val="0"/>
                        </a:spcAft>
                        <a:buNone/>
                      </a:pPr>
                      <a:r>
                        <a:rPr lang="en-GB" sz="1200" b="0" i="0" u="none" strike="noStrike" noProof="0" dirty="0">
                          <a:solidFill>
                            <a:srgbClr val="000000"/>
                          </a:solidFill>
                          <a:latin typeface="Calibri"/>
                        </a:rPr>
                        <a:t>The importance of planning the cutting and shaping of material to minimise waste e.g. nesting of shapes and parts to be cut from material stock forms.</a:t>
                      </a:r>
                      <a:endParaRPr lang="en-US" dirty="0"/>
                    </a:p>
                    <a:p>
                      <a:pPr lvl="0" algn="l">
                        <a:lnSpc>
                          <a:spcPct val="100000"/>
                        </a:lnSpc>
                        <a:spcBef>
                          <a:spcPts val="0"/>
                        </a:spcBef>
                        <a:spcAft>
                          <a:spcPts val="0"/>
                        </a:spcAft>
                        <a:buNone/>
                      </a:pPr>
                      <a:r>
                        <a:rPr lang="en-GB" sz="1200" b="0" i="0" u="none" strike="noStrike" noProof="0" dirty="0">
                          <a:solidFill>
                            <a:srgbClr val="000000"/>
                          </a:solidFill>
                          <a:latin typeface="Calibri"/>
                        </a:rPr>
                        <a:t>How additional material may be removed by a cutting method or required for seam allowance, joint overlap etc.</a:t>
                      </a:r>
                      <a:endParaRPr lang="en-GB" dirty="0"/>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3471585060"/>
                  </a:ext>
                </a:extLst>
              </a:tr>
              <a:tr h="673444">
                <a:tc>
                  <a:txBody>
                    <a:bodyPr/>
                    <a:lstStyle/>
                    <a:p>
                      <a:pPr lvl="0" algn="l">
                        <a:lnSpc>
                          <a:spcPct val="100000"/>
                        </a:lnSpc>
                        <a:spcBef>
                          <a:spcPts val="0"/>
                        </a:spcBef>
                        <a:spcAft>
                          <a:spcPts val="0"/>
                        </a:spcAft>
                        <a:buNone/>
                      </a:pPr>
                      <a:r>
                        <a:rPr lang="en-GB" sz="1200" b="0" i="0" u="none" strike="noStrike" noProof="0">
                          <a:solidFill>
                            <a:srgbClr val="000000"/>
                          </a:solidFill>
                          <a:latin typeface="Calibri"/>
                        </a:rPr>
                        <a:t>The value of using measurement and marking out to create an accurate and quality prototype. The use of data points and coordinates including the use of reference points, lines and surfaces, templates, jigs and/or patterns</a:t>
                      </a:r>
                      <a:endParaRPr lang="en-GB"/>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863152708"/>
                  </a:ext>
                </a:extLst>
              </a:tr>
              <a:tr h="288619">
                <a:tc gridSpan="4">
                  <a:txBody>
                    <a:bodyPr/>
                    <a:lstStyle/>
                    <a:p>
                      <a:pPr lvl="0" algn="ctr">
                        <a:lnSpc>
                          <a:spcPct val="100000"/>
                        </a:lnSpc>
                        <a:spcBef>
                          <a:spcPts val="0"/>
                        </a:spcBef>
                        <a:spcAft>
                          <a:spcPts val="0"/>
                        </a:spcAft>
                        <a:buNone/>
                      </a:pPr>
                      <a:r>
                        <a:rPr lang="en-GB" sz="1200" b="0" i="0" u="none" strike="noStrike" noProof="0" dirty="0">
                          <a:solidFill>
                            <a:srgbClr val="000000"/>
                          </a:solidFill>
                          <a:latin typeface="Calibri"/>
                        </a:rPr>
                        <a:t>Specialist tools and equipment</a:t>
                      </a:r>
                      <a:endParaRPr lang="en-US" dirty="0"/>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pPr lvl="0" algn="ctr">
                        <a:lnSpc>
                          <a:spcPct val="100000"/>
                        </a:lnSpc>
                        <a:spcBef>
                          <a:spcPts val="0"/>
                        </a:spcBef>
                        <a:spcAft>
                          <a:spcPts val="0"/>
                        </a:spcAft>
                        <a:buNone/>
                      </a:pPr>
                      <a:endParaRPr lang="en-US"/>
                    </a:p>
                  </a:txBody>
                  <a:tcPr>
                    <a:solidFill>
                      <a:schemeClr val="bg2">
                        <a:lumMod val="90000"/>
                      </a:schemeClr>
                    </a:solidFill>
                  </a:tcPr>
                </a:tc>
                <a:extLst>
                  <a:ext uri="{0D108BD9-81ED-4DB2-BD59-A6C34878D82A}">
                    <a16:rowId xmlns:a16="http://schemas.microsoft.com/office/drawing/2014/main" val="4109508816"/>
                  </a:ext>
                </a:extLst>
              </a:tr>
              <a:tr h="865856">
                <a:tc>
                  <a:txBody>
                    <a:bodyPr/>
                    <a:lstStyle/>
                    <a:p>
                      <a:pPr lvl="0" algn="l">
                        <a:lnSpc>
                          <a:spcPct val="100000"/>
                        </a:lnSpc>
                        <a:spcBef>
                          <a:spcPts val="0"/>
                        </a:spcBef>
                        <a:spcAft>
                          <a:spcPts val="0"/>
                        </a:spcAft>
                        <a:buNone/>
                      </a:pPr>
                      <a:r>
                        <a:rPr lang="en-GB" sz="1200" b="0" i="0" u="none" strike="noStrike" noProof="0">
                          <a:solidFill>
                            <a:srgbClr val="000000"/>
                          </a:solidFill>
                          <a:latin typeface="Calibri"/>
                        </a:rPr>
                        <a:t>How to select and use specialist tools and equipment, including hand tools, machinery, digital design &amp; manufacture, appropriate for the material and/or task to complete quality outcomes. How to use them safely to protect themselves and others from harm.</a:t>
                      </a:r>
                      <a:endParaRPr lang="en-GB"/>
                    </a:p>
                  </a:txBody>
                  <a:tcPr/>
                </a:tc>
                <a:tc>
                  <a:txBody>
                    <a:bodyPr/>
                    <a:lstStyle/>
                    <a:p>
                      <a:pPr lvl="0">
                        <a:buNone/>
                      </a:pPr>
                      <a:endParaRPr lang="en-GB"/>
                    </a:p>
                  </a:txBody>
                  <a:tcPr/>
                </a:tc>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480184821"/>
                  </a:ext>
                </a:extLst>
              </a:tr>
              <a:tr h="865856">
                <a:tc gridSpan="4">
                  <a:txBody>
                    <a:bodyPr/>
                    <a:lstStyle/>
                    <a:p>
                      <a:pPr lvl="0" algn="l">
                        <a:lnSpc>
                          <a:spcPct val="100000"/>
                        </a:lnSpc>
                        <a:spcBef>
                          <a:spcPts val="0"/>
                        </a:spcBef>
                        <a:spcAft>
                          <a:spcPts val="0"/>
                        </a:spcAft>
                        <a:buNone/>
                      </a:pPr>
                      <a:r>
                        <a:rPr lang="en-GB" sz="1200" b="1" i="0" u="none" strike="noStrike" noProof="0" dirty="0">
                          <a:solidFill>
                            <a:srgbClr val="000000"/>
                          </a:solidFill>
                          <a:latin typeface="Calibri"/>
                        </a:rPr>
                        <a:t>Target Topics:</a:t>
                      </a:r>
                      <a:endParaRPr lang="en-US" sz="1200" b="0" i="0" u="none" strike="noStrike" noProof="0" dirty="0">
                        <a:latin typeface="Calibri"/>
                      </a:endParaRPr>
                    </a:p>
                    <a:p>
                      <a:pPr lvl="0" algn="l">
                        <a:lnSpc>
                          <a:spcPct val="100000"/>
                        </a:lnSpc>
                        <a:spcBef>
                          <a:spcPts val="0"/>
                        </a:spcBef>
                        <a:spcAft>
                          <a:spcPts val="0"/>
                        </a:spcAft>
                        <a:buNone/>
                      </a:pPr>
                      <a:endParaRPr lang="en-GB" sz="1200" b="0" i="0" u="none" strike="noStrike" noProof="0" dirty="0">
                        <a:latin typeface="Calibri"/>
                      </a:endParaRPr>
                    </a:p>
                    <a:p>
                      <a:pPr lvl="0" algn="l">
                        <a:lnSpc>
                          <a:spcPct val="100000"/>
                        </a:lnSpc>
                        <a:spcBef>
                          <a:spcPts val="0"/>
                        </a:spcBef>
                        <a:spcAft>
                          <a:spcPts val="0"/>
                        </a:spcAft>
                        <a:buNone/>
                      </a:pPr>
                      <a:endParaRPr lang="en-GB" sz="1200" b="0" i="0" u="none" strike="noStrike" noProof="0" dirty="0">
                        <a:latin typeface="Calibri"/>
                      </a:endParaRPr>
                    </a:p>
                    <a:p>
                      <a:pPr lvl="0" algn="l">
                        <a:lnSpc>
                          <a:spcPct val="100000"/>
                        </a:lnSpc>
                        <a:spcBef>
                          <a:spcPts val="0"/>
                        </a:spcBef>
                        <a:spcAft>
                          <a:spcPts val="0"/>
                        </a:spcAft>
                        <a:buNone/>
                      </a:pPr>
                      <a:endParaRPr lang="en-GB" sz="1200" b="0" i="0" u="none" strike="noStrike" noProof="0" dirty="0">
                        <a:solidFill>
                          <a:srgbClr val="000000"/>
                        </a:solidFill>
                        <a:latin typeface="Calibri"/>
                      </a:endParaRPr>
                    </a:p>
                  </a:txBody>
                  <a:tcPr/>
                </a:tc>
                <a:tc hMerge="1">
                  <a:txBody>
                    <a:bodyPr/>
                    <a:lstStyle/>
                    <a:p>
                      <a:endParaRPr lang="en-US"/>
                    </a:p>
                  </a:txBody>
                  <a:tcPr/>
                </a:tc>
                <a:tc hMerge="1">
                  <a:txBody>
                    <a:bodyPr/>
                    <a:lstStyle/>
                    <a:p>
                      <a:endParaRPr lang="en-US"/>
                    </a:p>
                  </a:txBody>
                  <a:tcPr/>
                </a:tc>
                <a:tc hMerge="1">
                  <a:txBody>
                    <a:bodyPr/>
                    <a:lstStyle/>
                    <a:p>
                      <a:pPr lvl="0" algn="l">
                        <a:lnSpc>
                          <a:spcPct val="100000"/>
                        </a:lnSpc>
                        <a:spcBef>
                          <a:spcPts val="0"/>
                        </a:spcBef>
                        <a:spcAft>
                          <a:spcPts val="0"/>
                        </a:spcAft>
                        <a:buNone/>
                      </a:pPr>
                      <a:endParaRPr lang="en-GB" sz="1200" b="0" i="0" u="none" strike="noStrike" noProof="0">
                        <a:solidFill>
                          <a:srgbClr val="000000"/>
                        </a:solidFill>
                        <a:latin typeface="Calibri"/>
                      </a:endParaRPr>
                    </a:p>
                  </a:txBody>
                  <a:tcPr/>
                </a:tc>
                <a:extLst>
                  <a:ext uri="{0D108BD9-81ED-4DB2-BD59-A6C34878D82A}">
                    <a16:rowId xmlns:a16="http://schemas.microsoft.com/office/drawing/2014/main" val="136737804"/>
                  </a:ext>
                </a:extLst>
              </a:tr>
            </a:tbl>
          </a:graphicData>
        </a:graphic>
      </p:graphicFrame>
    </p:spTree>
    <p:extLst>
      <p:ext uri="{BB962C8B-B14F-4D97-AF65-F5344CB8AC3E}">
        <p14:creationId xmlns:p14="http://schemas.microsoft.com/office/powerpoint/2010/main" val="879267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D781209-CB5B-4FF1-B8EF-7D6D20886DEE}"/>
              </a:ext>
            </a:extLst>
          </p:cNvPr>
          <p:cNvGraphicFramePr>
            <a:graphicFrameLocks noGrp="1"/>
          </p:cNvGraphicFramePr>
          <p:nvPr>
            <p:extLst>
              <p:ext uri="{D42A27DB-BD31-4B8C-83A1-F6EECF244321}">
                <p14:modId xmlns:p14="http://schemas.microsoft.com/office/powerpoint/2010/main" val="913936602"/>
              </p:ext>
            </p:extLst>
          </p:nvPr>
        </p:nvGraphicFramePr>
        <p:xfrm>
          <a:off x="260648" y="251520"/>
          <a:ext cx="6336704" cy="4069080"/>
        </p:xfrm>
        <a:graphic>
          <a:graphicData uri="http://schemas.openxmlformats.org/drawingml/2006/table">
            <a:tbl>
              <a:tblPr firstRow="1" bandRow="1">
                <a:tableStyleId>{5940675A-B579-460E-94D1-54222C63F5DA}</a:tableStyleId>
              </a:tblPr>
              <a:tblGrid>
                <a:gridCol w="5278863">
                  <a:extLst>
                    <a:ext uri="{9D8B030D-6E8A-4147-A177-3AD203B41FA5}">
                      <a16:colId xmlns:a16="http://schemas.microsoft.com/office/drawing/2014/main" val="4038033295"/>
                    </a:ext>
                  </a:extLst>
                </a:gridCol>
                <a:gridCol w="340912">
                  <a:extLst>
                    <a:ext uri="{9D8B030D-6E8A-4147-A177-3AD203B41FA5}">
                      <a16:colId xmlns:a16="http://schemas.microsoft.com/office/drawing/2014/main" val="3021127556"/>
                    </a:ext>
                  </a:extLst>
                </a:gridCol>
                <a:gridCol w="370604">
                  <a:extLst>
                    <a:ext uri="{9D8B030D-6E8A-4147-A177-3AD203B41FA5}">
                      <a16:colId xmlns:a16="http://schemas.microsoft.com/office/drawing/2014/main" val="2195194767"/>
                    </a:ext>
                  </a:extLst>
                </a:gridCol>
                <a:gridCol w="346325">
                  <a:extLst>
                    <a:ext uri="{9D8B030D-6E8A-4147-A177-3AD203B41FA5}">
                      <a16:colId xmlns:a16="http://schemas.microsoft.com/office/drawing/2014/main" val="3090644822"/>
                    </a:ext>
                  </a:extLst>
                </a:gridCol>
              </a:tblGrid>
              <a:tr h="365812">
                <a:tc gridSpan="4">
                  <a:txBody>
                    <a:bodyPr/>
                    <a:lstStyle/>
                    <a:p>
                      <a:pPr lvl="0" algn="ctr">
                        <a:lnSpc>
                          <a:spcPct val="100000"/>
                        </a:lnSpc>
                        <a:spcBef>
                          <a:spcPts val="0"/>
                        </a:spcBef>
                        <a:spcAft>
                          <a:spcPts val="0"/>
                        </a:spcAft>
                        <a:buNone/>
                      </a:pPr>
                      <a:r>
                        <a:rPr lang="en-GB" sz="2400" b="1" i="0" u="none" strike="noStrike" baseline="0" noProof="0">
                          <a:solidFill>
                            <a:schemeClr val="bg1"/>
                          </a:solidFill>
                          <a:latin typeface="Calibri"/>
                        </a:rPr>
                        <a:t>GCSE DT REVISION PLC</a:t>
                      </a:r>
                      <a:endParaRPr lang="en-US" i="0" u="none" strike="noStrike" noProof="0">
                        <a:latin typeface="Calibri"/>
                      </a:endParaRPr>
                    </a:p>
                  </a:txBody>
                  <a:tcPr>
                    <a:solidFill>
                      <a:schemeClr val="tx1"/>
                    </a:solidFill>
                  </a:tcPr>
                </a:tc>
                <a:tc hMerge="1">
                  <a:txBody>
                    <a:bodyPr/>
                    <a:lstStyle/>
                    <a:p>
                      <a:pPr algn="ctr"/>
                      <a:endParaRPr lang="en-GB" sz="2400" b="1">
                        <a:solidFill>
                          <a:schemeClr val="bg1"/>
                        </a:solidFill>
                      </a:endParaRPr>
                    </a:p>
                  </a:txBody>
                  <a:tcPr>
                    <a:solidFill>
                      <a:schemeClr val="tx1"/>
                    </a:solidFill>
                  </a:tcPr>
                </a:tc>
                <a:tc hMerge="1">
                  <a:txBody>
                    <a:bodyPr/>
                    <a:lstStyle/>
                    <a:p>
                      <a:pPr algn="ctr"/>
                      <a:endParaRPr lang="en-GB" sz="2400" b="1">
                        <a:solidFill>
                          <a:schemeClr val="bg1"/>
                        </a:solidFill>
                      </a:endParaRPr>
                    </a:p>
                  </a:txBody>
                  <a:tcPr>
                    <a:solidFill>
                      <a:schemeClr val="tx1"/>
                    </a:solidFill>
                  </a:tcPr>
                </a:tc>
                <a:tc hMerge="1">
                  <a:txBody>
                    <a:bodyPr/>
                    <a:lstStyle/>
                    <a:p>
                      <a:endParaRPr lang="en-US"/>
                    </a:p>
                  </a:txBody>
                  <a:tcPr>
                    <a:solidFill>
                      <a:schemeClr val="tx1"/>
                    </a:solidFill>
                  </a:tcPr>
                </a:tc>
                <a:extLst>
                  <a:ext uri="{0D108BD9-81ED-4DB2-BD59-A6C34878D82A}">
                    <a16:rowId xmlns:a16="http://schemas.microsoft.com/office/drawing/2014/main" val="3848614069"/>
                  </a:ext>
                </a:extLst>
              </a:tr>
              <a:tr h="213390">
                <a:tc>
                  <a:txBody>
                    <a:bodyPr/>
                    <a:lstStyle/>
                    <a:p>
                      <a:pPr lvl="0">
                        <a:buNone/>
                      </a:pPr>
                      <a:r>
                        <a:rPr lang="en-GB" sz="1150" b="1"/>
                        <a:t>Topic</a:t>
                      </a:r>
                      <a:endParaRPr lang="en-US"/>
                    </a:p>
                  </a:txBody>
                  <a:tcPr/>
                </a:tc>
                <a:tc>
                  <a:txBody>
                    <a:bodyPr/>
                    <a:lstStyle/>
                    <a:p>
                      <a:pPr lvl="0">
                        <a:buNone/>
                      </a:pPr>
                      <a:r>
                        <a:rPr lang="en-GB" sz="1000" b="1"/>
                        <a:t>R</a:t>
                      </a:r>
                      <a:endParaRPr lang="en-US"/>
                    </a:p>
                  </a:txBody>
                  <a:tcPr/>
                </a:tc>
                <a:tc>
                  <a:txBody>
                    <a:bodyPr/>
                    <a:lstStyle/>
                    <a:p>
                      <a:pPr lvl="0">
                        <a:buNone/>
                      </a:pPr>
                      <a:r>
                        <a:rPr lang="en-GB" sz="1000" b="1"/>
                        <a:t>A</a:t>
                      </a:r>
                      <a:endParaRPr lang="en-US"/>
                    </a:p>
                  </a:txBody>
                  <a:tcPr/>
                </a:tc>
                <a:tc>
                  <a:txBody>
                    <a:bodyPr/>
                    <a:lstStyle/>
                    <a:p>
                      <a:pPr lvl="0">
                        <a:buNone/>
                      </a:pPr>
                      <a:r>
                        <a:rPr lang="en-GB" sz="1000" b="1"/>
                        <a:t>G</a:t>
                      </a:r>
                      <a:endParaRPr lang="en-US"/>
                    </a:p>
                  </a:txBody>
                  <a:tcPr/>
                </a:tc>
                <a:extLst>
                  <a:ext uri="{0D108BD9-81ED-4DB2-BD59-A6C34878D82A}">
                    <a16:rowId xmlns:a16="http://schemas.microsoft.com/office/drawing/2014/main" val="3122617782"/>
                  </a:ext>
                </a:extLst>
              </a:tr>
              <a:tr h="213390">
                <a:tc gridSpan="3">
                  <a:txBody>
                    <a:bodyPr/>
                    <a:lstStyle/>
                    <a:p>
                      <a:pPr lvl="0" algn="ctr">
                        <a:lnSpc>
                          <a:spcPct val="100000"/>
                        </a:lnSpc>
                        <a:spcBef>
                          <a:spcPts val="0"/>
                        </a:spcBef>
                        <a:spcAft>
                          <a:spcPts val="0"/>
                        </a:spcAft>
                        <a:buNone/>
                      </a:pPr>
                      <a:r>
                        <a:rPr lang="en-GB" sz="1150" b="0" i="0" u="none" strike="noStrike" noProof="0">
                          <a:solidFill>
                            <a:srgbClr val="000000"/>
                          </a:solidFill>
                          <a:latin typeface="Calibri"/>
                        </a:rPr>
                        <a:t>Specialist techniques and processes</a:t>
                      </a:r>
                      <a:endParaRPr lang="en-US"/>
                    </a:p>
                  </a:txBody>
                  <a:tcPr>
                    <a:solidFill>
                      <a:schemeClr val="bg1">
                        <a:lumMod val="85000"/>
                      </a:schemeClr>
                    </a:solidFill>
                  </a:tcPr>
                </a:tc>
                <a:tc hMerge="1">
                  <a:txBody>
                    <a:bodyPr/>
                    <a:lstStyle/>
                    <a:p>
                      <a:pPr lvl="0" algn="ctr">
                        <a:lnSpc>
                          <a:spcPct val="100000"/>
                        </a:lnSpc>
                        <a:spcBef>
                          <a:spcPts val="0"/>
                        </a:spcBef>
                        <a:spcAft>
                          <a:spcPts val="0"/>
                        </a:spcAft>
                        <a:buNone/>
                      </a:pPr>
                      <a:endParaRPr lang="en-US"/>
                    </a:p>
                  </a:txBody>
                  <a:tcPr>
                    <a:solidFill>
                      <a:schemeClr val="bg1">
                        <a:lumMod val="85000"/>
                      </a:schemeClr>
                    </a:solidFill>
                  </a:tcPr>
                </a:tc>
                <a:tc hMerge="1">
                  <a:txBody>
                    <a:bodyPr/>
                    <a:lstStyle/>
                    <a:p>
                      <a:pPr lvl="0" algn="ctr">
                        <a:lnSpc>
                          <a:spcPct val="100000"/>
                        </a:lnSpc>
                        <a:spcBef>
                          <a:spcPts val="0"/>
                        </a:spcBef>
                        <a:spcAft>
                          <a:spcPts val="0"/>
                        </a:spcAft>
                        <a:buNone/>
                      </a:pPr>
                      <a:endParaRPr lang="en-US"/>
                    </a:p>
                  </a:txBody>
                  <a:tcPr>
                    <a:solidFill>
                      <a:schemeClr val="bg1">
                        <a:lumMod val="85000"/>
                      </a:schemeClr>
                    </a:solidFill>
                  </a:tcPr>
                </a:tc>
                <a:tc>
                  <a:txBody>
                    <a:bodyPr/>
                    <a:lstStyle/>
                    <a:p>
                      <a:pPr lvl="0" algn="ctr">
                        <a:lnSpc>
                          <a:spcPct val="100000"/>
                        </a:lnSpc>
                        <a:spcBef>
                          <a:spcPts val="0"/>
                        </a:spcBef>
                        <a:spcAft>
                          <a:spcPts val="0"/>
                        </a:spcAft>
                        <a:buNone/>
                      </a:pPr>
                      <a:endParaRPr lang="en-GB" sz="1150" b="0" i="0" u="none" strike="noStrike" noProof="0">
                        <a:solidFill>
                          <a:srgbClr val="000000"/>
                        </a:solidFill>
                        <a:latin typeface="Calibri"/>
                      </a:endParaRPr>
                    </a:p>
                  </a:txBody>
                  <a:tcPr>
                    <a:solidFill>
                      <a:schemeClr val="bg1">
                        <a:lumMod val="85000"/>
                      </a:schemeClr>
                    </a:solidFill>
                  </a:tcPr>
                </a:tc>
                <a:extLst>
                  <a:ext uri="{0D108BD9-81ED-4DB2-BD59-A6C34878D82A}">
                    <a16:rowId xmlns:a16="http://schemas.microsoft.com/office/drawing/2014/main" val="282929029"/>
                  </a:ext>
                </a:extLst>
              </a:tr>
              <a:tr h="630118">
                <a:tc>
                  <a:txBody>
                    <a:bodyPr/>
                    <a:lstStyle/>
                    <a:p>
                      <a:pPr lvl="0" algn="l">
                        <a:lnSpc>
                          <a:spcPct val="100000"/>
                        </a:lnSpc>
                        <a:spcBef>
                          <a:spcPts val="0"/>
                        </a:spcBef>
                        <a:spcAft>
                          <a:spcPts val="0"/>
                        </a:spcAft>
                        <a:buNone/>
                      </a:pPr>
                      <a:r>
                        <a:rPr lang="en-GB" sz="1150" b="0" i="0" u="none" strike="noStrike" baseline="0" noProof="0">
                          <a:solidFill>
                            <a:srgbClr val="000000"/>
                          </a:solidFill>
                          <a:latin typeface="Calibri"/>
                        </a:rPr>
                        <a:t>The environment, social and economic challenges that influence design and making.</a:t>
                      </a:r>
                      <a:endParaRPr lang="en-US" b="0" i="0" u="none" strike="noStrike" baseline="0" noProof="0">
                        <a:solidFill>
                          <a:srgbClr val="000000"/>
                        </a:solidFill>
                        <a:latin typeface="Calibri"/>
                      </a:endParaRPr>
                    </a:p>
                    <a:p>
                      <a:pPr lvl="0" algn="l">
                        <a:lnSpc>
                          <a:spcPct val="100000"/>
                        </a:lnSpc>
                        <a:spcBef>
                          <a:spcPts val="0"/>
                        </a:spcBef>
                        <a:spcAft>
                          <a:spcPts val="0"/>
                        </a:spcAft>
                        <a:buNone/>
                      </a:pPr>
                      <a:r>
                        <a:rPr lang="en-GB" sz="1150" b="0" i="0" u="none" strike="noStrike" baseline="0" noProof="0">
                          <a:solidFill>
                            <a:srgbClr val="000000"/>
                          </a:solidFill>
                          <a:latin typeface="Calibri"/>
                        </a:rPr>
                        <a:t>How the following might present opportunities and constraints that influence the processes of designing and making: deforestation, possible increase in carbon dioxide levels leading to potential global warming, the need for fair trade.</a:t>
                      </a:r>
                      <a:endParaRPr lang="en-GB" b="0" i="0" u="none" strike="noStrike" baseline="0" noProof="0">
                        <a:solidFill>
                          <a:srgbClr val="000000"/>
                        </a:solidFill>
                        <a:latin typeface="Calibri"/>
                      </a:endParaRPr>
                    </a:p>
                  </a:txBody>
                  <a:tcPr/>
                </a:tc>
                <a:tc>
                  <a:txBody>
                    <a:bodyPr/>
                    <a:lstStyle/>
                    <a:p>
                      <a:pPr lvl="0" algn="l">
                        <a:lnSpc>
                          <a:spcPct val="100000"/>
                        </a:lnSpc>
                        <a:spcBef>
                          <a:spcPts val="0"/>
                        </a:spcBef>
                        <a:spcAft>
                          <a:spcPts val="0"/>
                        </a:spcAft>
                        <a:buNone/>
                      </a:pPr>
                      <a:endParaRPr lang="en-GB" sz="1150" b="0" i="0" u="none" strike="noStrike" baseline="0" noProof="0">
                        <a:solidFill>
                          <a:srgbClr val="000000"/>
                        </a:solidFill>
                        <a:latin typeface="Calibri"/>
                      </a:endParaRPr>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2500663384"/>
                  </a:ext>
                </a:extLst>
              </a:tr>
              <a:tr h="630118">
                <a:tc>
                  <a:txBody>
                    <a:bodyPr/>
                    <a:lstStyle/>
                    <a:p>
                      <a:pPr lvl="0" algn="l">
                        <a:lnSpc>
                          <a:spcPct val="100000"/>
                        </a:lnSpc>
                        <a:spcBef>
                          <a:spcPts val="0"/>
                        </a:spcBef>
                        <a:spcAft>
                          <a:spcPts val="0"/>
                        </a:spcAft>
                        <a:buNone/>
                      </a:pPr>
                      <a:r>
                        <a:rPr lang="en-GB" sz="1150" b="0" i="0" u="none" strike="noStrike" baseline="0" noProof="0">
                          <a:solidFill>
                            <a:srgbClr val="000000"/>
                          </a:solidFill>
                          <a:latin typeface="Calibri"/>
                        </a:rPr>
                        <a:t>Students should know and understand that surface treatments and finishes are applied for functional and aesthetic purposes.</a:t>
                      </a:r>
                      <a:endParaRPr lang="en-US"/>
                    </a:p>
                    <a:p>
                      <a:pPr lvl="0" algn="l">
                        <a:lnSpc>
                          <a:spcPct val="100000"/>
                        </a:lnSpc>
                        <a:spcBef>
                          <a:spcPts val="0"/>
                        </a:spcBef>
                        <a:spcAft>
                          <a:spcPts val="0"/>
                        </a:spcAft>
                        <a:buNone/>
                      </a:pPr>
                      <a:r>
                        <a:rPr lang="en-GB" sz="1150" b="0" i="0" u="none" strike="noStrike" baseline="0" noProof="0">
                          <a:solidFill>
                            <a:srgbClr val="000000"/>
                          </a:solidFill>
                          <a:latin typeface="Calibri"/>
                        </a:rPr>
                        <a:t>How to prepare a material for a treatment or finish.</a:t>
                      </a:r>
                      <a:endParaRPr lang="en-GB"/>
                    </a:p>
                    <a:p>
                      <a:pPr lvl="0" algn="l">
                        <a:lnSpc>
                          <a:spcPct val="100000"/>
                        </a:lnSpc>
                        <a:spcBef>
                          <a:spcPts val="0"/>
                        </a:spcBef>
                        <a:spcAft>
                          <a:spcPts val="0"/>
                        </a:spcAft>
                        <a:buNone/>
                      </a:pPr>
                      <a:r>
                        <a:rPr lang="en-GB" sz="1150" b="0" i="0" u="none" strike="noStrike" baseline="0" noProof="0">
                          <a:solidFill>
                            <a:srgbClr val="000000"/>
                          </a:solidFill>
                          <a:latin typeface="Calibri"/>
                        </a:rPr>
                        <a:t>How to apply an appropriate surface treatment or finish.</a:t>
                      </a:r>
                      <a:endParaRPr lang="en-GB"/>
                    </a:p>
                  </a:txBody>
                  <a:tcPr/>
                </a:tc>
                <a:tc>
                  <a:txBody>
                    <a:bodyPr/>
                    <a:lstStyle/>
                    <a:p>
                      <a:pPr lvl="0" algn="l">
                        <a:lnSpc>
                          <a:spcPct val="100000"/>
                        </a:lnSpc>
                        <a:spcBef>
                          <a:spcPts val="0"/>
                        </a:spcBef>
                        <a:spcAft>
                          <a:spcPts val="0"/>
                        </a:spcAft>
                        <a:buNone/>
                      </a:pPr>
                      <a:endParaRPr lang="en-GB" sz="1150" b="0" i="0" u="none" strike="noStrike" baseline="0" noProof="0">
                        <a:solidFill>
                          <a:srgbClr val="000000"/>
                        </a:solidFill>
                        <a:latin typeface="Calibri"/>
                      </a:endParaRPr>
                    </a:p>
                  </a:txBody>
                  <a:tcPr/>
                </a:tc>
                <a:tc>
                  <a:txBody>
                    <a:bodyPr/>
                    <a:lstStyle/>
                    <a:p>
                      <a:pPr lvl="0">
                        <a:buNone/>
                      </a:pPr>
                      <a:endParaRPr lang="en-GB" sz="1150"/>
                    </a:p>
                  </a:txBody>
                  <a:tcPr/>
                </a:tc>
                <a:tc>
                  <a:txBody>
                    <a:bodyPr/>
                    <a:lstStyle/>
                    <a:p>
                      <a:pPr lvl="0">
                        <a:buNone/>
                      </a:pPr>
                      <a:endParaRPr lang="en-GB" sz="1150"/>
                    </a:p>
                  </a:txBody>
                  <a:tcPr/>
                </a:tc>
                <a:extLst>
                  <a:ext uri="{0D108BD9-81ED-4DB2-BD59-A6C34878D82A}">
                    <a16:rowId xmlns:a16="http://schemas.microsoft.com/office/drawing/2014/main" val="2473543848"/>
                  </a:ext>
                </a:extLst>
              </a:tr>
              <a:tr h="1187531">
                <a:tc gridSpan="4">
                  <a:txBody>
                    <a:bodyPr/>
                    <a:lstStyle/>
                    <a:p>
                      <a:pPr lvl="0" algn="l">
                        <a:lnSpc>
                          <a:spcPct val="100000"/>
                        </a:lnSpc>
                        <a:spcBef>
                          <a:spcPts val="0"/>
                        </a:spcBef>
                        <a:spcAft>
                          <a:spcPts val="0"/>
                        </a:spcAft>
                        <a:buNone/>
                      </a:pPr>
                      <a:r>
                        <a:rPr lang="en-GB" sz="1150" b="1" i="0" u="none" strike="noStrike" baseline="0" noProof="0">
                          <a:solidFill>
                            <a:srgbClr val="000000"/>
                          </a:solidFill>
                          <a:latin typeface="Calibri"/>
                        </a:rPr>
                        <a:t>Target Topics:</a:t>
                      </a:r>
                      <a:endParaRPr lang="en-US" sz="1150" b="0" i="0" u="none" strike="noStrike" baseline="0" noProof="0">
                        <a:latin typeface="Calibri"/>
                      </a:endParaRPr>
                    </a:p>
                    <a:p>
                      <a:pPr lvl="0" algn="l">
                        <a:lnSpc>
                          <a:spcPct val="100000"/>
                        </a:lnSpc>
                        <a:spcBef>
                          <a:spcPts val="0"/>
                        </a:spcBef>
                        <a:spcAft>
                          <a:spcPts val="0"/>
                        </a:spcAft>
                        <a:buNone/>
                      </a:pPr>
                      <a:endParaRPr lang="en-GB" sz="1150" b="0" i="0" u="none" strike="noStrike" baseline="0" noProof="0">
                        <a:latin typeface="Calibri"/>
                      </a:endParaRPr>
                    </a:p>
                    <a:p>
                      <a:pPr lvl="0" algn="l">
                        <a:lnSpc>
                          <a:spcPct val="100000"/>
                        </a:lnSpc>
                        <a:spcBef>
                          <a:spcPts val="0"/>
                        </a:spcBef>
                        <a:spcAft>
                          <a:spcPts val="0"/>
                        </a:spcAft>
                        <a:buNone/>
                      </a:pPr>
                      <a:endParaRPr lang="en-GB" sz="1150" b="0" i="0" u="none" strike="noStrike" baseline="0" noProof="0">
                        <a:solidFill>
                          <a:srgbClr val="000000"/>
                        </a:solidFill>
                        <a:latin typeface="Calibri"/>
                      </a:endParaRPr>
                    </a:p>
                    <a:p>
                      <a:pPr lvl="0" algn="l">
                        <a:lnSpc>
                          <a:spcPct val="100000"/>
                        </a:lnSpc>
                        <a:spcBef>
                          <a:spcPts val="0"/>
                        </a:spcBef>
                        <a:spcAft>
                          <a:spcPts val="0"/>
                        </a:spcAft>
                        <a:buNone/>
                      </a:pPr>
                      <a:endParaRPr lang="en-GB" sz="1150" b="0" i="0" u="none" strike="noStrike" baseline="0" noProof="0">
                        <a:solidFill>
                          <a:srgbClr val="000000"/>
                        </a:solidFill>
                        <a:latin typeface="Calibri"/>
                      </a:endParaRPr>
                    </a:p>
                    <a:p>
                      <a:pPr lvl="0" algn="l">
                        <a:lnSpc>
                          <a:spcPct val="100000"/>
                        </a:lnSpc>
                        <a:spcBef>
                          <a:spcPts val="0"/>
                        </a:spcBef>
                        <a:spcAft>
                          <a:spcPts val="0"/>
                        </a:spcAft>
                        <a:buNone/>
                      </a:pPr>
                      <a:endParaRPr lang="en-GB" sz="1150" b="0" i="0" u="none" strike="noStrike" baseline="0" noProof="0">
                        <a:solidFill>
                          <a:srgbClr val="000000"/>
                        </a:solidFill>
                        <a:latin typeface="Calibri"/>
                      </a:endParaRPr>
                    </a:p>
                    <a:p>
                      <a:pPr lvl="0" algn="l">
                        <a:lnSpc>
                          <a:spcPct val="100000"/>
                        </a:lnSpc>
                        <a:spcBef>
                          <a:spcPts val="0"/>
                        </a:spcBef>
                        <a:spcAft>
                          <a:spcPts val="0"/>
                        </a:spcAft>
                        <a:buNone/>
                      </a:pPr>
                      <a:endParaRPr lang="en-GB" sz="1150" b="0" i="0" u="none" strike="noStrike" baseline="0" noProof="0">
                        <a:solidFill>
                          <a:srgbClr val="000000"/>
                        </a:solidFill>
                        <a:latin typeface="Calibri"/>
                      </a:endParaRPr>
                    </a:p>
                    <a:p>
                      <a:pPr lvl="0" algn="l">
                        <a:lnSpc>
                          <a:spcPct val="100000"/>
                        </a:lnSpc>
                        <a:spcBef>
                          <a:spcPts val="0"/>
                        </a:spcBef>
                        <a:spcAft>
                          <a:spcPts val="0"/>
                        </a:spcAft>
                        <a:buNone/>
                      </a:pPr>
                      <a:endParaRPr lang="en-GB" sz="1150" b="0" i="0" u="none" strike="noStrike" baseline="0" noProof="0">
                        <a:solidFill>
                          <a:srgbClr val="000000"/>
                        </a:solidFill>
                        <a:latin typeface="Calibri"/>
                      </a:endParaRPr>
                    </a:p>
                    <a:p>
                      <a:pPr lvl="0" algn="l">
                        <a:lnSpc>
                          <a:spcPct val="100000"/>
                        </a:lnSpc>
                        <a:spcBef>
                          <a:spcPts val="0"/>
                        </a:spcBef>
                        <a:spcAft>
                          <a:spcPts val="0"/>
                        </a:spcAft>
                        <a:buNone/>
                      </a:pPr>
                      <a:endParaRPr lang="en-GB" sz="1150" b="0" i="0" u="none" strike="noStrike" baseline="0" noProof="0">
                        <a:solidFill>
                          <a:srgbClr val="000000"/>
                        </a:solidFill>
                        <a:latin typeface="Calibri"/>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8834066"/>
                  </a:ext>
                </a:extLst>
              </a:tr>
            </a:tbl>
          </a:graphicData>
        </a:graphic>
      </p:graphicFrame>
      <p:graphicFrame>
        <p:nvGraphicFramePr>
          <p:cNvPr id="4" name="Table 3">
            <a:extLst>
              <a:ext uri="{FF2B5EF4-FFF2-40B4-BE49-F238E27FC236}">
                <a16:creationId xmlns:a16="http://schemas.microsoft.com/office/drawing/2014/main" id="{69BE268C-A750-44AB-9795-BC8257B0223B}"/>
              </a:ext>
            </a:extLst>
          </p:cNvPr>
          <p:cNvGraphicFramePr>
            <a:graphicFrameLocks noGrp="1"/>
          </p:cNvGraphicFramePr>
          <p:nvPr>
            <p:extLst>
              <p:ext uri="{D42A27DB-BD31-4B8C-83A1-F6EECF244321}">
                <p14:modId xmlns:p14="http://schemas.microsoft.com/office/powerpoint/2010/main" val="4203685610"/>
              </p:ext>
            </p:extLst>
          </p:nvPr>
        </p:nvGraphicFramePr>
        <p:xfrm>
          <a:off x="260648" y="4572000"/>
          <a:ext cx="6336704" cy="423672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4038033295"/>
                    </a:ext>
                  </a:extLst>
                </a:gridCol>
                <a:gridCol w="2160240">
                  <a:extLst>
                    <a:ext uri="{9D8B030D-6E8A-4147-A177-3AD203B41FA5}">
                      <a16:colId xmlns:a16="http://schemas.microsoft.com/office/drawing/2014/main" val="1438516110"/>
                    </a:ext>
                  </a:extLst>
                </a:gridCol>
                <a:gridCol w="2160240">
                  <a:extLst>
                    <a:ext uri="{9D8B030D-6E8A-4147-A177-3AD203B41FA5}">
                      <a16:colId xmlns:a16="http://schemas.microsoft.com/office/drawing/2014/main" val="3090644822"/>
                    </a:ext>
                  </a:extLst>
                </a:gridCol>
              </a:tblGrid>
              <a:tr h="365812">
                <a:tc gridSpan="3">
                  <a:txBody>
                    <a:bodyPr/>
                    <a:lstStyle/>
                    <a:p>
                      <a:pPr lvl="0" algn="ctr">
                        <a:lnSpc>
                          <a:spcPct val="100000"/>
                        </a:lnSpc>
                        <a:spcBef>
                          <a:spcPts val="0"/>
                        </a:spcBef>
                        <a:spcAft>
                          <a:spcPts val="0"/>
                        </a:spcAft>
                        <a:buNone/>
                      </a:pPr>
                      <a:r>
                        <a:rPr lang="en-GB" sz="2400" b="1" i="0" u="none" strike="noStrike" baseline="0" noProof="0">
                          <a:solidFill>
                            <a:schemeClr val="bg1"/>
                          </a:solidFill>
                          <a:latin typeface="Calibri"/>
                        </a:rPr>
                        <a:t>RED TOPIC STRATEGIES</a:t>
                      </a:r>
                      <a:endParaRPr lang="en-US" i="0" u="none" strike="noStrike" noProof="0">
                        <a:latin typeface="Calibri"/>
                      </a:endParaRPr>
                    </a:p>
                  </a:txBody>
                  <a:tcPr>
                    <a:solidFill>
                      <a:schemeClr val="tx1"/>
                    </a:solidFill>
                  </a:tcPr>
                </a:tc>
                <a:tc hMerge="1">
                  <a:txBody>
                    <a:bodyPr/>
                    <a:lstStyle/>
                    <a:p>
                      <a:endParaRPr lang="en-GB"/>
                    </a:p>
                  </a:txBody>
                  <a:tcPr/>
                </a:tc>
                <a:tc hMerge="1">
                  <a:txBody>
                    <a:bodyPr/>
                    <a:lstStyle/>
                    <a:p>
                      <a:endParaRPr lang="en-US"/>
                    </a:p>
                  </a:txBody>
                  <a:tcPr>
                    <a:solidFill>
                      <a:schemeClr val="tx1"/>
                    </a:solidFill>
                  </a:tcPr>
                </a:tc>
                <a:extLst>
                  <a:ext uri="{0D108BD9-81ED-4DB2-BD59-A6C34878D82A}">
                    <a16:rowId xmlns:a16="http://schemas.microsoft.com/office/drawing/2014/main" val="3848614069"/>
                  </a:ext>
                </a:extLst>
              </a:tr>
              <a:tr h="213390">
                <a:tc>
                  <a:txBody>
                    <a:bodyPr/>
                    <a:lstStyle/>
                    <a:p>
                      <a:pPr lvl="0">
                        <a:buNone/>
                      </a:pPr>
                      <a:r>
                        <a:rPr lang="en-US" sz="1000"/>
                        <a:t>Topics I need to review and practice more:</a:t>
                      </a:r>
                    </a:p>
                  </a:txBody>
                  <a:tcPr/>
                </a:tc>
                <a:tc>
                  <a:txBody>
                    <a:bodyPr/>
                    <a:lstStyle/>
                    <a:p>
                      <a:pPr lvl="0">
                        <a:buNone/>
                      </a:pPr>
                      <a:r>
                        <a:rPr lang="en-US" sz="1000"/>
                        <a:t>Topics I need peer support or to attend a DIG session for:</a:t>
                      </a:r>
                    </a:p>
                  </a:txBody>
                  <a:tcPr/>
                </a:tc>
                <a:tc>
                  <a:txBody>
                    <a:bodyPr/>
                    <a:lstStyle/>
                    <a:p>
                      <a:pPr lvl="0">
                        <a:buNone/>
                      </a:pPr>
                      <a:r>
                        <a:rPr lang="en-US" sz="1000"/>
                        <a:t>Topics I need 1-2-1 teacher support with:</a:t>
                      </a:r>
                    </a:p>
                  </a:txBody>
                  <a:tcPr/>
                </a:tc>
                <a:extLst>
                  <a:ext uri="{0D108BD9-81ED-4DB2-BD59-A6C34878D82A}">
                    <a16:rowId xmlns:a16="http://schemas.microsoft.com/office/drawing/2014/main" val="3122617782"/>
                  </a:ext>
                </a:extLst>
              </a:tr>
              <a:tr h="213390">
                <a:tc>
                  <a:txBody>
                    <a:bodyPr/>
                    <a:lstStyle/>
                    <a:p>
                      <a:pPr lvl="0">
                        <a:buNone/>
                      </a:pPr>
                      <a:endParaRPr lang="en-US"/>
                    </a:p>
                    <a:p>
                      <a:pPr lvl="0">
                        <a:buNone/>
                      </a:pPr>
                      <a:endParaRPr lang="en-US"/>
                    </a:p>
                    <a:p>
                      <a:pPr lvl="0">
                        <a:buNone/>
                      </a:pPr>
                      <a:endParaRPr lang="en-US"/>
                    </a:p>
                    <a:p>
                      <a:pPr lvl="0">
                        <a:buNone/>
                      </a:pPr>
                      <a:endParaRPr lang="en-US"/>
                    </a:p>
                    <a:p>
                      <a:pPr lvl="0">
                        <a:buNone/>
                      </a:pPr>
                      <a:endParaRPr lang="en-US"/>
                    </a:p>
                    <a:p>
                      <a:pPr lvl="0">
                        <a:buNone/>
                      </a:pPr>
                      <a:endParaRPr lang="en-US"/>
                    </a:p>
                    <a:p>
                      <a:pPr lvl="0">
                        <a:buNone/>
                      </a:pPr>
                      <a:endParaRPr lang="en-US"/>
                    </a:p>
                    <a:p>
                      <a:pPr lvl="0">
                        <a:buNone/>
                      </a:pPr>
                      <a:endParaRPr lang="en-US"/>
                    </a:p>
                    <a:p>
                      <a:pPr lvl="0">
                        <a:buNone/>
                      </a:pPr>
                      <a:endParaRPr lang="en-US"/>
                    </a:p>
                    <a:p>
                      <a:pPr lvl="0">
                        <a:buNone/>
                      </a:pPr>
                      <a:endParaRPr lang="en-US"/>
                    </a:p>
                    <a:p>
                      <a:pPr lvl="0">
                        <a:buNone/>
                      </a:pPr>
                      <a:endParaRPr lang="en-US"/>
                    </a:p>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2000127354"/>
                  </a:ext>
                </a:extLst>
              </a:tr>
            </a:tbl>
          </a:graphicData>
        </a:graphic>
      </p:graphicFrame>
    </p:spTree>
    <p:extLst>
      <p:ext uri="{BB962C8B-B14F-4D97-AF65-F5344CB8AC3E}">
        <p14:creationId xmlns:p14="http://schemas.microsoft.com/office/powerpoint/2010/main" val="276278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1">
            <a:extLst>
              <a:ext uri="{FF2B5EF4-FFF2-40B4-BE49-F238E27FC236}">
                <a16:creationId xmlns:a16="http://schemas.microsoft.com/office/drawing/2014/main" id="{F4345E7E-C251-4B52-942E-A38AB9140217}"/>
              </a:ext>
            </a:extLst>
          </p:cNvPr>
          <p:cNvSpPr>
            <a:spLocks noGrp="1"/>
          </p:cNvSpPr>
          <p:nvPr>
            <p:ph type="title"/>
          </p:nvPr>
        </p:nvSpPr>
        <p:spPr>
          <a:xfrm>
            <a:off x="1" y="1"/>
            <a:ext cx="6858000" cy="539552"/>
          </a:xfrm>
          <a:solidFill>
            <a:schemeClr val="bg1">
              <a:lumMod val="95000"/>
            </a:schemeClr>
          </a:solidFill>
        </p:spPr>
        <p:txBody>
          <a:bodyPr anchor="t">
            <a:normAutofit/>
          </a:bodyPr>
          <a:lstStyle/>
          <a:p>
            <a:pPr algn="ctr"/>
            <a:r>
              <a:rPr lang="en-GB" sz="2400" b="1"/>
              <a:t>Content KS4 Design Technology</a:t>
            </a:r>
            <a:endParaRPr lang="ru-RU" sz="2400" b="1"/>
          </a:p>
        </p:txBody>
      </p:sp>
      <p:graphicFrame>
        <p:nvGraphicFramePr>
          <p:cNvPr id="4" name="Table 3">
            <a:extLst>
              <a:ext uri="{FF2B5EF4-FFF2-40B4-BE49-F238E27FC236}">
                <a16:creationId xmlns:a16="http://schemas.microsoft.com/office/drawing/2014/main" id="{D1C13511-5694-4F6C-814C-33457D133C3F}"/>
              </a:ext>
            </a:extLst>
          </p:cNvPr>
          <p:cNvGraphicFramePr>
            <a:graphicFrameLocks noGrp="1"/>
          </p:cNvGraphicFramePr>
          <p:nvPr>
            <p:extLst>
              <p:ext uri="{D42A27DB-BD31-4B8C-83A1-F6EECF244321}">
                <p14:modId xmlns:p14="http://schemas.microsoft.com/office/powerpoint/2010/main" val="1900338071"/>
              </p:ext>
            </p:extLst>
          </p:nvPr>
        </p:nvGraphicFramePr>
        <p:xfrm>
          <a:off x="242236" y="793553"/>
          <a:ext cx="6361764" cy="7723028"/>
        </p:xfrm>
        <a:graphic>
          <a:graphicData uri="http://schemas.openxmlformats.org/drawingml/2006/table">
            <a:tbl>
              <a:tblPr firstRow="1" bandRow="1">
                <a:tableStyleId>{5940675A-B579-460E-94D1-54222C63F5DA}</a:tableStyleId>
              </a:tblPr>
              <a:tblGrid>
                <a:gridCol w="6361764">
                  <a:extLst>
                    <a:ext uri="{9D8B030D-6E8A-4147-A177-3AD203B41FA5}">
                      <a16:colId xmlns:a16="http://schemas.microsoft.com/office/drawing/2014/main" val="4038033295"/>
                    </a:ext>
                  </a:extLst>
                </a:gridCol>
              </a:tblGrid>
              <a:tr h="168131">
                <a:tc>
                  <a:txBody>
                    <a:bodyPr/>
                    <a:lstStyle/>
                    <a:p>
                      <a:pPr lvl="0" algn="ctr">
                        <a:lnSpc>
                          <a:spcPct val="100000"/>
                        </a:lnSpc>
                        <a:spcBef>
                          <a:spcPts val="0"/>
                        </a:spcBef>
                        <a:spcAft>
                          <a:spcPts val="0"/>
                        </a:spcAft>
                        <a:buNone/>
                      </a:pPr>
                      <a:r>
                        <a:rPr lang="en-GB" sz="1200" b="0" i="0" u="none" strike="noStrike" noProof="0" dirty="0">
                          <a:solidFill>
                            <a:srgbClr val="000000"/>
                          </a:solidFill>
                          <a:latin typeface="+mj-lt"/>
                        </a:rPr>
                        <a:t>Developments in new materials</a:t>
                      </a:r>
                      <a:endParaRPr lang="en-US" sz="1200" dirty="0">
                        <a:latin typeface="+mj-lt"/>
                      </a:endParaRPr>
                    </a:p>
                  </a:txBody>
                  <a:tcPr marL="65314" marR="65314" marT="32657" marB="32657">
                    <a:solidFill>
                      <a:schemeClr val="bg1">
                        <a:lumMod val="85000"/>
                      </a:schemeClr>
                    </a:solidFill>
                  </a:tcPr>
                </a:tc>
                <a:extLst>
                  <a:ext uri="{0D108BD9-81ED-4DB2-BD59-A6C34878D82A}">
                    <a16:rowId xmlns:a16="http://schemas.microsoft.com/office/drawing/2014/main" val="1698284382"/>
                  </a:ext>
                </a:extLst>
              </a:tr>
              <a:tr h="1779430">
                <a:tc>
                  <a:txBody>
                    <a:bodyPr/>
                    <a:lstStyle/>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mj-lt"/>
                        </a:rPr>
                        <a:t>Modern materials e.g. Graphene, Metal foams and Titanium. </a:t>
                      </a:r>
                      <a:endParaRPr lang="en-GB" sz="1200" dirty="0">
                        <a:latin typeface="+mj-lt"/>
                      </a:endParaRP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mj-lt"/>
                        </a:rPr>
                        <a:t>Smart materials - That materials can have one or more properties that can be significantly changed in a controlled fashion by external stimuli, such as stress, temperature, moisture, or PH e.g. shape memory alloys, </a:t>
                      </a:r>
                      <a:r>
                        <a:rPr lang="en-GB" sz="1200" b="0" i="0" u="none" strike="noStrike" noProof="0" dirty="0" err="1">
                          <a:solidFill>
                            <a:srgbClr val="000000"/>
                          </a:solidFill>
                          <a:latin typeface="+mj-lt"/>
                        </a:rPr>
                        <a:t>thermochromic</a:t>
                      </a:r>
                      <a:r>
                        <a:rPr lang="en-GB" sz="1200" b="0" i="0" u="none" strike="noStrike" noProof="0" dirty="0">
                          <a:solidFill>
                            <a:srgbClr val="000000"/>
                          </a:solidFill>
                          <a:latin typeface="+mj-lt"/>
                        </a:rPr>
                        <a:t> pigments and photochromic pigments.</a:t>
                      </a:r>
                      <a:endParaRPr lang="en-US" sz="1200" dirty="0">
                        <a:latin typeface="+mj-lt"/>
                      </a:endParaRP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mj-lt"/>
                        </a:rPr>
                        <a:t>Composite materials  - That composite materials are produced by combining two or more different materials to create an enhanced material e.g. glass reinforced plastic (GRP) and carbon fibre reinforced plastic (CRP).</a:t>
                      </a:r>
                      <a:endParaRPr lang="en-US" sz="1200" dirty="0">
                        <a:latin typeface="+mj-lt"/>
                      </a:endParaRP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mj-lt"/>
                        </a:rPr>
                        <a:t>Technical textiles - How fibres can be spun to make enhanced fabrics e.g. conductive fabrics, fire resistant fabrics, Kevlar and microfibres incorporating micro encapsulation.</a:t>
                      </a:r>
                      <a:endParaRPr lang="en-US" sz="1200" dirty="0">
                        <a:latin typeface="+mj-lt"/>
                      </a:endParaRPr>
                    </a:p>
                  </a:txBody>
                  <a:tcPr marL="65314" marR="65314" marT="32657" marB="32657">
                    <a:solidFill>
                      <a:schemeClr val="bg1"/>
                    </a:solidFill>
                  </a:tcPr>
                </a:tc>
                <a:extLst>
                  <a:ext uri="{0D108BD9-81ED-4DB2-BD59-A6C34878D82A}">
                    <a16:rowId xmlns:a16="http://schemas.microsoft.com/office/drawing/2014/main" val="2641843091"/>
                  </a:ext>
                </a:extLst>
              </a:tr>
              <a:tr h="168131">
                <a:tc>
                  <a:txBody>
                    <a:bodyPr/>
                    <a:lstStyle/>
                    <a:p>
                      <a:pPr lvl="0" algn="ctr">
                        <a:lnSpc>
                          <a:spcPct val="100000"/>
                        </a:lnSpc>
                        <a:spcBef>
                          <a:spcPts val="0"/>
                        </a:spcBef>
                        <a:spcAft>
                          <a:spcPts val="0"/>
                        </a:spcAft>
                        <a:buNone/>
                      </a:pPr>
                      <a:r>
                        <a:rPr lang="en-GB" sz="1200" b="0" i="0" u="none" strike="noStrike" noProof="0">
                          <a:solidFill>
                            <a:srgbClr val="000000"/>
                          </a:solidFill>
                          <a:latin typeface="+mj-lt"/>
                        </a:rPr>
                        <a:t>Systems approach to designing </a:t>
                      </a:r>
                      <a:endParaRPr lang="en-US" sz="1200">
                        <a:latin typeface="+mj-lt"/>
                      </a:endParaRPr>
                    </a:p>
                  </a:txBody>
                  <a:tcPr marL="65314" marR="65314" marT="32657" marB="32657">
                    <a:solidFill>
                      <a:schemeClr val="bg1">
                        <a:lumMod val="85000"/>
                      </a:schemeClr>
                    </a:solidFill>
                  </a:tcPr>
                </a:tc>
                <a:extLst>
                  <a:ext uri="{0D108BD9-81ED-4DB2-BD59-A6C34878D82A}">
                    <a16:rowId xmlns:a16="http://schemas.microsoft.com/office/drawing/2014/main" val="282929029"/>
                  </a:ext>
                </a:extLst>
              </a:tr>
              <a:tr h="858687">
                <a:tc>
                  <a:txBody>
                    <a:bodyPr/>
                    <a:lstStyle/>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mj-lt"/>
                        </a:rPr>
                        <a:t>Inputs - The use of light sensors, temperature sensors, pressure sensors and switches.</a:t>
                      </a:r>
                      <a:endParaRPr lang="en-US" sz="1200" dirty="0">
                        <a:latin typeface="+mj-lt"/>
                      </a:endParaRPr>
                    </a:p>
                    <a:p>
                      <a:pPr marL="171450" lvl="0" indent="-171450" algn="l">
                        <a:lnSpc>
                          <a:spcPct val="100000"/>
                        </a:lnSpc>
                        <a:spcBef>
                          <a:spcPts val="0"/>
                        </a:spcBef>
                        <a:spcAft>
                          <a:spcPts val="0"/>
                        </a:spcAft>
                        <a:buFont typeface="Arial" pitchFamily="34" charset="0"/>
                        <a:buChar char="•"/>
                      </a:pPr>
                      <a:r>
                        <a:rPr lang="en-GB" sz="1200" b="0" i="0" u="none" strike="noStrike" baseline="0" noProof="0" dirty="0">
                          <a:solidFill>
                            <a:srgbClr val="000000"/>
                          </a:solidFill>
                          <a:latin typeface="+mj-lt"/>
                        </a:rPr>
                        <a:t>Processes - The use of programming microcontrollers as counters, timers and for decision making, to provide functionality to products and processes.</a:t>
                      </a:r>
                      <a:endParaRPr lang="en-US" sz="1200" b="0" i="0" u="none" strike="noStrike" noProof="0" dirty="0">
                        <a:solidFill>
                          <a:srgbClr val="000000"/>
                        </a:solidFill>
                        <a:latin typeface="+mj-lt"/>
                      </a:endParaRP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mj-lt"/>
                        </a:rPr>
                        <a:t>Outputs - The use of buzzers, speakers and lamps, to provide functionality to products and processes.</a:t>
                      </a:r>
                      <a:endParaRPr lang="en-US" sz="1200" b="0" i="0" u="none" strike="noStrike" noProof="0" dirty="0">
                        <a:solidFill>
                          <a:srgbClr val="000000"/>
                        </a:solidFill>
                        <a:latin typeface="+mj-lt"/>
                      </a:endParaRPr>
                    </a:p>
                  </a:txBody>
                  <a:tcPr marL="65314" marR="65314" marT="32657" marB="32657"/>
                </a:tc>
                <a:extLst>
                  <a:ext uri="{0D108BD9-81ED-4DB2-BD59-A6C34878D82A}">
                    <a16:rowId xmlns:a16="http://schemas.microsoft.com/office/drawing/2014/main" val="2500663384"/>
                  </a:ext>
                </a:extLst>
              </a:tr>
              <a:tr h="168131">
                <a:tc>
                  <a:txBody>
                    <a:bodyPr/>
                    <a:lstStyle/>
                    <a:p>
                      <a:pPr lvl="0" algn="ctr">
                        <a:lnSpc>
                          <a:spcPct val="100000"/>
                        </a:lnSpc>
                        <a:spcBef>
                          <a:spcPts val="0"/>
                        </a:spcBef>
                        <a:spcAft>
                          <a:spcPts val="0"/>
                        </a:spcAft>
                        <a:buNone/>
                      </a:pPr>
                      <a:r>
                        <a:rPr lang="en-GB" sz="1200" b="0" i="0" u="none" strike="noStrike" baseline="0" noProof="0">
                          <a:solidFill>
                            <a:srgbClr val="000000"/>
                          </a:solidFill>
                          <a:latin typeface="+mj-lt"/>
                        </a:rPr>
                        <a:t>Mechanical devices</a:t>
                      </a:r>
                      <a:endParaRPr lang="en-US" sz="1200">
                        <a:latin typeface="+mj-lt"/>
                      </a:endParaRPr>
                    </a:p>
                  </a:txBody>
                  <a:tcPr marL="65314" marR="65314" marT="32657" marB="32657">
                    <a:solidFill>
                      <a:schemeClr val="bg1">
                        <a:lumMod val="85000"/>
                      </a:schemeClr>
                    </a:solidFill>
                  </a:tcPr>
                </a:tc>
                <a:extLst>
                  <a:ext uri="{0D108BD9-81ED-4DB2-BD59-A6C34878D82A}">
                    <a16:rowId xmlns:a16="http://schemas.microsoft.com/office/drawing/2014/main" val="2128361560"/>
                  </a:ext>
                </a:extLst>
              </a:tr>
              <a:tr h="858687">
                <a:tc>
                  <a:txBody>
                    <a:bodyPr/>
                    <a:lstStyle/>
                    <a:p>
                      <a:pPr marL="171450" indent="-171450">
                        <a:buFont typeface="Arial" pitchFamily="34" charset="0"/>
                        <a:buChar char="•"/>
                      </a:pPr>
                      <a:r>
                        <a:rPr lang="en-GB" sz="1200" baseline="0">
                          <a:latin typeface="+mj-lt"/>
                        </a:rPr>
                        <a:t>Types of movement - </a:t>
                      </a:r>
                      <a:r>
                        <a:rPr lang="en-GB" sz="1200" b="0" i="0" u="none" strike="noStrike" baseline="0" noProof="0">
                          <a:solidFill>
                            <a:srgbClr val="000000"/>
                          </a:solidFill>
                          <a:latin typeface="+mj-lt"/>
                        </a:rPr>
                        <a:t>The functions of mechanical devices to produce linear, rotary, reciprocating and oscillating movements.</a:t>
                      </a:r>
                      <a:endParaRPr lang="en-GB" sz="1200" baseline="0">
                        <a:latin typeface="+mj-lt"/>
                      </a:endParaRPr>
                    </a:p>
                    <a:p>
                      <a:pPr marL="171450" lvl="0" indent="-171450" algn="l">
                        <a:lnSpc>
                          <a:spcPct val="100000"/>
                        </a:lnSpc>
                        <a:spcBef>
                          <a:spcPts val="0"/>
                        </a:spcBef>
                        <a:spcAft>
                          <a:spcPts val="0"/>
                        </a:spcAft>
                        <a:buFont typeface="Arial" pitchFamily="34" charset="0"/>
                        <a:buChar char="•"/>
                      </a:pPr>
                      <a:r>
                        <a:rPr lang="en-GB" sz="1200" b="0" i="0" u="none" strike="noStrike" baseline="0" noProof="0">
                          <a:solidFill>
                            <a:srgbClr val="000000"/>
                          </a:solidFill>
                          <a:latin typeface="+mj-lt"/>
                        </a:rPr>
                        <a:t>Changing magnitude and direction of force - Levers: first order, second order, third order. Linkages: bell cranks, push/pull. Rotary systems: CAMs and followers, simple gear trains, pulleys and belts.</a:t>
                      </a:r>
                      <a:endParaRPr lang="en-GB" sz="1200">
                        <a:latin typeface="+mj-lt"/>
                      </a:endParaRPr>
                    </a:p>
                  </a:txBody>
                  <a:tcPr marL="65314" marR="65314" marT="32657" marB="32657"/>
                </a:tc>
                <a:extLst>
                  <a:ext uri="{0D108BD9-81ED-4DB2-BD59-A6C34878D82A}">
                    <a16:rowId xmlns:a16="http://schemas.microsoft.com/office/drawing/2014/main" val="3788113419"/>
                  </a:ext>
                </a:extLst>
              </a:tr>
              <a:tr h="168131">
                <a:tc>
                  <a:txBody>
                    <a:bodyPr/>
                    <a:lstStyle/>
                    <a:p>
                      <a:pPr lvl="0" algn="ctr">
                        <a:lnSpc>
                          <a:spcPct val="100000"/>
                        </a:lnSpc>
                        <a:spcBef>
                          <a:spcPts val="0"/>
                        </a:spcBef>
                        <a:spcAft>
                          <a:spcPts val="0"/>
                        </a:spcAft>
                        <a:buNone/>
                      </a:pPr>
                      <a:r>
                        <a:rPr lang="en-GB" sz="1200" b="0" i="0" u="none" strike="noStrike" baseline="0" noProof="0">
                          <a:solidFill>
                            <a:srgbClr val="000000"/>
                          </a:solidFill>
                          <a:latin typeface="+mj-lt"/>
                        </a:rPr>
                        <a:t>Specialist techniques and processes </a:t>
                      </a:r>
                      <a:endParaRPr lang="en-GB" sz="1200" b="0" i="0" u="none" strike="noStrike" baseline="0" noProof="0">
                        <a:latin typeface="+mj-lt"/>
                      </a:endParaRPr>
                    </a:p>
                  </a:txBody>
                  <a:tcPr marL="65314" marR="65314" marT="32657" marB="32657">
                    <a:solidFill>
                      <a:schemeClr val="bg1">
                        <a:lumMod val="85000"/>
                      </a:schemeClr>
                    </a:solidFill>
                  </a:tcPr>
                </a:tc>
                <a:extLst>
                  <a:ext uri="{0D108BD9-81ED-4DB2-BD59-A6C34878D82A}">
                    <a16:rowId xmlns:a16="http://schemas.microsoft.com/office/drawing/2014/main" val="10006"/>
                  </a:ext>
                </a:extLst>
              </a:tr>
              <a:tr h="2700172">
                <a:tc>
                  <a:txBody>
                    <a:bodyPr/>
                    <a:lstStyle/>
                    <a:p>
                      <a:pPr marL="171450" lvl="0" indent="-171450" algn="l">
                        <a:lnSpc>
                          <a:spcPct val="100000"/>
                        </a:lnSpc>
                        <a:spcBef>
                          <a:spcPts val="0"/>
                        </a:spcBef>
                        <a:spcAft>
                          <a:spcPts val="0"/>
                        </a:spcAft>
                        <a:buFont typeface="Arial" pitchFamily="34" charset="0"/>
                        <a:buChar char="•"/>
                      </a:pPr>
                      <a:r>
                        <a:rPr lang="en-GB" sz="1200" b="0" i="0" u="none" strike="noStrike" baseline="0" noProof="0" dirty="0">
                          <a:solidFill>
                            <a:srgbClr val="000000"/>
                          </a:solidFill>
                          <a:latin typeface="+mj-lt"/>
                        </a:rPr>
                        <a:t>How to use measurement/reference points, templates, jigs and patterns where suitable.</a:t>
                      </a:r>
                      <a:endParaRPr lang="en-US" sz="1200" dirty="0">
                        <a:latin typeface="+mj-lt"/>
                      </a:endParaRP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mj-lt"/>
                        </a:rPr>
                        <a:t>A range of tools, equipment and processes that can be used to shape, fabricate, construct and assemble high quality prototypes, as appropriate to the materials and/or components being used including: </a:t>
                      </a:r>
                      <a:endParaRPr lang="en-GB" sz="1200" dirty="0">
                        <a:latin typeface="+mj-lt"/>
                      </a:endParaRP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mj-lt"/>
                        </a:rPr>
                        <a:t>Wastage, such as: die cutting, perforation, turning, sawing, milling, drilling, cutting and shearing.</a:t>
                      </a: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mj-lt"/>
                        </a:rPr>
                        <a:t>Addition, such as: brazing, welding, lamination, soldering, 3D printing, batik, sewing, bonding</a:t>
                      </a:r>
                      <a:r>
                        <a:rPr lang="en-GB" sz="1200" b="0" i="0" u="none" strike="noStrike" baseline="0" noProof="0" dirty="0">
                          <a:solidFill>
                            <a:srgbClr val="000000"/>
                          </a:solidFill>
                          <a:latin typeface="+mj-lt"/>
                        </a:rPr>
                        <a:t> and </a:t>
                      </a:r>
                      <a:r>
                        <a:rPr lang="en-GB" sz="1200" b="0" i="0" u="none" strike="noStrike" noProof="0" dirty="0">
                          <a:solidFill>
                            <a:srgbClr val="000000"/>
                          </a:solidFill>
                          <a:latin typeface="+mj-lt"/>
                        </a:rPr>
                        <a:t>printing.</a:t>
                      </a: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mj-lt"/>
                        </a:rPr>
                        <a:t>Deforming and reforming such as: vacuum forming, creasing, pressing, drape forming, bending, folding, blow moulding, casting, injection moulding, extrusion.</a:t>
                      </a:r>
                      <a:endParaRPr lang="en-GB" sz="1200" dirty="0">
                        <a:latin typeface="+mj-lt"/>
                      </a:endParaRP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mj-lt"/>
                        </a:rPr>
                        <a:t>Tolerance - the manufacture to minimum and maximum measurements.</a:t>
                      </a:r>
                      <a:endParaRPr lang="en-US" sz="1200" dirty="0">
                        <a:latin typeface="+mj-lt"/>
                      </a:endParaRP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mj-lt"/>
                        </a:rPr>
                        <a:t>Commercial processes - Papers and boards (offset lithography and die cutting). </a:t>
                      </a:r>
                      <a:endParaRPr lang="en-GB" sz="1200" dirty="0">
                        <a:latin typeface="+mj-lt"/>
                      </a:endParaRP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mj-lt"/>
                        </a:rPr>
                        <a:t>Timber based materials (routing and turning). </a:t>
                      </a:r>
                      <a:endParaRPr lang="en-GB" sz="1200" dirty="0">
                        <a:latin typeface="+mj-lt"/>
                      </a:endParaRP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mj-lt"/>
                        </a:rPr>
                        <a:t>Metal based materials (milling and casting). </a:t>
                      </a:r>
                      <a:endParaRPr lang="en-GB" sz="1200" dirty="0">
                        <a:latin typeface="+mj-lt"/>
                      </a:endParaRP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mj-lt"/>
                        </a:rPr>
                        <a:t>Polymers (injection moulding and extrusion). </a:t>
                      </a:r>
                      <a:endParaRPr lang="en-GB" sz="1200" dirty="0">
                        <a:latin typeface="+mj-lt"/>
                      </a:endParaRP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mj-lt"/>
                        </a:rPr>
                        <a:t>Textile based materials (weaving, dyeing and printing). </a:t>
                      </a:r>
                      <a:endParaRPr lang="en-GB" sz="1200" dirty="0">
                        <a:latin typeface="+mj-lt"/>
                      </a:endParaRPr>
                    </a:p>
                    <a:p>
                      <a:pPr marL="171450" lvl="0" indent="-171450" algn="l">
                        <a:lnSpc>
                          <a:spcPct val="100000"/>
                        </a:lnSpc>
                        <a:spcBef>
                          <a:spcPts val="0"/>
                        </a:spcBef>
                        <a:spcAft>
                          <a:spcPts val="0"/>
                        </a:spcAft>
                        <a:buFont typeface="Arial" pitchFamily="34" charset="0"/>
                        <a:buChar char="•"/>
                      </a:pPr>
                      <a:r>
                        <a:rPr lang="en-GB" sz="1200" b="0" i="0" u="none" strike="noStrike" noProof="0" dirty="0">
                          <a:solidFill>
                            <a:srgbClr val="000000"/>
                          </a:solidFill>
                          <a:latin typeface="+mj-lt"/>
                        </a:rPr>
                        <a:t>Electrical and mechanical systems (pick and place assembly and flow soldering).</a:t>
                      </a:r>
                      <a:endParaRPr lang="en-GB" sz="1200" dirty="0">
                        <a:latin typeface="+mj-lt"/>
                      </a:endParaRPr>
                    </a:p>
                  </a:txBody>
                  <a:tcPr marL="65314" marR="65314" marT="32657" marB="3265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8510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DE7EC02-0202-415B-AEA7-38217B620E46}"/>
              </a:ext>
            </a:extLst>
          </p:cNvPr>
          <p:cNvSpPr txBox="1"/>
          <p:nvPr/>
        </p:nvSpPr>
        <p:spPr>
          <a:xfrm>
            <a:off x="1" y="717603"/>
            <a:ext cx="3995025" cy="522931"/>
          </a:xfrm>
          <a:prstGeom prst="rect">
            <a:avLst/>
          </a:prstGeom>
          <a:solidFill>
            <a:srgbClr val="0070C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2B367082-5570-442E-A2DB-59BB0A1E3E6E}"/>
              </a:ext>
            </a:extLst>
          </p:cNvPr>
          <p:cNvSpPr txBox="1"/>
          <p:nvPr/>
        </p:nvSpPr>
        <p:spPr>
          <a:xfrm>
            <a:off x="-1" y="13826"/>
            <a:ext cx="6858001" cy="522931"/>
          </a:xfrm>
          <a:prstGeom prst="rect">
            <a:avLst/>
          </a:prstGeom>
          <a:solidFill>
            <a:srgbClr val="0070C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KS4 Design Technology</a:t>
            </a:r>
            <a:endParaRPr lang="ru-RU" sz="2400" b="1"/>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3429000"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t>New and Emerging Technologies: Industry and Enterprise</a:t>
            </a:r>
          </a:p>
        </p:txBody>
      </p:sp>
      <p:graphicFrame>
        <p:nvGraphicFramePr>
          <p:cNvPr id="6" name="Table 5">
            <a:extLst>
              <a:ext uri="{FF2B5EF4-FFF2-40B4-BE49-F238E27FC236}">
                <a16:creationId xmlns:a16="http://schemas.microsoft.com/office/drawing/2014/main" id="{91CA9545-0CBF-4633-A3C2-20BD01D81CA0}"/>
              </a:ext>
            </a:extLst>
          </p:cNvPr>
          <p:cNvGraphicFramePr>
            <a:graphicFrameLocks noGrp="1"/>
          </p:cNvGraphicFramePr>
          <p:nvPr>
            <p:extLst>
              <p:ext uri="{D42A27DB-BD31-4B8C-83A1-F6EECF244321}">
                <p14:modId xmlns:p14="http://schemas.microsoft.com/office/powerpoint/2010/main" val="2882451773"/>
              </p:ext>
            </p:extLst>
          </p:nvPr>
        </p:nvGraphicFramePr>
        <p:xfrm>
          <a:off x="5517232" y="654512"/>
          <a:ext cx="1205880" cy="3176039"/>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371367">
                <a:tc>
                  <a:txBody>
                    <a:bodyPr/>
                    <a:lstStyle/>
                    <a:p>
                      <a:pPr algn="ctr"/>
                      <a:r>
                        <a:rPr lang="en-GB" b="1"/>
                        <a:t>Key words</a:t>
                      </a:r>
                    </a:p>
                  </a:txBody>
                  <a:tcPr>
                    <a:solidFill>
                      <a:schemeClr val="bg1">
                        <a:lumMod val="95000"/>
                      </a:schemeClr>
                    </a:solidFill>
                  </a:tcPr>
                </a:tc>
                <a:extLst>
                  <a:ext uri="{0D108BD9-81ED-4DB2-BD59-A6C34878D82A}">
                    <a16:rowId xmlns:a16="http://schemas.microsoft.com/office/drawing/2014/main" val="548001888"/>
                  </a:ext>
                </a:extLst>
              </a:tr>
              <a:tr h="2804672">
                <a:tc>
                  <a:txBody>
                    <a:bodyPr/>
                    <a:lstStyle/>
                    <a:p>
                      <a:r>
                        <a:rPr lang="en-GB" sz="1400" dirty="0"/>
                        <a:t>Automation</a:t>
                      </a:r>
                    </a:p>
                    <a:p>
                      <a:pPr lvl="0">
                        <a:buNone/>
                      </a:pPr>
                      <a:r>
                        <a:rPr lang="en-GB" sz="1400" dirty="0"/>
                        <a:t>Crowdfunding</a:t>
                      </a:r>
                    </a:p>
                    <a:p>
                      <a:pPr lvl="0">
                        <a:buNone/>
                      </a:pPr>
                      <a:r>
                        <a:rPr lang="en-GB" sz="1400" dirty="0"/>
                        <a:t>Cooperative</a:t>
                      </a:r>
                    </a:p>
                    <a:p>
                      <a:pPr lvl="0">
                        <a:buNone/>
                      </a:pPr>
                      <a:r>
                        <a:rPr lang="en-GB" sz="1400" dirty="0"/>
                        <a:t>Enterprise</a:t>
                      </a:r>
                    </a:p>
                    <a:p>
                      <a:pPr lvl="0">
                        <a:buNone/>
                      </a:pPr>
                      <a:r>
                        <a:rPr lang="en-GB" sz="1400" dirty="0"/>
                        <a:t>Fair Trade</a:t>
                      </a:r>
                    </a:p>
                    <a:p>
                      <a:pPr lvl="0">
                        <a:buNone/>
                      </a:pPr>
                      <a:r>
                        <a:rPr lang="en-GB" sz="1400" dirty="0"/>
                        <a:t>Virtual </a:t>
                      </a:r>
                    </a:p>
                    <a:p>
                      <a:pPr lvl="0">
                        <a:buNone/>
                      </a:pPr>
                      <a:r>
                        <a:rPr lang="en-GB" sz="1400" dirty="0"/>
                        <a:t>Marketing</a:t>
                      </a:r>
                      <a:endParaRPr lang="en-GB" dirty="0"/>
                    </a:p>
                    <a:p>
                      <a:pPr lvl="0">
                        <a:buNone/>
                      </a:pPr>
                      <a:r>
                        <a:rPr lang="en-GB" sz="1400" dirty="0"/>
                        <a:t>Patent</a:t>
                      </a:r>
                    </a:p>
                    <a:p>
                      <a:pPr lvl="0">
                        <a:buNone/>
                      </a:pPr>
                      <a:r>
                        <a:rPr lang="en-GB" sz="1400" dirty="0"/>
                        <a:t>CAD</a:t>
                      </a:r>
                    </a:p>
                    <a:p>
                      <a:pPr lvl="0">
                        <a:buNone/>
                      </a:pPr>
                      <a:r>
                        <a:rPr lang="en-GB" sz="1400" dirty="0"/>
                        <a:t>CAM</a:t>
                      </a:r>
                    </a:p>
                  </a:txBody>
                  <a:tcPr/>
                </a:tc>
                <a:extLst>
                  <a:ext uri="{0D108BD9-81ED-4DB2-BD59-A6C34878D82A}">
                    <a16:rowId xmlns:a16="http://schemas.microsoft.com/office/drawing/2014/main" val="2693566867"/>
                  </a:ext>
                </a:extLst>
              </a:tr>
            </a:tbl>
          </a:graphicData>
        </a:graphic>
      </p:graphicFrame>
      <p:graphicFrame>
        <p:nvGraphicFramePr>
          <p:cNvPr id="8" name="Table 7">
            <a:extLst>
              <a:ext uri="{FF2B5EF4-FFF2-40B4-BE49-F238E27FC236}">
                <a16:creationId xmlns:a16="http://schemas.microsoft.com/office/drawing/2014/main" id="{82D260EF-58BB-4418-BF96-3DA730C12A29}"/>
              </a:ext>
            </a:extLst>
          </p:cNvPr>
          <p:cNvGraphicFramePr>
            <a:graphicFrameLocks noGrp="1"/>
          </p:cNvGraphicFramePr>
          <p:nvPr>
            <p:extLst>
              <p:ext uri="{D42A27DB-BD31-4B8C-83A1-F6EECF244321}">
                <p14:modId xmlns:p14="http://schemas.microsoft.com/office/powerpoint/2010/main" val="2243887975"/>
              </p:ext>
            </p:extLst>
          </p:nvPr>
        </p:nvGraphicFramePr>
        <p:xfrm>
          <a:off x="134888" y="1406078"/>
          <a:ext cx="5081228" cy="7376160"/>
        </p:xfrm>
        <a:graphic>
          <a:graphicData uri="http://schemas.openxmlformats.org/drawingml/2006/table">
            <a:tbl>
              <a:tblPr firstRow="1" bandRow="1">
                <a:tableStyleId>{5940675A-B579-460E-94D1-54222C63F5DA}</a:tableStyleId>
              </a:tblPr>
              <a:tblGrid>
                <a:gridCol w="5081228">
                  <a:extLst>
                    <a:ext uri="{9D8B030D-6E8A-4147-A177-3AD203B41FA5}">
                      <a16:colId xmlns:a16="http://schemas.microsoft.com/office/drawing/2014/main" val="1686071732"/>
                    </a:ext>
                  </a:extLst>
                </a:gridCol>
              </a:tblGrid>
              <a:tr h="4737608">
                <a:tc>
                  <a:txBody>
                    <a:bodyPr/>
                    <a:lstStyle/>
                    <a:p>
                      <a:pPr marL="0" marR="0" lvl="0" indent="0" algn="l">
                        <a:lnSpc>
                          <a:spcPct val="100000"/>
                        </a:lnSpc>
                        <a:spcBef>
                          <a:spcPts val="0"/>
                        </a:spcBef>
                        <a:spcAft>
                          <a:spcPts val="0"/>
                        </a:spcAft>
                        <a:buNone/>
                      </a:pPr>
                      <a:r>
                        <a:rPr lang="en-GB" sz="1200" b="1" i="0" u="none" strike="noStrike" noProof="0" dirty="0">
                          <a:solidFill>
                            <a:srgbClr val="7030A0"/>
                          </a:solidFill>
                          <a:latin typeface="Calibri"/>
                        </a:rPr>
                        <a:t>Automation</a:t>
                      </a:r>
                      <a:endParaRPr lang="en-US" sz="1200" b="0" i="0" u="none" strike="noStrike" noProof="0" dirty="0">
                        <a:latin typeface="Calibri"/>
                      </a:endParaRPr>
                    </a:p>
                    <a:p>
                      <a:pPr marL="0" marR="0" lvl="0" indent="0" algn="l">
                        <a:lnSpc>
                          <a:spcPct val="100000"/>
                        </a:lnSpc>
                        <a:spcBef>
                          <a:spcPts val="0"/>
                        </a:spcBef>
                        <a:spcAft>
                          <a:spcPts val="0"/>
                        </a:spcAft>
                        <a:buNone/>
                      </a:pPr>
                      <a:r>
                        <a:rPr lang="en-GB" sz="1200" b="0" i="0" u="none" strike="noStrike" noProof="0" dirty="0">
                          <a:latin typeface="Calibri"/>
                        </a:rPr>
                        <a:t>This is when machines and robotics help make products or make them for you. Often this is done by </a:t>
                      </a:r>
                      <a:r>
                        <a:rPr lang="en-GB" sz="1200" b="1" i="0" u="none" strike="noStrike" noProof="0" dirty="0">
                          <a:latin typeface="Calibri"/>
                        </a:rPr>
                        <a:t>CAD (Computer Aided Design) </a:t>
                      </a:r>
                      <a:r>
                        <a:rPr lang="en-GB" sz="1200" b="0" i="0" u="none" strike="noStrike" noProof="0" dirty="0">
                          <a:latin typeface="Calibri"/>
                        </a:rPr>
                        <a:t>and </a:t>
                      </a:r>
                      <a:r>
                        <a:rPr lang="en-GB" sz="1200" b="1" i="0" u="none" strike="noStrike" noProof="0" dirty="0">
                          <a:latin typeface="Calibri"/>
                        </a:rPr>
                        <a:t>CAM (Computer Aided Manufacture)</a:t>
                      </a:r>
                      <a:endParaRPr lang="en-US" sz="1200" b="0" i="0" u="none" strike="noStrike" noProof="0" dirty="0">
                        <a:latin typeface="Calibri"/>
                      </a:endParaRPr>
                    </a:p>
                    <a:p>
                      <a:pPr marL="0" marR="0" lvl="0" indent="0" algn="l">
                        <a:lnSpc>
                          <a:spcPct val="100000"/>
                        </a:lnSpc>
                        <a:spcBef>
                          <a:spcPts val="0"/>
                        </a:spcBef>
                        <a:spcAft>
                          <a:spcPts val="0"/>
                        </a:spcAft>
                        <a:buNone/>
                      </a:pPr>
                      <a:r>
                        <a:rPr lang="en-GB" sz="1200" b="0" i="0" u="none" strike="noStrike" noProof="0" dirty="0">
                          <a:latin typeface="Calibri"/>
                        </a:rPr>
                        <a:t>This helps products be made quicker, with more accuracy. Reducing errors humans make to products. However, these machines are expensive to buy, need specialist training to use and need constant maintenance to keep them working properly</a:t>
                      </a:r>
                    </a:p>
                    <a:p>
                      <a:pPr marL="0" marR="0" lvl="0" indent="0" algn="l">
                        <a:lnSpc>
                          <a:spcPct val="100000"/>
                        </a:lnSpc>
                        <a:spcBef>
                          <a:spcPts val="0"/>
                        </a:spcBef>
                        <a:spcAft>
                          <a:spcPts val="0"/>
                        </a:spcAft>
                        <a:buNone/>
                      </a:pPr>
                      <a:endParaRPr lang="en-GB" sz="1200" dirty="0">
                        <a:latin typeface="Calibri"/>
                      </a:endParaRPr>
                    </a:p>
                    <a:p>
                      <a:pPr marL="0" marR="0" lvl="0" indent="0" algn="l">
                        <a:lnSpc>
                          <a:spcPct val="100000"/>
                        </a:lnSpc>
                        <a:spcBef>
                          <a:spcPts val="0"/>
                        </a:spcBef>
                        <a:spcAft>
                          <a:spcPts val="0"/>
                        </a:spcAft>
                        <a:buNone/>
                      </a:pPr>
                      <a:r>
                        <a:rPr lang="en-GB" sz="1200" b="1" i="0" u="none" strike="noStrike" noProof="0" dirty="0">
                          <a:solidFill>
                            <a:srgbClr val="7030A0"/>
                          </a:solidFill>
                        </a:rPr>
                        <a:t>Virtual Marketing</a:t>
                      </a:r>
                      <a:endParaRPr lang="en-US" sz="1200" b="0" i="0" u="none" strike="noStrike" noProof="0" dirty="0"/>
                    </a:p>
                    <a:p>
                      <a:pPr marL="0" marR="0" lvl="0" indent="0" algn="l">
                        <a:lnSpc>
                          <a:spcPct val="100000"/>
                        </a:lnSpc>
                        <a:spcBef>
                          <a:spcPts val="0"/>
                        </a:spcBef>
                        <a:spcAft>
                          <a:spcPts val="0"/>
                        </a:spcAft>
                        <a:buNone/>
                      </a:pPr>
                      <a:r>
                        <a:rPr lang="en-GB" sz="1200" b="0" i="0" u="none" strike="noStrike" noProof="0" dirty="0">
                          <a:solidFill>
                            <a:srgbClr val="000000"/>
                          </a:solidFill>
                        </a:rPr>
                        <a:t>This is when websites, social media and email are used to promote and sell products. This has become very popular in recent years, with big social media apps being funded by advertisers</a:t>
                      </a:r>
                      <a:endParaRPr lang="en-US" sz="1200" b="0" i="0" u="none" strike="noStrike" noProof="0" dirty="0"/>
                    </a:p>
                    <a:p>
                      <a:pPr marL="0" marR="0" lvl="0" indent="0" algn="l">
                        <a:lnSpc>
                          <a:spcPct val="100000"/>
                        </a:lnSpc>
                        <a:spcBef>
                          <a:spcPts val="0"/>
                        </a:spcBef>
                        <a:spcAft>
                          <a:spcPts val="0"/>
                        </a:spcAft>
                        <a:buNone/>
                      </a:pPr>
                      <a:r>
                        <a:rPr lang="en-GB" sz="1200" b="0" i="0" u="none" strike="noStrike" noProof="0" dirty="0">
                          <a:solidFill>
                            <a:srgbClr val="000000"/>
                          </a:solidFill>
                        </a:rPr>
                        <a:t>Companies can also pay search engines to push their company further to the top of the results page, so customers are more likely to click it.</a:t>
                      </a:r>
                    </a:p>
                    <a:p>
                      <a:pPr marL="0" marR="0" lvl="0" indent="0" algn="l">
                        <a:lnSpc>
                          <a:spcPct val="100000"/>
                        </a:lnSpc>
                        <a:spcBef>
                          <a:spcPts val="0"/>
                        </a:spcBef>
                        <a:spcAft>
                          <a:spcPts val="0"/>
                        </a:spcAft>
                        <a:buNone/>
                      </a:pPr>
                      <a:endParaRPr lang="en-US" sz="1200" b="0" i="0" u="none" strike="noStrike" noProof="0" dirty="0"/>
                    </a:p>
                    <a:p>
                      <a:pPr marL="0" marR="0" lvl="0" indent="0" algn="l">
                        <a:lnSpc>
                          <a:spcPct val="100000"/>
                        </a:lnSpc>
                        <a:spcBef>
                          <a:spcPts val="0"/>
                        </a:spcBef>
                        <a:spcAft>
                          <a:spcPts val="0"/>
                        </a:spcAft>
                        <a:buNone/>
                      </a:pPr>
                      <a:r>
                        <a:rPr lang="en-GB" sz="1200" b="1" i="0" u="none" strike="noStrike" noProof="0" dirty="0">
                          <a:solidFill>
                            <a:srgbClr val="7030A0"/>
                          </a:solidFill>
                          <a:latin typeface="Calibri"/>
                        </a:rPr>
                        <a:t>Cooperatives</a:t>
                      </a:r>
                      <a:endParaRPr lang="en-US" sz="1200" b="0" i="0" u="none" strike="noStrike" noProof="0" dirty="0">
                        <a:latin typeface="Calibri"/>
                      </a:endParaRPr>
                    </a:p>
                    <a:p>
                      <a:pPr marL="0" marR="0" lvl="0" indent="0" algn="l">
                        <a:lnSpc>
                          <a:spcPct val="100000"/>
                        </a:lnSpc>
                        <a:spcBef>
                          <a:spcPts val="0"/>
                        </a:spcBef>
                        <a:spcAft>
                          <a:spcPts val="0"/>
                        </a:spcAft>
                        <a:buNone/>
                      </a:pPr>
                      <a:r>
                        <a:rPr lang="en-GB" sz="1200" b="0" i="0" u="none" strike="noStrike" noProof="0" dirty="0">
                          <a:solidFill>
                            <a:srgbClr val="000000"/>
                          </a:solidFill>
                          <a:latin typeface="Calibri"/>
                        </a:rPr>
                        <a:t>A Cooperative is an Enterprise that is run by members that are part of the workforce or customers.  This means the organisation is democratic and often supports the local community. They are set-up to protect the rights of their members and ensure the same rules apply to everyone</a:t>
                      </a:r>
                    </a:p>
                    <a:p>
                      <a:pPr marL="0" marR="0" lvl="0" indent="0" algn="l">
                        <a:lnSpc>
                          <a:spcPct val="100000"/>
                        </a:lnSpc>
                        <a:spcBef>
                          <a:spcPts val="0"/>
                        </a:spcBef>
                        <a:spcAft>
                          <a:spcPts val="0"/>
                        </a:spcAft>
                        <a:buNone/>
                      </a:pPr>
                      <a:endParaRPr lang="en-US" sz="1200" b="0" i="0" u="none" strike="noStrike" noProof="0" dirty="0">
                        <a:latin typeface="Calibri"/>
                      </a:endParaRPr>
                    </a:p>
                    <a:p>
                      <a:pPr marL="0" marR="0" lvl="0" indent="0" algn="l">
                        <a:lnSpc>
                          <a:spcPct val="100000"/>
                        </a:lnSpc>
                        <a:spcBef>
                          <a:spcPts val="0"/>
                        </a:spcBef>
                        <a:spcAft>
                          <a:spcPts val="0"/>
                        </a:spcAft>
                        <a:buNone/>
                      </a:pPr>
                      <a:r>
                        <a:rPr lang="en-GB" sz="1200" b="1" i="0" u="none" strike="noStrike" noProof="0" dirty="0">
                          <a:solidFill>
                            <a:srgbClr val="7030A0"/>
                          </a:solidFill>
                          <a:latin typeface="Calibri"/>
                        </a:rPr>
                        <a:t>Enterprise</a:t>
                      </a:r>
                      <a:endParaRPr lang="en-US" sz="1200" b="0" i="0" u="none" strike="noStrike" noProof="0" dirty="0">
                        <a:latin typeface="Calibri"/>
                      </a:endParaRPr>
                    </a:p>
                    <a:p>
                      <a:pPr marL="0" marR="0" lvl="0" indent="0" algn="l">
                        <a:lnSpc>
                          <a:spcPct val="100000"/>
                        </a:lnSpc>
                        <a:spcBef>
                          <a:spcPts val="0"/>
                        </a:spcBef>
                        <a:spcAft>
                          <a:spcPts val="0"/>
                        </a:spcAft>
                        <a:buNone/>
                      </a:pPr>
                      <a:r>
                        <a:rPr lang="en-GB" sz="1200" b="0" i="0" u="none" strike="noStrike" noProof="0" dirty="0">
                          <a:solidFill>
                            <a:srgbClr val="000000"/>
                          </a:solidFill>
                          <a:latin typeface="Calibri"/>
                        </a:rPr>
                        <a:t>This is when an idea is developed into a business and produces a viable product. Often, one of the biggest enterprises are apps for smartphones. To make sure ideas are protected from being copied, a </a:t>
                      </a:r>
                      <a:r>
                        <a:rPr lang="en-GB" sz="1200" b="1" i="0" u="none" strike="noStrike" noProof="0" dirty="0">
                          <a:solidFill>
                            <a:srgbClr val="000000"/>
                          </a:solidFill>
                          <a:latin typeface="Calibri"/>
                        </a:rPr>
                        <a:t>Patent</a:t>
                      </a:r>
                      <a:r>
                        <a:rPr lang="en-GB" sz="1200" b="0" i="0" u="none" strike="noStrike" noProof="0" dirty="0">
                          <a:solidFill>
                            <a:srgbClr val="000000"/>
                          </a:solidFill>
                          <a:latin typeface="Calibri"/>
                        </a:rPr>
                        <a:t> can be applied for. This legally protects your idea or invention from being stolen.</a:t>
                      </a:r>
                    </a:p>
                    <a:p>
                      <a:pPr marL="0" marR="0" lvl="0" indent="0" algn="l">
                        <a:lnSpc>
                          <a:spcPct val="100000"/>
                        </a:lnSpc>
                        <a:spcBef>
                          <a:spcPts val="0"/>
                        </a:spcBef>
                        <a:spcAft>
                          <a:spcPts val="0"/>
                        </a:spcAft>
                        <a:buNone/>
                      </a:pPr>
                      <a:endParaRPr lang="en-GB" sz="1200" dirty="0"/>
                    </a:p>
                    <a:p>
                      <a:pPr marL="0" marR="0" lvl="0" indent="0" algn="l">
                        <a:lnSpc>
                          <a:spcPct val="100000"/>
                        </a:lnSpc>
                        <a:spcBef>
                          <a:spcPts val="0"/>
                        </a:spcBef>
                        <a:spcAft>
                          <a:spcPts val="0"/>
                        </a:spcAft>
                        <a:buNone/>
                      </a:pPr>
                      <a:r>
                        <a:rPr lang="en-GB" sz="1200" b="1" i="0" u="none" strike="noStrike" noProof="0" dirty="0">
                          <a:solidFill>
                            <a:srgbClr val="7030A0"/>
                          </a:solidFill>
                        </a:rPr>
                        <a:t>Crowdfunding</a:t>
                      </a:r>
                      <a:endParaRPr lang="en-US" sz="1200" b="0" i="0" u="none" strike="noStrike" noProof="0" dirty="0"/>
                    </a:p>
                    <a:p>
                      <a:pPr marL="0" marR="0" lvl="0" indent="0" algn="l">
                        <a:lnSpc>
                          <a:spcPct val="100000"/>
                        </a:lnSpc>
                        <a:spcBef>
                          <a:spcPts val="0"/>
                        </a:spcBef>
                        <a:spcAft>
                          <a:spcPts val="0"/>
                        </a:spcAft>
                        <a:buNone/>
                      </a:pPr>
                      <a:r>
                        <a:rPr lang="en-GB" sz="1200" b="0" i="0" u="none" strike="noStrike" noProof="0" dirty="0"/>
                        <a:t>This is where ideas are funded by large groups of ordinary people. </a:t>
                      </a:r>
                      <a:r>
                        <a:rPr lang="en-GB" sz="1200" b="0" i="0" u="none" strike="noStrike" noProof="0" dirty="0">
                          <a:hlinkClick r:id="rId2"/>
                        </a:rPr>
                        <a:t>www.Kickstarter.com</a:t>
                      </a:r>
                      <a:r>
                        <a:rPr lang="en-GB" sz="1200" b="0" i="0" u="none" strike="noStrike" noProof="0" dirty="0"/>
                        <a:t> is a good example of this.</a:t>
                      </a:r>
                      <a:endParaRPr lang="en-GB" sz="1200" dirty="0"/>
                    </a:p>
                    <a:p>
                      <a:pPr marL="0" marR="0" lvl="0" indent="0" algn="l">
                        <a:lnSpc>
                          <a:spcPct val="100000"/>
                        </a:lnSpc>
                        <a:spcBef>
                          <a:spcPts val="0"/>
                        </a:spcBef>
                        <a:spcAft>
                          <a:spcPts val="0"/>
                        </a:spcAft>
                        <a:buNone/>
                      </a:pPr>
                      <a:endParaRPr lang="en-GB" sz="1200" b="1" i="0" u="none" strike="noStrike" noProof="0" dirty="0">
                        <a:solidFill>
                          <a:srgbClr val="7030A0"/>
                        </a:solidFill>
                        <a:latin typeface="Calibri"/>
                      </a:endParaRPr>
                    </a:p>
                    <a:p>
                      <a:pPr marL="0" marR="0" lvl="0" indent="0" algn="l">
                        <a:lnSpc>
                          <a:spcPct val="100000"/>
                        </a:lnSpc>
                        <a:spcBef>
                          <a:spcPts val="0"/>
                        </a:spcBef>
                        <a:spcAft>
                          <a:spcPts val="0"/>
                        </a:spcAft>
                        <a:buNone/>
                      </a:pPr>
                      <a:r>
                        <a:rPr lang="en-GB" sz="1200" b="1" i="0" u="none" strike="noStrike" noProof="0" dirty="0">
                          <a:solidFill>
                            <a:srgbClr val="7030A0"/>
                          </a:solidFill>
                          <a:latin typeface="Calibri"/>
                        </a:rPr>
                        <a:t>Fair Trade</a:t>
                      </a:r>
                      <a:endParaRPr lang="en-US" sz="1200" b="0" i="0" u="none" strike="noStrike" noProof="0" dirty="0">
                        <a:latin typeface="Calibri"/>
                      </a:endParaRPr>
                    </a:p>
                    <a:p>
                      <a:pPr marL="0" marR="0" lvl="0" indent="0" algn="l">
                        <a:lnSpc>
                          <a:spcPct val="100000"/>
                        </a:lnSpc>
                        <a:spcBef>
                          <a:spcPts val="0"/>
                        </a:spcBef>
                        <a:spcAft>
                          <a:spcPts val="0"/>
                        </a:spcAft>
                        <a:buNone/>
                      </a:pPr>
                      <a:r>
                        <a:rPr lang="en-GB" sz="1200" b="0" i="0" u="none" strike="noStrike" noProof="0" dirty="0">
                          <a:latin typeface="Calibri"/>
                        </a:rPr>
                        <a:t>This is an organisation that promotes fair pay, working </a:t>
                      </a:r>
                      <a:br>
                        <a:rPr lang="en-GB" sz="1200" b="0" i="0" u="none" strike="noStrike" noProof="0" dirty="0">
                          <a:latin typeface="Calibri"/>
                        </a:rPr>
                      </a:br>
                      <a:r>
                        <a:rPr lang="en-GB" sz="1200" b="0" i="0" u="none" strike="noStrike" noProof="0" dirty="0">
                          <a:latin typeface="Calibri"/>
                        </a:rPr>
                        <a:t>conditions and better trade with farmers in developing </a:t>
                      </a:r>
                      <a:br>
                        <a:rPr lang="en-GB" sz="1200" b="0" i="0" u="none" strike="noStrike" noProof="0" dirty="0">
                          <a:latin typeface="Calibri"/>
                        </a:rPr>
                      </a:br>
                      <a:r>
                        <a:rPr lang="en-GB" sz="1200" b="0" i="0" u="none" strike="noStrike" noProof="0" dirty="0">
                          <a:latin typeface="Calibri"/>
                        </a:rPr>
                        <a:t>countries</a:t>
                      </a:r>
                      <a:r>
                        <a:rPr lang="en-US" sz="1200" b="0" i="0" u="none" strike="noStrike" noProof="0" dirty="0">
                          <a:latin typeface="Calibri"/>
                        </a:rPr>
                        <a:t>. </a:t>
                      </a:r>
                      <a:r>
                        <a:rPr lang="en-GB" sz="1200" b="0" i="0" u="none" strike="noStrike" noProof="0" dirty="0">
                          <a:latin typeface="Calibri"/>
                        </a:rPr>
                        <a:t>You can tell when something is Fairtrade </a:t>
                      </a:r>
                      <a:br>
                        <a:rPr lang="en-GB" sz="1200" b="0" i="0" u="none" strike="noStrike" noProof="0" dirty="0">
                          <a:latin typeface="Calibri"/>
                        </a:rPr>
                      </a:br>
                      <a:r>
                        <a:rPr lang="en-GB" sz="1200" b="0" i="0" u="none" strike="noStrike" noProof="0" dirty="0">
                          <a:latin typeface="Calibri"/>
                        </a:rPr>
                        <a:t>as it will often have the symbol on the </a:t>
                      </a:r>
                      <a:br>
                        <a:rPr lang="en-GB" sz="1200" b="0" i="0" u="none" strike="noStrike" noProof="0" dirty="0">
                          <a:latin typeface="Calibri"/>
                        </a:rPr>
                      </a:br>
                      <a:r>
                        <a:rPr lang="en-GB" sz="1200" b="0" i="0" u="none" strike="noStrike" noProof="0" dirty="0">
                          <a:latin typeface="Calibri"/>
                        </a:rPr>
                        <a:t>product or packaging. Common Fairtrade </a:t>
                      </a:r>
                      <a:br>
                        <a:rPr lang="en-GB" sz="1200" b="0" i="0" u="none" strike="noStrike" noProof="0" dirty="0">
                          <a:latin typeface="Calibri"/>
                        </a:rPr>
                      </a:br>
                      <a:r>
                        <a:rPr lang="en-GB" sz="1200" b="0" i="0" u="none" strike="noStrike" noProof="0" dirty="0">
                          <a:latin typeface="Calibri"/>
                        </a:rPr>
                        <a:t>items include; bananas, cotton and chocolate.</a:t>
                      </a:r>
                      <a:endParaRPr lang="en-GB" sz="1200" dirty="0"/>
                    </a:p>
                    <a:p>
                      <a:pPr marL="0" marR="0" lvl="0" indent="0" algn="l">
                        <a:lnSpc>
                          <a:spcPct val="100000"/>
                        </a:lnSpc>
                        <a:spcBef>
                          <a:spcPts val="0"/>
                        </a:spcBef>
                        <a:spcAft>
                          <a:spcPts val="0"/>
                        </a:spcAft>
                        <a:buNone/>
                      </a:pPr>
                      <a:endParaRPr lang="en-GB" sz="1000" b="0" i="0" u="none" strike="noStrike" noProof="0" dirty="0">
                        <a:latin typeface="Calibri"/>
                      </a:endParaRPr>
                    </a:p>
                  </a:txBody>
                  <a:tcPr/>
                </a:tc>
                <a:extLst>
                  <a:ext uri="{0D108BD9-81ED-4DB2-BD59-A6C34878D82A}">
                    <a16:rowId xmlns:a16="http://schemas.microsoft.com/office/drawing/2014/main" val="2693566867"/>
                  </a:ext>
                </a:extLst>
              </a:tr>
            </a:tbl>
          </a:graphicData>
        </a:graphic>
      </p:graphicFrame>
      <p:graphicFrame>
        <p:nvGraphicFramePr>
          <p:cNvPr id="9" name="Table 8">
            <a:extLst>
              <a:ext uri="{FF2B5EF4-FFF2-40B4-BE49-F238E27FC236}">
                <a16:creationId xmlns:a16="http://schemas.microsoft.com/office/drawing/2014/main" id="{5131282C-B2C2-46E6-A717-2B987DA7631A}"/>
              </a:ext>
            </a:extLst>
          </p:cNvPr>
          <p:cNvGraphicFramePr>
            <a:graphicFrameLocks noGrp="1"/>
          </p:cNvGraphicFramePr>
          <p:nvPr>
            <p:extLst>
              <p:ext uri="{D42A27DB-BD31-4B8C-83A1-F6EECF244321}">
                <p14:modId xmlns:p14="http://schemas.microsoft.com/office/powerpoint/2010/main" val="85062632"/>
              </p:ext>
            </p:extLst>
          </p:nvPr>
        </p:nvGraphicFramePr>
        <p:xfrm>
          <a:off x="5536442" y="4430527"/>
          <a:ext cx="1205880" cy="4352162"/>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590740">
                <a:tc>
                  <a:txBody>
                    <a:bodyPr/>
                    <a:lstStyle/>
                    <a:p>
                      <a:pPr algn="ctr"/>
                      <a:r>
                        <a:rPr lang="en-GB" sz="1400" b="1" dirty="0"/>
                        <a:t>Curriculum Links</a:t>
                      </a:r>
                    </a:p>
                  </a:txBody>
                  <a:tcPr>
                    <a:solidFill>
                      <a:schemeClr val="bg1">
                        <a:lumMod val="95000"/>
                      </a:schemeClr>
                    </a:solidFill>
                  </a:tcPr>
                </a:tc>
                <a:extLst>
                  <a:ext uri="{0D108BD9-81ED-4DB2-BD59-A6C34878D82A}">
                    <a16:rowId xmlns:a16="http://schemas.microsoft.com/office/drawing/2014/main" val="548001888"/>
                  </a:ext>
                </a:extLst>
              </a:tr>
              <a:tr h="3761422">
                <a:tc>
                  <a:txBody>
                    <a:bodyPr/>
                    <a:lstStyle/>
                    <a:p>
                      <a:pPr lvl="0" algn="l">
                        <a:buNone/>
                      </a:pPr>
                      <a:r>
                        <a:rPr lang="en-GB" sz="1100" b="1" i="0" u="none" strike="noStrike" noProof="0" dirty="0">
                          <a:latin typeface="Calibri"/>
                        </a:rPr>
                        <a:t>Maths</a:t>
                      </a:r>
                      <a:r>
                        <a:rPr lang="en-GB" sz="1100" b="0" i="0" u="none" strike="noStrike" noProof="0" dirty="0">
                          <a:latin typeface="Calibri"/>
                        </a:rPr>
                        <a:t>: Profit, time scale, planning, </a:t>
                      </a:r>
                      <a:br>
                        <a:rPr lang="en-GB" sz="1100" b="0" i="0" u="none" strike="noStrike" noProof="0" dirty="0">
                          <a:latin typeface="Calibri"/>
                        </a:rPr>
                      </a:br>
                      <a:r>
                        <a:rPr lang="en-GB" sz="1100" b="0" i="0" u="none" strike="noStrike" noProof="0" dirty="0">
                          <a:latin typeface="Calibri"/>
                        </a:rPr>
                        <a:t>business</a:t>
                      </a:r>
                      <a:endParaRPr lang="en-US" sz="1100" b="0" i="0" u="none" strike="noStrike" noProof="0" dirty="0">
                        <a:latin typeface="Calibri"/>
                      </a:endParaRPr>
                    </a:p>
                    <a:p>
                      <a:pPr lvl="0" algn="l">
                        <a:buNone/>
                      </a:pPr>
                      <a:r>
                        <a:rPr lang="en-GB" sz="1100" b="1" i="0" u="none" strike="noStrike" noProof="0" dirty="0">
                          <a:latin typeface="Calibri"/>
                        </a:rPr>
                        <a:t>Science:</a:t>
                      </a:r>
                      <a:r>
                        <a:rPr lang="en-GB" sz="1100" b="0" i="0" u="none" strike="noStrike" noProof="0" dirty="0">
                          <a:latin typeface="Calibri"/>
                        </a:rPr>
                        <a:t> chemical and industrial processes. </a:t>
                      </a:r>
                      <a:endParaRPr lang="en-US" sz="1100" b="0" i="0" u="none" strike="noStrike" noProof="0" dirty="0">
                        <a:latin typeface="Calibri"/>
                      </a:endParaRPr>
                    </a:p>
                    <a:p>
                      <a:pPr lvl="0" algn="l">
                        <a:buNone/>
                      </a:pPr>
                      <a:r>
                        <a:rPr lang="en-GB" sz="1100" b="1" i="0" u="none" strike="noStrike" noProof="0" dirty="0">
                          <a:latin typeface="Calibri"/>
                        </a:rPr>
                        <a:t>English:</a:t>
                      </a:r>
                      <a:r>
                        <a:rPr lang="en-GB" sz="1100" b="0" i="0" u="none" strike="noStrike" noProof="0" dirty="0">
                          <a:latin typeface="Calibri"/>
                        </a:rPr>
                        <a:t> research skills and written communication</a:t>
                      </a:r>
                      <a:endParaRPr lang="en-US" sz="1100" b="0" i="0" u="none" strike="noStrike" noProof="0" dirty="0">
                        <a:latin typeface="Calibri"/>
                      </a:endParaRPr>
                    </a:p>
                    <a:p>
                      <a:pPr lvl="0" algn="l">
                        <a:buNone/>
                      </a:pPr>
                      <a:r>
                        <a:rPr lang="en-GB" sz="1100" b="1" i="0" u="none" strike="noStrike" noProof="0" dirty="0">
                          <a:latin typeface="Calibri"/>
                        </a:rPr>
                        <a:t>ICT:</a:t>
                      </a:r>
                      <a:r>
                        <a:rPr lang="en-GB" sz="1100" b="0" i="0" u="none" strike="noStrike" noProof="0" dirty="0">
                          <a:latin typeface="Calibri"/>
                        </a:rPr>
                        <a:t> word processing, flow charts, CAD</a:t>
                      </a:r>
                      <a:endParaRPr lang="en-US" sz="1100" b="0" i="0" u="none" strike="noStrike" noProof="0" dirty="0">
                        <a:latin typeface="Calibri"/>
                      </a:endParaRPr>
                    </a:p>
                    <a:p>
                      <a:pPr lvl="0" algn="l">
                        <a:buNone/>
                      </a:pPr>
                      <a:r>
                        <a:rPr lang="en-GB" sz="1100" b="1" i="0" u="none" strike="noStrike" noProof="0" dirty="0">
                          <a:latin typeface="Calibri"/>
                        </a:rPr>
                        <a:t>Careers/ Cultural Capital:</a:t>
                      </a:r>
                      <a:r>
                        <a:rPr lang="en-GB" sz="1100" b="0" i="0" u="none" strike="noStrike" noProof="0" dirty="0">
                          <a:latin typeface="Calibri"/>
                        </a:rPr>
                        <a:t> sectors and roles in DT, Enterprising</a:t>
                      </a:r>
                      <a:br>
                        <a:rPr lang="en-GB" sz="1100" b="0" i="0" u="none" strike="noStrike" noProof="0" dirty="0">
                          <a:latin typeface="Calibri"/>
                        </a:rPr>
                      </a:br>
                      <a:r>
                        <a:rPr lang="en-GB" sz="1100" b="0" i="0" u="none" strike="noStrike" noProof="0" dirty="0">
                          <a:latin typeface="Calibri"/>
                        </a:rPr>
                        <a:t>ventures, analytical skills, </a:t>
                      </a:r>
                      <a:r>
                        <a:rPr lang="en-GB" sz="1200" b="0" i="0" u="none" strike="noStrike" noProof="0" dirty="0">
                          <a:latin typeface="Calibri"/>
                        </a:rPr>
                        <a:t> </a:t>
                      </a:r>
                      <a:endParaRPr lang="en-GB" sz="1200" dirty="0"/>
                    </a:p>
                  </a:txBody>
                  <a:tcPr/>
                </a:tc>
                <a:extLst>
                  <a:ext uri="{0D108BD9-81ED-4DB2-BD59-A6C34878D82A}">
                    <a16:rowId xmlns:a16="http://schemas.microsoft.com/office/drawing/2014/main" val="2693566867"/>
                  </a:ext>
                </a:extLst>
              </a:tr>
            </a:tbl>
          </a:graphicData>
        </a:graphic>
      </p:graphicFrame>
      <p:pic>
        <p:nvPicPr>
          <p:cNvPr id="17" name="Picture 16">
            <a:extLst>
              <a:ext uri="{FF2B5EF4-FFF2-40B4-BE49-F238E27FC236}">
                <a16:creationId xmlns:a16="http://schemas.microsoft.com/office/drawing/2014/main" id="{BBCE06FA-FA84-4C74-A293-6347A3059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815" y="7534722"/>
            <a:ext cx="871906" cy="1028299"/>
          </a:xfrm>
          <a:prstGeom prst="rect">
            <a:avLst/>
          </a:prstGeom>
          <a:ln w="28575">
            <a:solidFill>
              <a:schemeClr val="tx1"/>
            </a:solidFill>
          </a:ln>
        </p:spPr>
      </p:pic>
    </p:spTree>
    <p:extLst>
      <p:ext uri="{BB962C8B-B14F-4D97-AF65-F5344CB8AC3E}">
        <p14:creationId xmlns:p14="http://schemas.microsoft.com/office/powerpoint/2010/main" val="3667370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5C0F763-228B-4DD0-93EC-5D927122BCA8}"/>
              </a:ext>
            </a:extLst>
          </p:cNvPr>
          <p:cNvSpPr txBox="1"/>
          <p:nvPr/>
        </p:nvSpPr>
        <p:spPr>
          <a:xfrm>
            <a:off x="1" y="690584"/>
            <a:ext cx="3995025" cy="522931"/>
          </a:xfrm>
          <a:prstGeom prst="rect">
            <a:avLst/>
          </a:prstGeom>
          <a:solidFill>
            <a:srgbClr val="0070C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814AAFA7-39F6-46F0-97F9-93A1BD5EA96C}"/>
              </a:ext>
            </a:extLst>
          </p:cNvPr>
          <p:cNvSpPr txBox="1"/>
          <p:nvPr/>
        </p:nvSpPr>
        <p:spPr>
          <a:xfrm>
            <a:off x="-1" y="13826"/>
            <a:ext cx="6858001" cy="522931"/>
          </a:xfrm>
          <a:prstGeom prst="rect">
            <a:avLst/>
          </a:prstGeom>
          <a:solidFill>
            <a:srgbClr val="0070C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KS4 Design Technology</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3645024"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a:t>New and Emerging Technologies:</a:t>
            </a:r>
          </a:p>
          <a:p>
            <a:pPr algn="l"/>
            <a:r>
              <a:rPr lang="en-US" sz="1800" b="1"/>
              <a:t>CAD CAM, JIT &amp; Lean Manufacturing</a:t>
            </a:r>
            <a:endParaRPr lang="en-GB" sz="1800" b="1"/>
          </a:p>
        </p:txBody>
      </p:sp>
      <p:graphicFrame>
        <p:nvGraphicFramePr>
          <p:cNvPr id="6" name="Table 5">
            <a:extLst>
              <a:ext uri="{FF2B5EF4-FFF2-40B4-BE49-F238E27FC236}">
                <a16:creationId xmlns:a16="http://schemas.microsoft.com/office/drawing/2014/main" id="{91CA9545-0CBF-4633-A3C2-20BD01D81CA0}"/>
              </a:ext>
            </a:extLst>
          </p:cNvPr>
          <p:cNvGraphicFramePr>
            <a:graphicFrameLocks noGrp="1"/>
          </p:cNvGraphicFramePr>
          <p:nvPr>
            <p:extLst>
              <p:ext uri="{D42A27DB-BD31-4B8C-83A1-F6EECF244321}">
                <p14:modId xmlns:p14="http://schemas.microsoft.com/office/powerpoint/2010/main" val="1784283381"/>
              </p:ext>
            </p:extLst>
          </p:nvPr>
        </p:nvGraphicFramePr>
        <p:xfrm>
          <a:off x="5517232" y="654512"/>
          <a:ext cx="1205880" cy="3800760"/>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281559">
                <a:tc>
                  <a:txBody>
                    <a:bodyPr/>
                    <a:lstStyle/>
                    <a:p>
                      <a:pPr algn="ctr"/>
                      <a:r>
                        <a:rPr lang="en-GB" b="1" dirty="0"/>
                        <a:t>Key words</a:t>
                      </a:r>
                    </a:p>
                  </a:txBody>
                  <a:tcPr>
                    <a:solidFill>
                      <a:schemeClr val="bg1">
                        <a:lumMod val="95000"/>
                      </a:schemeClr>
                    </a:solidFill>
                  </a:tcPr>
                </a:tc>
                <a:extLst>
                  <a:ext uri="{0D108BD9-81ED-4DB2-BD59-A6C34878D82A}">
                    <a16:rowId xmlns:a16="http://schemas.microsoft.com/office/drawing/2014/main" val="548001888"/>
                  </a:ext>
                </a:extLst>
              </a:tr>
              <a:tr h="3435000">
                <a:tc>
                  <a:txBody>
                    <a:bodyPr/>
                    <a:lstStyle/>
                    <a:p>
                      <a:r>
                        <a:rPr lang="en-GB" dirty="0"/>
                        <a:t>CAD</a:t>
                      </a:r>
                    </a:p>
                    <a:p>
                      <a:r>
                        <a:rPr lang="en-GB" dirty="0"/>
                        <a:t>CAM</a:t>
                      </a:r>
                    </a:p>
                    <a:p>
                      <a:r>
                        <a:rPr lang="en-GB" sz="1600" dirty="0"/>
                        <a:t>Just In Time</a:t>
                      </a:r>
                    </a:p>
                    <a:p>
                      <a:r>
                        <a:rPr lang="en-GB" sz="1200" dirty="0"/>
                        <a:t>Lean Manufacturing</a:t>
                      </a:r>
                    </a:p>
                    <a:p>
                      <a:r>
                        <a:rPr lang="en-GB" sz="1600" dirty="0"/>
                        <a:t>CNC Router</a:t>
                      </a:r>
                    </a:p>
                    <a:p>
                      <a:r>
                        <a:rPr lang="en-GB" sz="1600" dirty="0"/>
                        <a:t>Automation</a:t>
                      </a:r>
                    </a:p>
                    <a:p>
                      <a:pPr lvl="0">
                        <a:buNone/>
                      </a:pPr>
                      <a:r>
                        <a:rPr lang="en-GB" sz="1600" dirty="0"/>
                        <a:t>3D printer</a:t>
                      </a:r>
                    </a:p>
                    <a:p>
                      <a:pPr lvl="0">
                        <a:buNone/>
                      </a:pPr>
                      <a:r>
                        <a:rPr lang="en-GB" sz="1600" dirty="0"/>
                        <a:t>Laser cutter</a:t>
                      </a:r>
                    </a:p>
                    <a:p>
                      <a:pPr lvl="0">
                        <a:buNone/>
                      </a:pPr>
                      <a:r>
                        <a:rPr lang="en-GB" sz="1600" dirty="0"/>
                        <a:t>Application</a:t>
                      </a:r>
                    </a:p>
                    <a:p>
                      <a:pPr lvl="0">
                        <a:buNone/>
                      </a:pPr>
                      <a:r>
                        <a:rPr lang="en-GB" sz="1600" dirty="0"/>
                        <a:t>CNC Milling machine</a:t>
                      </a:r>
                    </a:p>
                    <a:p>
                      <a:pPr lvl="0">
                        <a:buNone/>
                      </a:pPr>
                      <a:r>
                        <a:rPr lang="en-GB" sz="1600" dirty="0"/>
                        <a:t>Prototype</a:t>
                      </a:r>
                    </a:p>
                  </a:txBody>
                  <a:tcPr/>
                </a:tc>
                <a:extLst>
                  <a:ext uri="{0D108BD9-81ED-4DB2-BD59-A6C34878D82A}">
                    <a16:rowId xmlns:a16="http://schemas.microsoft.com/office/drawing/2014/main" val="2693566867"/>
                  </a:ext>
                </a:extLst>
              </a:tr>
            </a:tbl>
          </a:graphicData>
        </a:graphic>
      </p:graphicFrame>
      <p:graphicFrame>
        <p:nvGraphicFramePr>
          <p:cNvPr id="3" name="Table 2">
            <a:extLst>
              <a:ext uri="{FF2B5EF4-FFF2-40B4-BE49-F238E27FC236}">
                <a16:creationId xmlns:a16="http://schemas.microsoft.com/office/drawing/2014/main" id="{5D8B02D1-1F29-420D-A29C-FB8482ED0323}"/>
              </a:ext>
            </a:extLst>
          </p:cNvPr>
          <p:cNvGraphicFramePr>
            <a:graphicFrameLocks noGrp="1"/>
          </p:cNvGraphicFramePr>
          <p:nvPr>
            <p:extLst>
              <p:ext uri="{D42A27DB-BD31-4B8C-83A1-F6EECF244321}">
                <p14:modId xmlns:p14="http://schemas.microsoft.com/office/powerpoint/2010/main" val="3836406472"/>
              </p:ext>
            </p:extLst>
          </p:nvPr>
        </p:nvGraphicFramePr>
        <p:xfrm>
          <a:off x="134888" y="1406078"/>
          <a:ext cx="5136234" cy="2397017"/>
        </p:xfrm>
        <a:graphic>
          <a:graphicData uri="http://schemas.openxmlformats.org/drawingml/2006/table">
            <a:tbl>
              <a:tblPr firstRow="1" bandRow="1">
                <a:tableStyleId>{073A0DAA-6AF3-43AB-8588-CEC1D06C72B9}</a:tableStyleId>
              </a:tblPr>
              <a:tblGrid>
                <a:gridCol w="2568117">
                  <a:extLst>
                    <a:ext uri="{9D8B030D-6E8A-4147-A177-3AD203B41FA5}">
                      <a16:colId xmlns:a16="http://schemas.microsoft.com/office/drawing/2014/main" val="2856980856"/>
                    </a:ext>
                  </a:extLst>
                </a:gridCol>
                <a:gridCol w="2568117">
                  <a:extLst>
                    <a:ext uri="{9D8B030D-6E8A-4147-A177-3AD203B41FA5}">
                      <a16:colId xmlns:a16="http://schemas.microsoft.com/office/drawing/2014/main" val="837887482"/>
                    </a:ext>
                  </a:extLst>
                </a:gridCol>
              </a:tblGrid>
              <a:tr h="277542">
                <a:tc gridSpan="2">
                  <a:txBody>
                    <a:bodyPr/>
                    <a:lstStyle/>
                    <a:p>
                      <a:pPr algn="ctr" fontAlgn="base"/>
                      <a:r>
                        <a:rPr lang="en-GB" sz="1200">
                          <a:effectLst/>
                        </a:rPr>
                        <a:t>CAD Computer Aided Design​</a:t>
                      </a:r>
                    </a:p>
                  </a:txBody>
                  <a:tcPr anchor="ctr"/>
                </a:tc>
                <a:tc hMerge="1">
                  <a:txBody>
                    <a:bodyPr/>
                    <a:lstStyle/>
                    <a:p>
                      <a:endParaRPr lang="en-GB"/>
                    </a:p>
                  </a:txBody>
                  <a:tcPr marL="0" marR="0" marT="0" marB="0" horzOverflow="overflow"/>
                </a:tc>
                <a:extLst>
                  <a:ext uri="{0D108BD9-81ED-4DB2-BD59-A6C34878D82A}">
                    <a16:rowId xmlns:a16="http://schemas.microsoft.com/office/drawing/2014/main" val="1024035836"/>
                  </a:ext>
                </a:extLst>
              </a:tr>
              <a:tr h="277542">
                <a:tc gridSpan="2">
                  <a:txBody>
                    <a:bodyPr/>
                    <a:lstStyle/>
                    <a:p>
                      <a:pPr algn="ctr" fontAlgn="base"/>
                      <a:r>
                        <a:rPr lang="en-GB" sz="1200">
                          <a:effectLst/>
                        </a:rPr>
                        <a:t>Examples; 2D Design, Autodesk Inventor, Fusion 360, Photoshop, etc​</a:t>
                      </a:r>
                    </a:p>
                  </a:txBody>
                  <a:tcPr anchor="ctr"/>
                </a:tc>
                <a:tc hMerge="1">
                  <a:txBody>
                    <a:bodyPr/>
                    <a:lstStyle/>
                    <a:p>
                      <a:endParaRPr lang="en-GB"/>
                    </a:p>
                  </a:txBody>
                  <a:tcPr marL="0" marR="0" marT="0" marB="0" horzOverflow="overflow"/>
                </a:tc>
                <a:extLst>
                  <a:ext uri="{0D108BD9-81ED-4DB2-BD59-A6C34878D82A}">
                    <a16:rowId xmlns:a16="http://schemas.microsoft.com/office/drawing/2014/main" val="1693142285"/>
                  </a:ext>
                </a:extLst>
              </a:tr>
              <a:tr h="287453">
                <a:tc>
                  <a:txBody>
                    <a:bodyPr/>
                    <a:lstStyle/>
                    <a:p>
                      <a:pPr algn="ctr" fontAlgn="base"/>
                      <a:r>
                        <a:rPr lang="en-GB" sz="1200">
                          <a:effectLst/>
                        </a:rPr>
                        <a:t>Advantages​</a:t>
                      </a:r>
                    </a:p>
                  </a:txBody>
                  <a:tcPr anchor="ctr"/>
                </a:tc>
                <a:tc>
                  <a:txBody>
                    <a:bodyPr/>
                    <a:lstStyle/>
                    <a:p>
                      <a:pPr algn="ctr" fontAlgn="base"/>
                      <a:r>
                        <a:rPr lang="en-GB" sz="1200">
                          <a:effectLst/>
                        </a:rPr>
                        <a:t>Disadvantages​</a:t>
                      </a:r>
                    </a:p>
                  </a:txBody>
                  <a:tcPr anchor="ctr"/>
                </a:tc>
                <a:extLst>
                  <a:ext uri="{0D108BD9-81ED-4DB2-BD59-A6C34878D82A}">
                    <a16:rowId xmlns:a16="http://schemas.microsoft.com/office/drawing/2014/main" val="3408836819"/>
                  </a:ext>
                </a:extLst>
              </a:tr>
              <a:tr h="1199374">
                <a:tc>
                  <a:txBody>
                    <a:bodyPr/>
                    <a:lstStyle/>
                    <a:p>
                      <a:pPr marL="342900" lvl="0" indent="-342900" algn="l" fontAlgn="base">
                        <a:buFont typeface="Arial" panose="020B0604020202020204" pitchFamily="34" charset="0"/>
                        <a:buChar char="•"/>
                      </a:pPr>
                      <a:r>
                        <a:rPr lang="en-GB" sz="1200" dirty="0">
                          <a:effectLst/>
                        </a:rPr>
                        <a:t>Easy to change designs​</a:t>
                      </a:r>
                    </a:p>
                    <a:p>
                      <a:pPr marL="342900" lvl="0" indent="-342900" algn="l" fontAlgn="base">
                        <a:buFont typeface="Arial" panose="020B0604020202020204" pitchFamily="34" charset="0"/>
                        <a:buChar char="•"/>
                      </a:pPr>
                      <a:r>
                        <a:rPr lang="en-GB" sz="1200" dirty="0">
                          <a:effectLst/>
                        </a:rPr>
                        <a:t>Designs are easily saved and sent​</a:t>
                      </a:r>
                    </a:p>
                    <a:p>
                      <a:pPr marL="342900" lvl="0" indent="-342900" algn="l" fontAlgn="base">
                        <a:buFont typeface="Arial" panose="020B0604020202020204" pitchFamily="34" charset="0"/>
                        <a:buChar char="•"/>
                      </a:pPr>
                      <a:r>
                        <a:rPr lang="en-GB" sz="1200" dirty="0">
                          <a:effectLst/>
                        </a:rPr>
                        <a:t>Can be worked on by multiple people simultaneously​</a:t>
                      </a:r>
                    </a:p>
                    <a:p>
                      <a:pPr marL="342900" lvl="0" indent="-342900" algn="l" fontAlgn="base">
                        <a:buFont typeface="Arial" panose="020B0604020202020204" pitchFamily="34" charset="0"/>
                        <a:buChar char="•"/>
                      </a:pPr>
                      <a:r>
                        <a:rPr lang="en-GB" sz="1200" dirty="0">
                          <a:effectLst/>
                        </a:rPr>
                        <a:t>Can be used for virtual testing​</a:t>
                      </a:r>
                    </a:p>
                    <a:p>
                      <a:pPr marL="342900" lvl="0" indent="-342900" algn="l" fontAlgn="base">
                        <a:buFont typeface="Arial" panose="020B0604020202020204" pitchFamily="34" charset="0"/>
                        <a:buChar char="•"/>
                      </a:pPr>
                      <a:r>
                        <a:rPr lang="en-GB" sz="1200" dirty="0">
                          <a:effectLst/>
                        </a:rPr>
                        <a:t>Can produce high-quality designs ​</a:t>
                      </a:r>
                    </a:p>
                  </a:txBody>
                  <a:tcPr anchor="ctr"/>
                </a:tc>
                <a:tc>
                  <a:txBody>
                    <a:bodyPr/>
                    <a:lstStyle/>
                    <a:p>
                      <a:pPr marL="342900" lvl="0" indent="-342900" algn="l" fontAlgn="base">
                        <a:buFont typeface="Arial" panose="020B0604020202020204" pitchFamily="34" charset="0"/>
                        <a:buChar char="•"/>
                      </a:pPr>
                      <a:r>
                        <a:rPr lang="en-GB" sz="1200" dirty="0">
                          <a:effectLst/>
                        </a:rPr>
                        <a:t>Complex and time-consuming to learn​</a:t>
                      </a:r>
                    </a:p>
                    <a:p>
                      <a:pPr marL="342900" lvl="0" indent="-342900" algn="l" fontAlgn="base">
                        <a:buFont typeface="Arial" panose="020B0604020202020204" pitchFamily="34" charset="0"/>
                        <a:buChar char="•"/>
                      </a:pPr>
                      <a:r>
                        <a:rPr lang="en-GB" sz="1200" dirty="0">
                          <a:effectLst/>
                        </a:rPr>
                        <a:t>Expensive to buy​</a:t>
                      </a:r>
                    </a:p>
                    <a:p>
                      <a:pPr marL="342900" lvl="0" indent="-342900" algn="l" fontAlgn="base">
                        <a:buFont typeface="Arial" panose="020B0604020202020204" pitchFamily="34" charset="0"/>
                        <a:buChar char="•"/>
                      </a:pPr>
                      <a:r>
                        <a:rPr lang="en-GB" sz="1200" dirty="0">
                          <a:effectLst/>
                        </a:rPr>
                        <a:t>PCs can crash or be hacked – causing work to be lost​</a:t>
                      </a:r>
                    </a:p>
                    <a:p>
                      <a:pPr marL="342900" lvl="0" indent="-342900" algn="l" fontAlgn="base">
                        <a:buFont typeface="Arial" panose="020B0604020202020204" pitchFamily="34" charset="0"/>
                        <a:buChar char="•"/>
                      </a:pPr>
                      <a:r>
                        <a:rPr lang="en-GB" sz="1200" dirty="0">
                          <a:effectLst/>
                        </a:rPr>
                        <a:t>Takes up PC memory​</a:t>
                      </a:r>
                    </a:p>
                  </a:txBody>
                  <a:tcPr anchor="ctr"/>
                </a:tc>
                <a:extLst>
                  <a:ext uri="{0D108BD9-81ED-4DB2-BD59-A6C34878D82A}">
                    <a16:rowId xmlns:a16="http://schemas.microsoft.com/office/drawing/2014/main" val="4238488359"/>
                  </a:ext>
                </a:extLst>
              </a:tr>
            </a:tbl>
          </a:graphicData>
        </a:graphic>
      </p:graphicFrame>
      <p:graphicFrame>
        <p:nvGraphicFramePr>
          <p:cNvPr id="11" name="Table 10">
            <a:extLst>
              <a:ext uri="{FF2B5EF4-FFF2-40B4-BE49-F238E27FC236}">
                <a16:creationId xmlns:a16="http://schemas.microsoft.com/office/drawing/2014/main" id="{8B010AF4-DB4D-44C3-9D4F-AB290FF51468}"/>
              </a:ext>
            </a:extLst>
          </p:cNvPr>
          <p:cNvGraphicFramePr>
            <a:graphicFrameLocks noGrp="1"/>
          </p:cNvGraphicFramePr>
          <p:nvPr>
            <p:extLst>
              <p:ext uri="{D42A27DB-BD31-4B8C-83A1-F6EECF244321}">
                <p14:modId xmlns:p14="http://schemas.microsoft.com/office/powerpoint/2010/main" val="3675050754"/>
              </p:ext>
            </p:extLst>
          </p:nvPr>
        </p:nvGraphicFramePr>
        <p:xfrm>
          <a:off x="134888" y="4152186"/>
          <a:ext cx="5136234" cy="2715975"/>
        </p:xfrm>
        <a:graphic>
          <a:graphicData uri="http://schemas.openxmlformats.org/drawingml/2006/table">
            <a:tbl>
              <a:tblPr firstRow="1" bandRow="1">
                <a:tableStyleId>{073A0DAA-6AF3-43AB-8588-CEC1D06C72B9}</a:tableStyleId>
              </a:tblPr>
              <a:tblGrid>
                <a:gridCol w="2568117">
                  <a:extLst>
                    <a:ext uri="{9D8B030D-6E8A-4147-A177-3AD203B41FA5}">
                      <a16:colId xmlns:a16="http://schemas.microsoft.com/office/drawing/2014/main" val="3248041920"/>
                    </a:ext>
                  </a:extLst>
                </a:gridCol>
                <a:gridCol w="2568117">
                  <a:extLst>
                    <a:ext uri="{9D8B030D-6E8A-4147-A177-3AD203B41FA5}">
                      <a16:colId xmlns:a16="http://schemas.microsoft.com/office/drawing/2014/main" val="134218626"/>
                    </a:ext>
                  </a:extLst>
                </a:gridCol>
              </a:tblGrid>
              <a:tr h="313382">
                <a:tc gridSpan="2">
                  <a:txBody>
                    <a:bodyPr/>
                    <a:lstStyle/>
                    <a:p>
                      <a:pPr algn="ctr" fontAlgn="base"/>
                      <a:r>
                        <a:rPr lang="en-GB" sz="1200" dirty="0">
                          <a:effectLst/>
                        </a:rPr>
                        <a:t>CAM Computer Aided Manufacture​</a:t>
                      </a:r>
                    </a:p>
                  </a:txBody>
                  <a:tcPr anchor="ctr"/>
                </a:tc>
                <a:tc hMerge="1">
                  <a:txBody>
                    <a:bodyPr/>
                    <a:lstStyle/>
                    <a:p>
                      <a:endParaRPr lang="en-GB"/>
                    </a:p>
                  </a:txBody>
                  <a:tcPr marL="0" marR="0" marT="0" marB="0" horzOverflow="overflow"/>
                </a:tc>
                <a:extLst>
                  <a:ext uri="{0D108BD9-81ED-4DB2-BD59-A6C34878D82A}">
                    <a16:rowId xmlns:a16="http://schemas.microsoft.com/office/drawing/2014/main" val="877095248"/>
                  </a:ext>
                </a:extLst>
              </a:tr>
              <a:tr h="522303">
                <a:tc gridSpan="2">
                  <a:txBody>
                    <a:bodyPr/>
                    <a:lstStyle/>
                    <a:p>
                      <a:pPr algn="ctr" fontAlgn="base"/>
                      <a:r>
                        <a:rPr lang="en-GB" sz="1200">
                          <a:effectLst/>
                        </a:rPr>
                        <a:t>Examples; 3D Printing, Laser Cutting, CNC Router, Automated Machines and Robotics, etc​</a:t>
                      </a:r>
                    </a:p>
                  </a:txBody>
                  <a:tcPr anchor="ctr"/>
                </a:tc>
                <a:tc hMerge="1">
                  <a:txBody>
                    <a:bodyPr/>
                    <a:lstStyle/>
                    <a:p>
                      <a:endParaRPr lang="en-GB"/>
                    </a:p>
                  </a:txBody>
                  <a:tcPr marL="0" marR="0" marT="0" marB="0" horzOverflow="overflow"/>
                </a:tc>
                <a:extLst>
                  <a:ext uri="{0D108BD9-81ED-4DB2-BD59-A6C34878D82A}">
                    <a16:rowId xmlns:a16="http://schemas.microsoft.com/office/drawing/2014/main" val="3728127401"/>
                  </a:ext>
                </a:extLst>
              </a:tr>
              <a:tr h="313382">
                <a:tc>
                  <a:txBody>
                    <a:bodyPr/>
                    <a:lstStyle/>
                    <a:p>
                      <a:pPr algn="ctr" fontAlgn="base"/>
                      <a:r>
                        <a:rPr lang="en-GB" sz="1200">
                          <a:effectLst/>
                        </a:rPr>
                        <a:t>Advantages​</a:t>
                      </a:r>
                    </a:p>
                  </a:txBody>
                  <a:tcPr anchor="ctr"/>
                </a:tc>
                <a:tc>
                  <a:txBody>
                    <a:bodyPr/>
                    <a:lstStyle/>
                    <a:p>
                      <a:pPr algn="ctr" fontAlgn="base"/>
                      <a:r>
                        <a:rPr lang="en-GB" sz="1200">
                          <a:effectLst/>
                        </a:rPr>
                        <a:t>Disadvantages​</a:t>
                      </a:r>
                    </a:p>
                  </a:txBody>
                  <a:tcPr anchor="ctr"/>
                </a:tc>
                <a:extLst>
                  <a:ext uri="{0D108BD9-81ED-4DB2-BD59-A6C34878D82A}">
                    <a16:rowId xmlns:a16="http://schemas.microsoft.com/office/drawing/2014/main" val="893386863"/>
                  </a:ext>
                </a:extLst>
              </a:tr>
              <a:tr h="1566908">
                <a:tc>
                  <a:txBody>
                    <a:bodyPr/>
                    <a:lstStyle/>
                    <a:p>
                      <a:pPr marL="342900" lvl="0" indent="-342900" algn="l" fontAlgn="base">
                        <a:buFont typeface="Arial" panose="020B0604020202020204" pitchFamily="34" charset="0"/>
                        <a:buChar char="•"/>
                      </a:pPr>
                      <a:r>
                        <a:rPr lang="en-GB" sz="1200" dirty="0">
                          <a:effectLst/>
                        </a:rPr>
                        <a:t>Faster and more accurate than traditional tools​</a:t>
                      </a:r>
                    </a:p>
                    <a:p>
                      <a:pPr marL="342900" lvl="0" indent="-342900" algn="l" fontAlgn="base">
                        <a:buFont typeface="Arial" panose="020B0604020202020204" pitchFamily="34" charset="0"/>
                        <a:buChar char="•"/>
                      </a:pPr>
                      <a:r>
                        <a:rPr lang="en-GB" sz="1200" dirty="0">
                          <a:effectLst/>
                        </a:rPr>
                        <a:t>Repetitive accuracy/ consistent outcomes​</a:t>
                      </a:r>
                    </a:p>
                    <a:p>
                      <a:pPr marL="342900" lvl="0" indent="-342900" algn="l" fontAlgn="base">
                        <a:buFont typeface="Arial" panose="020B0604020202020204" pitchFamily="34" charset="0"/>
                        <a:buChar char="•"/>
                      </a:pPr>
                      <a:r>
                        <a:rPr lang="en-GB" sz="1200" dirty="0">
                          <a:effectLst/>
                        </a:rPr>
                        <a:t>Machines can run 24/7​​</a:t>
                      </a:r>
                    </a:p>
                  </a:txBody>
                  <a:tcPr anchor="ctr"/>
                </a:tc>
                <a:tc>
                  <a:txBody>
                    <a:bodyPr/>
                    <a:lstStyle/>
                    <a:p>
                      <a:pPr marL="342900" lvl="0" indent="-342900" algn="l" fontAlgn="base">
                        <a:buFont typeface="Arial" panose="020B0604020202020204" pitchFamily="34" charset="0"/>
                        <a:buChar char="•"/>
                      </a:pPr>
                      <a:r>
                        <a:rPr lang="en-GB" sz="1200" dirty="0">
                          <a:effectLst/>
                        </a:rPr>
                        <a:t>Expensive to buy the </a:t>
                      </a:r>
                      <a:br>
                        <a:rPr lang="en-GB" sz="1200" dirty="0">
                          <a:effectLst/>
                        </a:rPr>
                      </a:br>
                      <a:r>
                        <a:rPr lang="en-GB" sz="1200" dirty="0">
                          <a:effectLst/>
                        </a:rPr>
                        <a:t>equipment, etc​</a:t>
                      </a:r>
                    </a:p>
                    <a:p>
                      <a:pPr marL="342900" lvl="0" indent="-342900" algn="l" fontAlgn="base">
                        <a:buFont typeface="Arial" panose="020B0604020202020204" pitchFamily="34" charset="0"/>
                        <a:buChar char="•"/>
                      </a:pPr>
                      <a:r>
                        <a:rPr lang="en-GB" sz="1200" dirty="0">
                          <a:effectLst/>
                        </a:rPr>
                        <a:t>Training takes money and time​</a:t>
                      </a:r>
                    </a:p>
                    <a:p>
                      <a:pPr marL="342900" lvl="0" indent="-342900" algn="l" fontAlgn="base">
                        <a:buFont typeface="Arial" panose="020B0604020202020204" pitchFamily="34" charset="0"/>
                        <a:buChar char="•"/>
                      </a:pPr>
                      <a:r>
                        <a:rPr lang="en-GB" sz="1200" dirty="0">
                          <a:effectLst/>
                        </a:rPr>
                        <a:t>Need specialists to maintain and repair the machines​</a:t>
                      </a:r>
                    </a:p>
                    <a:p>
                      <a:pPr marL="342900" lvl="0" indent="-342900" algn="l" fontAlgn="base">
                        <a:buFont typeface="Arial" panose="020B0604020202020204" pitchFamily="34" charset="0"/>
                        <a:buChar char="•"/>
                      </a:pPr>
                      <a:r>
                        <a:rPr lang="en-GB" sz="1200" dirty="0">
                          <a:effectLst/>
                        </a:rPr>
                        <a:t>Dependence on CAM can cause unemployment​</a:t>
                      </a:r>
                    </a:p>
                  </a:txBody>
                  <a:tcPr anchor="ctr"/>
                </a:tc>
                <a:extLst>
                  <a:ext uri="{0D108BD9-81ED-4DB2-BD59-A6C34878D82A}">
                    <a16:rowId xmlns:a16="http://schemas.microsoft.com/office/drawing/2014/main" val="4203603399"/>
                  </a:ext>
                </a:extLst>
              </a:tr>
            </a:tbl>
          </a:graphicData>
        </a:graphic>
      </p:graphicFrame>
      <p:pic>
        <p:nvPicPr>
          <p:cNvPr id="2" name="Picture 1">
            <a:extLst>
              <a:ext uri="{FF2B5EF4-FFF2-40B4-BE49-F238E27FC236}">
                <a16:creationId xmlns:a16="http://schemas.microsoft.com/office/drawing/2014/main" id="{6907A34B-670C-486D-82F1-C801D68AB440}"/>
              </a:ext>
            </a:extLst>
          </p:cNvPr>
          <p:cNvPicPr>
            <a:picLocks noChangeAspect="1"/>
          </p:cNvPicPr>
          <p:nvPr/>
        </p:nvPicPr>
        <p:blipFill>
          <a:blip r:embed="rId2"/>
          <a:stretch>
            <a:fillRect/>
          </a:stretch>
        </p:blipFill>
        <p:spPr>
          <a:xfrm>
            <a:off x="178880" y="7371184"/>
            <a:ext cx="2292352" cy="1522468"/>
          </a:xfrm>
          <a:prstGeom prst="rect">
            <a:avLst/>
          </a:prstGeom>
        </p:spPr>
      </p:pic>
      <p:pic>
        <p:nvPicPr>
          <p:cNvPr id="7" name="Picture 6">
            <a:extLst>
              <a:ext uri="{FF2B5EF4-FFF2-40B4-BE49-F238E27FC236}">
                <a16:creationId xmlns:a16="http://schemas.microsoft.com/office/drawing/2014/main" id="{F1081F97-6AF8-4397-BEF8-AAB69B04C499}"/>
              </a:ext>
            </a:extLst>
          </p:cNvPr>
          <p:cNvPicPr>
            <a:picLocks noChangeAspect="1"/>
          </p:cNvPicPr>
          <p:nvPr/>
        </p:nvPicPr>
        <p:blipFill>
          <a:blip r:embed="rId3"/>
          <a:stretch>
            <a:fillRect/>
          </a:stretch>
        </p:blipFill>
        <p:spPr>
          <a:xfrm>
            <a:off x="2396588" y="7442576"/>
            <a:ext cx="2060042" cy="1413754"/>
          </a:xfrm>
          <a:prstGeom prst="rect">
            <a:avLst/>
          </a:prstGeom>
        </p:spPr>
      </p:pic>
      <p:pic>
        <p:nvPicPr>
          <p:cNvPr id="8" name="Picture 7">
            <a:extLst>
              <a:ext uri="{FF2B5EF4-FFF2-40B4-BE49-F238E27FC236}">
                <a16:creationId xmlns:a16="http://schemas.microsoft.com/office/drawing/2014/main" id="{E39F4D41-69AA-4C7F-A8CE-FEB291EDC69B}"/>
              </a:ext>
            </a:extLst>
          </p:cNvPr>
          <p:cNvPicPr>
            <a:picLocks noChangeAspect="1"/>
          </p:cNvPicPr>
          <p:nvPr/>
        </p:nvPicPr>
        <p:blipFill>
          <a:blip r:embed="rId4"/>
          <a:stretch>
            <a:fillRect/>
          </a:stretch>
        </p:blipFill>
        <p:spPr>
          <a:xfrm>
            <a:off x="5401034" y="5783211"/>
            <a:ext cx="1322078" cy="1234523"/>
          </a:xfrm>
          <a:prstGeom prst="rect">
            <a:avLst/>
          </a:prstGeom>
        </p:spPr>
      </p:pic>
      <p:pic>
        <p:nvPicPr>
          <p:cNvPr id="9" name="Picture 8">
            <a:extLst>
              <a:ext uri="{FF2B5EF4-FFF2-40B4-BE49-F238E27FC236}">
                <a16:creationId xmlns:a16="http://schemas.microsoft.com/office/drawing/2014/main" id="{DA469BC0-023B-4DDE-ACE1-BC6A90A3D47E}"/>
              </a:ext>
            </a:extLst>
          </p:cNvPr>
          <p:cNvPicPr>
            <a:picLocks noChangeAspect="1"/>
          </p:cNvPicPr>
          <p:nvPr/>
        </p:nvPicPr>
        <p:blipFill>
          <a:blip r:embed="rId5"/>
          <a:stretch>
            <a:fillRect/>
          </a:stretch>
        </p:blipFill>
        <p:spPr>
          <a:xfrm>
            <a:off x="4578684" y="7371184"/>
            <a:ext cx="2100435" cy="1413754"/>
          </a:xfrm>
          <a:prstGeom prst="rect">
            <a:avLst/>
          </a:prstGeom>
        </p:spPr>
      </p:pic>
    </p:spTree>
    <p:extLst>
      <p:ext uri="{BB962C8B-B14F-4D97-AF65-F5344CB8AC3E}">
        <p14:creationId xmlns:p14="http://schemas.microsoft.com/office/powerpoint/2010/main" val="42291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7E1EE40-4154-4971-934E-342C7B89CB4A}"/>
              </a:ext>
            </a:extLst>
          </p:cNvPr>
          <p:cNvSpPr txBox="1"/>
          <p:nvPr/>
        </p:nvSpPr>
        <p:spPr>
          <a:xfrm>
            <a:off x="1" y="709245"/>
            <a:ext cx="3995025" cy="522931"/>
          </a:xfrm>
          <a:prstGeom prst="rect">
            <a:avLst/>
          </a:prstGeom>
          <a:solidFill>
            <a:srgbClr val="0070C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45C27CB8-FA99-4CB8-8FBF-A20B122FD3AF}"/>
              </a:ext>
            </a:extLst>
          </p:cNvPr>
          <p:cNvSpPr txBox="1"/>
          <p:nvPr/>
        </p:nvSpPr>
        <p:spPr>
          <a:xfrm>
            <a:off x="-1" y="13826"/>
            <a:ext cx="6858001" cy="522931"/>
          </a:xfrm>
          <a:prstGeom prst="rect">
            <a:avLst/>
          </a:prstGeom>
          <a:solidFill>
            <a:srgbClr val="0070C0"/>
          </a:solidFill>
          <a:ln w="38100">
            <a:noFill/>
          </a:ln>
        </p:spPr>
        <p:txBody>
          <a:bodyPr wrap="square" rtlCol="0">
            <a:spAutoFit/>
          </a:bodyPr>
          <a:lstStyle/>
          <a:p>
            <a:pPr algn="ctr"/>
            <a:endParaRPr lang="en-GB" sz="1400" dirty="0">
              <a:latin typeface="+mj-lt"/>
              <a:ea typeface="Tahoma" panose="020B0604030504040204" pitchFamily="34" charset="0"/>
              <a:cs typeface="Tahoma" panose="020B0604030504040204" pitchFamily="34" charset="0"/>
            </a:endParaRPr>
          </a:p>
        </p:txBody>
      </p:sp>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KS4 Design Technology</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3645024" cy="53955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a:t>New and Emerging Technologies:</a:t>
            </a:r>
          </a:p>
          <a:p>
            <a:pPr algn="l"/>
            <a:r>
              <a:rPr lang="en-US" sz="1800" b="1"/>
              <a:t>CAD CAM, JIT &amp; Lean Manufacturing</a:t>
            </a:r>
            <a:endParaRPr lang="en-GB" sz="1800" b="1"/>
          </a:p>
        </p:txBody>
      </p:sp>
      <p:graphicFrame>
        <p:nvGraphicFramePr>
          <p:cNvPr id="13" name="Table 12">
            <a:extLst>
              <a:ext uri="{FF2B5EF4-FFF2-40B4-BE49-F238E27FC236}">
                <a16:creationId xmlns:a16="http://schemas.microsoft.com/office/drawing/2014/main" id="{6BBC0A31-6FE1-41C9-A9CE-918EDD39E29B}"/>
              </a:ext>
            </a:extLst>
          </p:cNvPr>
          <p:cNvGraphicFramePr>
            <a:graphicFrameLocks noGrp="1"/>
          </p:cNvGraphicFramePr>
          <p:nvPr>
            <p:extLst>
              <p:ext uri="{D42A27DB-BD31-4B8C-83A1-F6EECF244321}">
                <p14:modId xmlns:p14="http://schemas.microsoft.com/office/powerpoint/2010/main" val="4088722006"/>
              </p:ext>
            </p:extLst>
          </p:nvPr>
        </p:nvGraphicFramePr>
        <p:xfrm>
          <a:off x="134888" y="5203075"/>
          <a:ext cx="6508508" cy="1645920"/>
        </p:xfrm>
        <a:graphic>
          <a:graphicData uri="http://schemas.openxmlformats.org/drawingml/2006/table">
            <a:tbl>
              <a:tblPr firstRow="1" bandRow="1">
                <a:tableStyleId>{073A0DAA-6AF3-43AB-8588-CEC1D06C72B9}</a:tableStyleId>
              </a:tblPr>
              <a:tblGrid>
                <a:gridCol w="6508508">
                  <a:extLst>
                    <a:ext uri="{9D8B030D-6E8A-4147-A177-3AD203B41FA5}">
                      <a16:colId xmlns:a16="http://schemas.microsoft.com/office/drawing/2014/main" val="2361415771"/>
                    </a:ext>
                  </a:extLst>
                </a:gridCol>
              </a:tblGrid>
              <a:tr h="256599">
                <a:tc>
                  <a:txBody>
                    <a:bodyPr/>
                    <a:lstStyle/>
                    <a:p>
                      <a:pPr algn="ctr" fontAlgn="base"/>
                      <a:r>
                        <a:rPr lang="en-GB" sz="1200" dirty="0">
                          <a:effectLst/>
                        </a:rPr>
                        <a:t>Flexible Manufacturing Systems​</a:t>
                      </a:r>
                    </a:p>
                  </a:txBody>
                  <a:tcPr anchor="ctr"/>
                </a:tc>
                <a:extLst>
                  <a:ext uri="{0D108BD9-81ED-4DB2-BD59-A6C34878D82A}">
                    <a16:rowId xmlns:a16="http://schemas.microsoft.com/office/drawing/2014/main" val="2185853310"/>
                  </a:ext>
                </a:extLst>
              </a:tr>
              <a:tr h="1050834">
                <a:tc>
                  <a:txBody>
                    <a:bodyPr/>
                    <a:lstStyle/>
                    <a:p>
                      <a:pPr algn="l" fontAlgn="base"/>
                      <a:r>
                        <a:rPr lang="en-GB" sz="1200" dirty="0">
                          <a:effectLst/>
                        </a:rPr>
                        <a:t>This is where automated machines are adaptable and can produce different products if needed. ​</a:t>
                      </a:r>
                    </a:p>
                    <a:p>
                      <a:pPr algn="l" fontAlgn="base"/>
                      <a:r>
                        <a:rPr lang="en-GB" sz="1200" dirty="0">
                          <a:effectLst/>
                        </a:rPr>
                        <a:t>​</a:t>
                      </a:r>
                    </a:p>
                    <a:p>
                      <a:pPr algn="l" fontAlgn="base"/>
                      <a:r>
                        <a:rPr lang="en-GB" sz="1200" dirty="0">
                          <a:effectLst/>
                        </a:rPr>
                        <a:t>If a manufacturer is making a product with machines that are just dedicated to specific tasks they have to be reprogrammed and re-tooled before changing to a new task. This is time consuming and expensive. ​</a:t>
                      </a:r>
                    </a:p>
                    <a:p>
                      <a:pPr algn="l" fontAlgn="base"/>
                      <a:r>
                        <a:rPr lang="en-GB" sz="1200" dirty="0">
                          <a:effectLst/>
                        </a:rPr>
                        <a:t>​</a:t>
                      </a:r>
                    </a:p>
                    <a:p>
                      <a:pPr algn="l" fontAlgn="base"/>
                      <a:r>
                        <a:rPr lang="en-GB" sz="1200" dirty="0">
                          <a:effectLst/>
                        </a:rPr>
                        <a:t>Examples include; CNC Machines, 3D Printers, Laser Cutters, Robotic arms, etc​</a:t>
                      </a:r>
                    </a:p>
                  </a:txBody>
                  <a:tcPr/>
                </a:tc>
                <a:extLst>
                  <a:ext uri="{0D108BD9-81ED-4DB2-BD59-A6C34878D82A}">
                    <a16:rowId xmlns:a16="http://schemas.microsoft.com/office/drawing/2014/main" val="1464352882"/>
                  </a:ext>
                </a:extLst>
              </a:tr>
            </a:tbl>
          </a:graphicData>
        </a:graphic>
      </p:graphicFrame>
      <p:graphicFrame>
        <p:nvGraphicFramePr>
          <p:cNvPr id="17" name="Table 16">
            <a:extLst>
              <a:ext uri="{FF2B5EF4-FFF2-40B4-BE49-F238E27FC236}">
                <a16:creationId xmlns:a16="http://schemas.microsoft.com/office/drawing/2014/main" id="{1D8FE2D8-4010-425B-BAC6-EF0B47C7BD80}"/>
              </a:ext>
            </a:extLst>
          </p:cNvPr>
          <p:cNvGraphicFramePr>
            <a:graphicFrameLocks noGrp="1"/>
          </p:cNvGraphicFramePr>
          <p:nvPr>
            <p:extLst>
              <p:ext uri="{D42A27DB-BD31-4B8C-83A1-F6EECF244321}">
                <p14:modId xmlns:p14="http://schemas.microsoft.com/office/powerpoint/2010/main" val="1218281884"/>
              </p:ext>
            </p:extLst>
          </p:nvPr>
        </p:nvGraphicFramePr>
        <p:xfrm>
          <a:off x="116227" y="6475184"/>
          <a:ext cx="6508508" cy="1206048"/>
        </p:xfrm>
        <a:graphic>
          <a:graphicData uri="http://schemas.openxmlformats.org/drawingml/2006/table">
            <a:tbl>
              <a:tblPr firstRow="1" bandRow="1">
                <a:tableStyleId>{073A0DAA-6AF3-43AB-8588-CEC1D06C72B9}</a:tableStyleId>
              </a:tblPr>
              <a:tblGrid>
                <a:gridCol w="6508508">
                  <a:extLst>
                    <a:ext uri="{9D8B030D-6E8A-4147-A177-3AD203B41FA5}">
                      <a16:colId xmlns:a16="http://schemas.microsoft.com/office/drawing/2014/main" val="24493606"/>
                    </a:ext>
                  </a:extLst>
                </a:gridCol>
              </a:tblGrid>
              <a:tr h="271753">
                <a:tc>
                  <a:txBody>
                    <a:bodyPr/>
                    <a:lstStyle/>
                    <a:p>
                      <a:pPr algn="ctr" fontAlgn="base"/>
                      <a:r>
                        <a:rPr lang="en-GB" sz="1200" dirty="0">
                          <a:effectLst/>
                        </a:rPr>
                        <a:t>Lean Manufacturing​</a:t>
                      </a:r>
                    </a:p>
                  </a:txBody>
                  <a:tcPr anchor="ctr"/>
                </a:tc>
                <a:extLst>
                  <a:ext uri="{0D108BD9-81ED-4DB2-BD59-A6C34878D82A}">
                    <a16:rowId xmlns:a16="http://schemas.microsoft.com/office/drawing/2014/main" val="3102697654"/>
                  </a:ext>
                </a:extLst>
              </a:tr>
              <a:tr h="931728">
                <a:tc>
                  <a:txBody>
                    <a:bodyPr/>
                    <a:lstStyle/>
                    <a:p>
                      <a:pPr algn="l" fontAlgn="base"/>
                      <a:r>
                        <a:rPr lang="en-GB" sz="1200" dirty="0">
                          <a:effectLst/>
                        </a:rPr>
                        <a:t>This is where waste and energy is kept to a minimum. ​</a:t>
                      </a:r>
                      <a:br>
                        <a:rPr lang="en-GB" sz="1200" dirty="0">
                          <a:effectLst/>
                        </a:rPr>
                      </a:br>
                      <a:r>
                        <a:rPr lang="en-GB" sz="1200" dirty="0">
                          <a:effectLst/>
                        </a:rPr>
                        <a:t>This helps manufacturers save money and resources in production, as well as helping minimise the environmental impact of producing products.​</a:t>
                      </a:r>
                    </a:p>
                  </a:txBody>
                  <a:tcPr anchor="ctr"/>
                </a:tc>
                <a:extLst>
                  <a:ext uri="{0D108BD9-81ED-4DB2-BD59-A6C34878D82A}">
                    <a16:rowId xmlns:a16="http://schemas.microsoft.com/office/drawing/2014/main" val="3396712297"/>
                  </a:ext>
                </a:extLst>
              </a:tr>
            </a:tbl>
          </a:graphicData>
        </a:graphic>
      </p:graphicFrame>
      <p:graphicFrame>
        <p:nvGraphicFramePr>
          <p:cNvPr id="10" name="Table 9">
            <a:extLst>
              <a:ext uri="{FF2B5EF4-FFF2-40B4-BE49-F238E27FC236}">
                <a16:creationId xmlns:a16="http://schemas.microsoft.com/office/drawing/2014/main" id="{5EB1412E-F7BE-49A8-BA75-21F15CAA086B}"/>
              </a:ext>
            </a:extLst>
          </p:cNvPr>
          <p:cNvGraphicFramePr>
            <a:graphicFrameLocks noGrp="1"/>
          </p:cNvGraphicFramePr>
          <p:nvPr>
            <p:extLst>
              <p:ext uri="{D42A27DB-BD31-4B8C-83A1-F6EECF244321}">
                <p14:modId xmlns:p14="http://schemas.microsoft.com/office/powerpoint/2010/main" val="372972363"/>
              </p:ext>
            </p:extLst>
          </p:nvPr>
        </p:nvGraphicFramePr>
        <p:xfrm>
          <a:off x="134888" y="2065792"/>
          <a:ext cx="6489848" cy="3099286"/>
        </p:xfrm>
        <a:graphic>
          <a:graphicData uri="http://schemas.openxmlformats.org/drawingml/2006/table">
            <a:tbl>
              <a:tblPr firstRow="1" bandRow="1">
                <a:tableStyleId>{073A0DAA-6AF3-43AB-8588-CEC1D06C72B9}</a:tableStyleId>
              </a:tblPr>
              <a:tblGrid>
                <a:gridCol w="3244924">
                  <a:extLst>
                    <a:ext uri="{9D8B030D-6E8A-4147-A177-3AD203B41FA5}">
                      <a16:colId xmlns:a16="http://schemas.microsoft.com/office/drawing/2014/main" val="2054951880"/>
                    </a:ext>
                  </a:extLst>
                </a:gridCol>
                <a:gridCol w="3244924">
                  <a:extLst>
                    <a:ext uri="{9D8B030D-6E8A-4147-A177-3AD203B41FA5}">
                      <a16:colId xmlns:a16="http://schemas.microsoft.com/office/drawing/2014/main" val="4204947749"/>
                    </a:ext>
                  </a:extLst>
                </a:gridCol>
              </a:tblGrid>
              <a:tr h="280951">
                <a:tc gridSpan="2">
                  <a:txBody>
                    <a:bodyPr/>
                    <a:lstStyle/>
                    <a:p>
                      <a:pPr algn="ctr" fontAlgn="base"/>
                      <a:r>
                        <a:rPr lang="en-GB" sz="1200" dirty="0">
                          <a:effectLst/>
                        </a:rPr>
                        <a:t>Just-in-Time (JIT) Manufacture​</a:t>
                      </a:r>
                    </a:p>
                  </a:txBody>
                  <a:tcPr anchor="ctr"/>
                </a:tc>
                <a:tc hMerge="1">
                  <a:txBody>
                    <a:bodyPr/>
                    <a:lstStyle/>
                    <a:p>
                      <a:endParaRPr lang="en-GB"/>
                    </a:p>
                  </a:txBody>
                  <a:tcPr marL="0" marR="0" marT="0" marB="0" horzOverflow="overflow"/>
                </a:tc>
                <a:extLst>
                  <a:ext uri="{0D108BD9-81ED-4DB2-BD59-A6C34878D82A}">
                    <a16:rowId xmlns:a16="http://schemas.microsoft.com/office/drawing/2014/main" val="2124428233"/>
                  </a:ext>
                </a:extLst>
              </a:tr>
              <a:tr h="1159478">
                <a:tc gridSpan="2">
                  <a:txBody>
                    <a:bodyPr/>
                    <a:lstStyle/>
                    <a:p>
                      <a:pPr algn="l" fontAlgn="base"/>
                      <a:r>
                        <a:rPr lang="en-GB" sz="1200" dirty="0">
                          <a:effectLst/>
                        </a:rPr>
                        <a:t>This is where manufacturers only order materials, parts, etc when needed. The customer’s order triggers the production process and the resources needed for that order are the only ones bought.​</a:t>
                      </a:r>
                    </a:p>
                    <a:p>
                      <a:pPr algn="l" fontAlgn="base"/>
                      <a:r>
                        <a:rPr lang="en-GB" sz="1200" dirty="0">
                          <a:effectLst/>
                        </a:rPr>
                        <a:t>​</a:t>
                      </a:r>
                    </a:p>
                    <a:p>
                      <a:pPr algn="l" fontAlgn="base"/>
                      <a:r>
                        <a:rPr lang="en-GB" sz="1200" dirty="0">
                          <a:effectLst/>
                        </a:rPr>
                        <a:t>This can be used in any scale of production but is particularly useful for one-off production.​</a:t>
                      </a:r>
                    </a:p>
                    <a:p>
                      <a:pPr algn="l" fontAlgn="base"/>
                      <a:r>
                        <a:rPr lang="en-GB" sz="1200" dirty="0">
                          <a:effectLst/>
                        </a:rPr>
                        <a:t>​</a:t>
                      </a:r>
                    </a:p>
                  </a:txBody>
                  <a:tcPr anchor="ctr"/>
                </a:tc>
                <a:tc hMerge="1">
                  <a:txBody>
                    <a:bodyPr/>
                    <a:lstStyle/>
                    <a:p>
                      <a:endParaRPr lang="en-GB"/>
                    </a:p>
                  </a:txBody>
                  <a:tcPr marL="0" marR="0" marT="0" marB="0" horzOverflow="overflow"/>
                </a:tc>
                <a:extLst>
                  <a:ext uri="{0D108BD9-81ED-4DB2-BD59-A6C34878D82A}">
                    <a16:rowId xmlns:a16="http://schemas.microsoft.com/office/drawing/2014/main" val="834220058"/>
                  </a:ext>
                </a:extLst>
              </a:tr>
              <a:tr h="333998">
                <a:tc>
                  <a:txBody>
                    <a:bodyPr/>
                    <a:lstStyle/>
                    <a:p>
                      <a:pPr algn="ctr" fontAlgn="base"/>
                      <a:r>
                        <a:rPr lang="en-GB" sz="1200">
                          <a:effectLst/>
                        </a:rPr>
                        <a:t>Advantages​</a:t>
                      </a:r>
                    </a:p>
                  </a:txBody>
                  <a:tcPr anchor="ctr"/>
                </a:tc>
                <a:tc>
                  <a:txBody>
                    <a:bodyPr/>
                    <a:lstStyle/>
                    <a:p>
                      <a:pPr algn="ctr" fontAlgn="base"/>
                      <a:r>
                        <a:rPr lang="en-GB" sz="1200">
                          <a:effectLst/>
                        </a:rPr>
                        <a:t>Disadvantages​</a:t>
                      </a:r>
                    </a:p>
                  </a:txBody>
                  <a:tcPr anchor="ctr"/>
                </a:tc>
                <a:extLst>
                  <a:ext uri="{0D108BD9-81ED-4DB2-BD59-A6C34878D82A}">
                    <a16:rowId xmlns:a16="http://schemas.microsoft.com/office/drawing/2014/main" val="3189691722"/>
                  </a:ext>
                </a:extLst>
              </a:tr>
              <a:tr h="1324859">
                <a:tc>
                  <a:txBody>
                    <a:bodyPr/>
                    <a:lstStyle/>
                    <a:p>
                      <a:pPr marL="342900" lvl="0" indent="-342900" algn="l" fontAlgn="base">
                        <a:buFont typeface="Arial" panose="020B0604020202020204" pitchFamily="34" charset="0"/>
                        <a:buChar char="•"/>
                      </a:pPr>
                      <a:r>
                        <a:rPr lang="en-GB" sz="1200" dirty="0">
                          <a:effectLst/>
                        </a:rPr>
                        <a:t>Saves on warehouse and storage costs​</a:t>
                      </a:r>
                    </a:p>
                    <a:p>
                      <a:pPr marL="342900" lvl="0" indent="-342900" algn="l" fontAlgn="base">
                        <a:buFont typeface="Arial" panose="020B0604020202020204" pitchFamily="34" charset="0"/>
                        <a:buChar char="•"/>
                      </a:pPr>
                      <a:r>
                        <a:rPr lang="en-GB" sz="1200" dirty="0">
                          <a:effectLst/>
                        </a:rPr>
                        <a:t>Money is not tied-up in stock​</a:t>
                      </a:r>
                    </a:p>
                    <a:p>
                      <a:pPr marL="342900" lvl="0" indent="-342900" algn="l" fontAlgn="base">
                        <a:buFont typeface="Arial" panose="020B0604020202020204" pitchFamily="34" charset="0"/>
                        <a:buChar char="•"/>
                      </a:pPr>
                      <a:r>
                        <a:rPr lang="en-GB" sz="1200" dirty="0">
                          <a:effectLst/>
                        </a:rPr>
                        <a:t>Little/minimal waste​</a:t>
                      </a:r>
                    </a:p>
                    <a:p>
                      <a:pPr marL="342900" lvl="0" indent="-342900" algn="l" fontAlgn="base">
                        <a:buFont typeface="Arial" panose="020B0604020202020204" pitchFamily="34" charset="0"/>
                        <a:buChar char="•"/>
                      </a:pPr>
                      <a:r>
                        <a:rPr lang="en-GB" sz="1200" dirty="0">
                          <a:effectLst/>
                        </a:rPr>
                        <a:t>Customer often pays in advance so money is secure before production​</a:t>
                      </a:r>
                    </a:p>
                  </a:txBody>
                  <a:tcPr anchor="ctr"/>
                </a:tc>
                <a:tc>
                  <a:txBody>
                    <a:bodyPr/>
                    <a:lstStyle/>
                    <a:p>
                      <a:pPr marL="342900" lvl="0" indent="-342900" algn="l" fontAlgn="base">
                        <a:buFont typeface="Arial" panose="020B0604020202020204" pitchFamily="34" charset="0"/>
                        <a:buChar char="•"/>
                      </a:pPr>
                      <a:r>
                        <a:rPr lang="en-GB" sz="1200" dirty="0">
                          <a:effectLst/>
                        </a:rPr>
                        <a:t>All production stops if a part/material is missing​</a:t>
                      </a:r>
                    </a:p>
                    <a:p>
                      <a:pPr marL="342900" lvl="0" indent="-342900" algn="l" fontAlgn="base">
                        <a:buFont typeface="Arial" panose="020B0604020202020204" pitchFamily="34" charset="0"/>
                        <a:buChar char="•"/>
                      </a:pPr>
                      <a:r>
                        <a:rPr lang="en-GB" sz="1200" dirty="0">
                          <a:effectLst/>
                        </a:rPr>
                        <a:t>Needs to have a fast, reliable and good quality supply chain to work properly​</a:t>
                      </a:r>
                    </a:p>
                    <a:p>
                      <a:pPr marL="342900" lvl="0" indent="-342900" algn="l" fontAlgn="base">
                        <a:buFont typeface="Arial" panose="020B0604020202020204" pitchFamily="34" charset="0"/>
                        <a:buChar char="•"/>
                      </a:pPr>
                      <a:r>
                        <a:rPr lang="en-GB" sz="1200" dirty="0">
                          <a:effectLst/>
                        </a:rPr>
                        <a:t>Can be time-consuming ​</a:t>
                      </a:r>
                    </a:p>
                  </a:txBody>
                  <a:tcPr anchor="ctr"/>
                </a:tc>
                <a:extLst>
                  <a:ext uri="{0D108BD9-81ED-4DB2-BD59-A6C34878D82A}">
                    <a16:rowId xmlns:a16="http://schemas.microsoft.com/office/drawing/2014/main" val="98986384"/>
                  </a:ext>
                </a:extLst>
              </a:tr>
            </a:tbl>
          </a:graphicData>
        </a:graphic>
      </p:graphicFrame>
      <p:pic>
        <p:nvPicPr>
          <p:cNvPr id="2" name="Picture 1">
            <a:extLst>
              <a:ext uri="{FF2B5EF4-FFF2-40B4-BE49-F238E27FC236}">
                <a16:creationId xmlns:a16="http://schemas.microsoft.com/office/drawing/2014/main" id="{FA57A4DE-DF36-46E3-8204-E74EA7A50105}"/>
              </a:ext>
            </a:extLst>
          </p:cNvPr>
          <p:cNvPicPr>
            <a:picLocks noChangeAspect="1"/>
          </p:cNvPicPr>
          <p:nvPr/>
        </p:nvPicPr>
        <p:blipFill>
          <a:blip r:embed="rId2"/>
          <a:stretch>
            <a:fillRect/>
          </a:stretch>
        </p:blipFill>
        <p:spPr>
          <a:xfrm>
            <a:off x="4153333" y="692118"/>
            <a:ext cx="2471402" cy="1335677"/>
          </a:xfrm>
          <a:prstGeom prst="rect">
            <a:avLst/>
          </a:prstGeom>
        </p:spPr>
      </p:pic>
      <p:pic>
        <p:nvPicPr>
          <p:cNvPr id="3" name="Picture 2">
            <a:extLst>
              <a:ext uri="{FF2B5EF4-FFF2-40B4-BE49-F238E27FC236}">
                <a16:creationId xmlns:a16="http://schemas.microsoft.com/office/drawing/2014/main" id="{8E59B1FF-1C4A-436F-B348-7EA707E7DBA3}"/>
              </a:ext>
            </a:extLst>
          </p:cNvPr>
          <p:cNvPicPr>
            <a:picLocks noChangeAspect="1"/>
          </p:cNvPicPr>
          <p:nvPr/>
        </p:nvPicPr>
        <p:blipFill>
          <a:blip r:embed="rId3"/>
          <a:stretch>
            <a:fillRect/>
          </a:stretch>
        </p:blipFill>
        <p:spPr>
          <a:xfrm>
            <a:off x="921913" y="7704941"/>
            <a:ext cx="5014173" cy="1270834"/>
          </a:xfrm>
          <a:prstGeom prst="rect">
            <a:avLst/>
          </a:prstGeom>
        </p:spPr>
      </p:pic>
    </p:spTree>
    <p:extLst>
      <p:ext uri="{BB962C8B-B14F-4D97-AF65-F5344CB8AC3E}">
        <p14:creationId xmlns:p14="http://schemas.microsoft.com/office/powerpoint/2010/main" val="3940579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14034</Words>
  <Application>Microsoft Office PowerPoint</Application>
  <PresentationFormat>On-screen Show (4:3)</PresentationFormat>
  <Paragraphs>1850</Paragraphs>
  <Slides>53</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1" baseType="lpstr">
      <vt:lpstr>Arial</vt:lpstr>
      <vt:lpstr>Calibri</vt:lpstr>
      <vt:lpstr>Chalk Dash</vt:lpstr>
      <vt:lpstr>Tahoma</vt:lpstr>
      <vt:lpstr>Times New Roman</vt:lpstr>
      <vt:lpstr>Wingdings</vt:lpstr>
      <vt:lpstr>Office Theme</vt:lpstr>
      <vt:lpstr>Image</vt:lpstr>
      <vt:lpstr>PowerPoint Presentation</vt:lpstr>
      <vt:lpstr>PowerPoint Presentation</vt:lpstr>
      <vt:lpstr>Course Structure KS4 Design Technology</vt:lpstr>
      <vt:lpstr>Learning Journey 10-11  Design Technology</vt:lpstr>
      <vt:lpstr>Content KS4 Design Technology</vt:lpstr>
      <vt:lpstr>Content KS4 Design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Structuring your answers in Design Technology</vt:lpstr>
      <vt:lpstr>Structure Strips in Design Technology</vt:lpstr>
      <vt:lpstr>PowerPoint Presentation</vt:lpstr>
      <vt:lpstr>PowerPoint Presentation</vt:lpstr>
      <vt:lpstr>PowerPoint Presentation</vt:lpstr>
      <vt:lpstr>Oracy in Design Technology</vt:lpstr>
      <vt:lpstr>Revision Strategies in Design Technology</vt:lpstr>
      <vt:lpstr>Personalised Learning Checklist: KS4 Design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Dene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 Woodhouse</dc:creator>
  <cp:lastModifiedBy>A Henshall</cp:lastModifiedBy>
  <cp:revision>147</cp:revision>
  <dcterms:created xsi:type="dcterms:W3CDTF">2019-07-16T12:24:10Z</dcterms:created>
  <dcterms:modified xsi:type="dcterms:W3CDTF">2022-08-01T09:12:56Z</dcterms:modified>
</cp:coreProperties>
</file>