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42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AEEF4-7828-4D35-BFFA-83F6144A1672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BE26E-838C-4E1E-B70F-79EC3EE8A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79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4" name="Google Shape;174;p23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60DD-2376-4605-846B-30A25D71841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87CC-985F-4B04-99F4-C2FD1C974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91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60DD-2376-4605-846B-30A25D71841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87CC-985F-4B04-99F4-C2FD1C974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60DD-2376-4605-846B-30A25D71841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87CC-985F-4B04-99F4-C2FD1C974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91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2_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28"/>
          <p:cNvGrpSpPr/>
          <p:nvPr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25" name="Google Shape;25;p28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157984" y="0"/>
              <a:ext cx="2858400" cy="21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Google Shape;26;p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Google Shape;27;p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Google Shape;28;p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Google Shape;29;p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Google Shape;30;p2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1" name="Google Shape;31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48635" y="0"/>
            <a:ext cx="2757600" cy="206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48635" y="2036066"/>
            <a:ext cx="2757600" cy="1498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2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48635" y="3477556"/>
            <a:ext cx="2757600" cy="14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2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048635" y="4915656"/>
            <a:ext cx="2757600" cy="14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2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048635" y="6365084"/>
            <a:ext cx="2757600" cy="14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2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20892" y="7829987"/>
            <a:ext cx="1486800" cy="130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28" descr="A close up of a logo&#10;&#10;Description generated with very high confidenc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429740" y="936065"/>
            <a:ext cx="1416113" cy="139777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>
            <a:spLocks noGrp="1"/>
          </p:cNvSpPr>
          <p:nvPr>
            <p:ph type="pic" idx="2"/>
          </p:nvPr>
        </p:nvSpPr>
        <p:spPr>
          <a:xfrm>
            <a:off x="2425631" y="918967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pic>
        <p:nvPicPr>
          <p:cNvPr id="39" name="Google Shape;39;p28" descr="A close up of a logo&#10;&#10;Description generated with very high confidenc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437956" y="2405424"/>
            <a:ext cx="1416113" cy="139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28"/>
          <p:cNvSpPr>
            <a:spLocks noGrp="1"/>
          </p:cNvSpPr>
          <p:nvPr>
            <p:ph type="pic" idx="3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pic>
        <p:nvPicPr>
          <p:cNvPr id="41" name="Google Shape;41;p28" descr="A close up of a logo&#10;&#10;Description generated with very high confidenc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434352" y="3848851"/>
            <a:ext cx="1416113" cy="139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28"/>
          <p:cNvSpPr>
            <a:spLocks noGrp="1"/>
          </p:cNvSpPr>
          <p:nvPr>
            <p:ph type="pic" idx="4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pic>
        <p:nvPicPr>
          <p:cNvPr id="43" name="Google Shape;43;p28" descr="A close up of a logo&#10;&#10;Description generated with very high confidenc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437956" y="5292277"/>
            <a:ext cx="1416113" cy="139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28"/>
          <p:cNvSpPr>
            <a:spLocks noGrp="1"/>
          </p:cNvSpPr>
          <p:nvPr>
            <p:ph type="pic" idx="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pic>
        <p:nvPicPr>
          <p:cNvPr id="45" name="Google Shape;45;p28" descr="A close up of a logo&#10;&#10;Description generated with very high confidenc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437956" y="6726481"/>
            <a:ext cx="1416113" cy="139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28"/>
          <p:cNvSpPr>
            <a:spLocks noGrp="1"/>
          </p:cNvSpPr>
          <p:nvPr>
            <p:ph type="pic" idx="6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pic>
        <p:nvPicPr>
          <p:cNvPr id="47" name="Google Shape;47;p2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681048" y="1249835"/>
            <a:ext cx="378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2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681048" y="2698235"/>
            <a:ext cx="378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2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681048" y="4146635"/>
            <a:ext cx="378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28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681048" y="5595035"/>
            <a:ext cx="378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28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681048" y="7043435"/>
            <a:ext cx="378000" cy="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28"/>
          <p:cNvSpPr txBox="1">
            <a:spLocks noGrp="1"/>
          </p:cNvSpPr>
          <p:nvPr>
            <p:ph type="title"/>
          </p:nvPr>
        </p:nvSpPr>
        <p:spPr>
          <a:xfrm>
            <a:off x="4245313" y="267974"/>
            <a:ext cx="2260112" cy="920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1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body" idx="1"/>
          </p:nvPr>
        </p:nvSpPr>
        <p:spPr>
          <a:xfrm>
            <a:off x="5167711" y="1895662"/>
            <a:ext cx="914400" cy="304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7"/>
          </p:nvPr>
        </p:nvSpPr>
        <p:spPr>
          <a:xfrm>
            <a:off x="5170254" y="2204149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800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8"/>
          <p:cNvSpPr txBox="1">
            <a:spLocks noGrp="1"/>
          </p:cNvSpPr>
          <p:nvPr>
            <p:ph type="body" idx="8"/>
          </p:nvPr>
        </p:nvSpPr>
        <p:spPr>
          <a:xfrm>
            <a:off x="5167711" y="3343573"/>
            <a:ext cx="914400" cy="304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body" idx="9"/>
          </p:nvPr>
        </p:nvSpPr>
        <p:spPr>
          <a:xfrm>
            <a:off x="5170254" y="3652061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800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body" idx="13"/>
          </p:nvPr>
        </p:nvSpPr>
        <p:spPr>
          <a:xfrm>
            <a:off x="5167711" y="4791483"/>
            <a:ext cx="914400" cy="304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28"/>
          <p:cNvSpPr txBox="1">
            <a:spLocks noGrp="1"/>
          </p:cNvSpPr>
          <p:nvPr>
            <p:ph type="body" idx="14"/>
          </p:nvPr>
        </p:nvSpPr>
        <p:spPr>
          <a:xfrm>
            <a:off x="5170254" y="5099971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800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8"/>
          <p:cNvSpPr txBox="1">
            <a:spLocks noGrp="1"/>
          </p:cNvSpPr>
          <p:nvPr>
            <p:ph type="body" idx="15"/>
          </p:nvPr>
        </p:nvSpPr>
        <p:spPr>
          <a:xfrm>
            <a:off x="5167711" y="6239394"/>
            <a:ext cx="914400" cy="304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body" idx="16"/>
          </p:nvPr>
        </p:nvSpPr>
        <p:spPr>
          <a:xfrm>
            <a:off x="5170254" y="6547882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800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17"/>
          </p:nvPr>
        </p:nvSpPr>
        <p:spPr>
          <a:xfrm>
            <a:off x="5167711" y="7687306"/>
            <a:ext cx="914400" cy="304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body" idx="18"/>
          </p:nvPr>
        </p:nvSpPr>
        <p:spPr>
          <a:xfrm>
            <a:off x="5170254" y="7995794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800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body" idx="19"/>
          </p:nvPr>
        </p:nvSpPr>
        <p:spPr>
          <a:xfrm>
            <a:off x="777302" y="1175082"/>
            <a:ext cx="914400" cy="304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body" idx="20"/>
          </p:nvPr>
        </p:nvSpPr>
        <p:spPr>
          <a:xfrm>
            <a:off x="283934" y="1479194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800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body" idx="21"/>
          </p:nvPr>
        </p:nvSpPr>
        <p:spPr>
          <a:xfrm>
            <a:off x="777302" y="2627477"/>
            <a:ext cx="914400" cy="304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body" idx="22"/>
          </p:nvPr>
        </p:nvSpPr>
        <p:spPr>
          <a:xfrm>
            <a:off x="283934" y="2931590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800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body" idx="23"/>
          </p:nvPr>
        </p:nvSpPr>
        <p:spPr>
          <a:xfrm>
            <a:off x="777302" y="4079873"/>
            <a:ext cx="914400" cy="304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28"/>
          <p:cNvSpPr txBox="1">
            <a:spLocks noGrp="1"/>
          </p:cNvSpPr>
          <p:nvPr>
            <p:ph type="body" idx="24"/>
          </p:nvPr>
        </p:nvSpPr>
        <p:spPr>
          <a:xfrm>
            <a:off x="283934" y="4383984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800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body" idx="25"/>
          </p:nvPr>
        </p:nvSpPr>
        <p:spPr>
          <a:xfrm>
            <a:off x="777302" y="5532269"/>
            <a:ext cx="914400" cy="304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26"/>
          </p:nvPr>
        </p:nvSpPr>
        <p:spPr>
          <a:xfrm>
            <a:off x="283934" y="5836381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800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body" idx="27"/>
          </p:nvPr>
        </p:nvSpPr>
        <p:spPr>
          <a:xfrm>
            <a:off x="777302" y="6984665"/>
            <a:ext cx="914400" cy="304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body" idx="28"/>
          </p:nvPr>
        </p:nvSpPr>
        <p:spPr>
          <a:xfrm>
            <a:off x="283934" y="7288777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800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29"/>
          </p:nvPr>
        </p:nvSpPr>
        <p:spPr>
          <a:xfrm>
            <a:off x="284434" y="7976773"/>
            <a:ext cx="1407768" cy="827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31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8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pic>
        <p:nvPicPr>
          <p:cNvPr id="74" name="Google Shape;74;p28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2145600" y="0"/>
            <a:ext cx="2566800" cy="2060368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8"/>
          <p:cNvSpPr>
            <a:spLocks noGrp="1"/>
          </p:cNvSpPr>
          <p:nvPr>
            <p:ph type="pic" idx="30"/>
          </p:nvPr>
        </p:nvSpPr>
        <p:spPr>
          <a:xfrm>
            <a:off x="1256502" y="768704"/>
            <a:ext cx="439200" cy="439200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28"/>
          <p:cNvSpPr>
            <a:spLocks noGrp="1"/>
          </p:cNvSpPr>
          <p:nvPr>
            <p:ph type="pic" idx="31"/>
          </p:nvPr>
        </p:nvSpPr>
        <p:spPr>
          <a:xfrm>
            <a:off x="1256502" y="2214104"/>
            <a:ext cx="439200" cy="439200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28"/>
          <p:cNvSpPr>
            <a:spLocks noGrp="1"/>
          </p:cNvSpPr>
          <p:nvPr>
            <p:ph type="pic" idx="32"/>
          </p:nvPr>
        </p:nvSpPr>
        <p:spPr>
          <a:xfrm>
            <a:off x="1256502" y="3659504"/>
            <a:ext cx="439200" cy="4392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28"/>
          <p:cNvSpPr>
            <a:spLocks noGrp="1"/>
          </p:cNvSpPr>
          <p:nvPr>
            <p:ph type="pic" idx="33"/>
          </p:nvPr>
        </p:nvSpPr>
        <p:spPr>
          <a:xfrm>
            <a:off x="1256502" y="5104904"/>
            <a:ext cx="439200" cy="439200"/>
          </a:xfrm>
          <a:prstGeom prst="rect">
            <a:avLst/>
          </a:prstGeom>
          <a:noFill/>
          <a:ln>
            <a:noFill/>
          </a:ln>
        </p:spPr>
      </p:sp>
      <p:sp>
        <p:nvSpPr>
          <p:cNvPr id="79" name="Google Shape;79;p28"/>
          <p:cNvSpPr>
            <a:spLocks noGrp="1"/>
          </p:cNvSpPr>
          <p:nvPr>
            <p:ph type="pic" idx="34"/>
          </p:nvPr>
        </p:nvSpPr>
        <p:spPr>
          <a:xfrm>
            <a:off x="1256502" y="6550307"/>
            <a:ext cx="439200" cy="43920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28"/>
          <p:cNvSpPr>
            <a:spLocks noGrp="1"/>
          </p:cNvSpPr>
          <p:nvPr>
            <p:ph type="pic" idx="35"/>
          </p:nvPr>
        </p:nvSpPr>
        <p:spPr>
          <a:xfrm>
            <a:off x="5170254" y="1466155"/>
            <a:ext cx="439200" cy="439200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28"/>
          <p:cNvSpPr>
            <a:spLocks noGrp="1"/>
          </p:cNvSpPr>
          <p:nvPr>
            <p:ph type="pic" idx="36"/>
          </p:nvPr>
        </p:nvSpPr>
        <p:spPr>
          <a:xfrm>
            <a:off x="5170254" y="2911555"/>
            <a:ext cx="439200" cy="439200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28"/>
          <p:cNvSpPr>
            <a:spLocks noGrp="1"/>
          </p:cNvSpPr>
          <p:nvPr>
            <p:ph type="pic" idx="37"/>
          </p:nvPr>
        </p:nvSpPr>
        <p:spPr>
          <a:xfrm>
            <a:off x="5170254" y="4356955"/>
            <a:ext cx="439200" cy="439200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28"/>
          <p:cNvSpPr>
            <a:spLocks noGrp="1"/>
          </p:cNvSpPr>
          <p:nvPr>
            <p:ph type="pic" idx="38"/>
          </p:nvPr>
        </p:nvSpPr>
        <p:spPr>
          <a:xfrm>
            <a:off x="5170254" y="5802355"/>
            <a:ext cx="439200" cy="43920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28"/>
          <p:cNvSpPr>
            <a:spLocks noGrp="1"/>
          </p:cNvSpPr>
          <p:nvPr>
            <p:ph type="pic" idx="39"/>
          </p:nvPr>
        </p:nvSpPr>
        <p:spPr>
          <a:xfrm>
            <a:off x="5170254" y="7247756"/>
            <a:ext cx="439200" cy="439200"/>
          </a:xfrm>
          <a:prstGeom prst="rect">
            <a:avLst/>
          </a:prstGeom>
          <a:noFill/>
          <a:ln>
            <a:noFill/>
          </a:ln>
        </p:spPr>
      </p:sp>
      <p:pic>
        <p:nvPicPr>
          <p:cNvPr id="85" name="Google Shape;85;p28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579416" y="1979319"/>
            <a:ext cx="59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28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579416" y="3417351"/>
            <a:ext cx="59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28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4579416" y="4866035"/>
            <a:ext cx="59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28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2152832" y="5009312"/>
            <a:ext cx="2566800" cy="1385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28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2148738" y="3555065"/>
            <a:ext cx="2566800" cy="1385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8" descr="A close up of a logo&#10;&#10;Description generated with very high confidenc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640875" y="3107912"/>
            <a:ext cx="1416113" cy="1397771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8"/>
          <p:cNvSpPr>
            <a:spLocks noGrp="1"/>
          </p:cNvSpPr>
          <p:nvPr>
            <p:ph type="pic" idx="40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pic>
        <p:nvPicPr>
          <p:cNvPr id="92" name="Google Shape;92;p28" descr="A close up of a logo&#10;&#10;Description generated with very high confidenc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649092" y="4547625"/>
            <a:ext cx="1416113" cy="1397771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8"/>
          <p:cNvSpPr>
            <a:spLocks noGrp="1"/>
          </p:cNvSpPr>
          <p:nvPr>
            <p:ph type="pic" idx="41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pic>
        <p:nvPicPr>
          <p:cNvPr id="94" name="Google Shape;94;p28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4579416" y="6317529"/>
            <a:ext cx="59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8" descr="A close up of a logo&#10;&#10;Description generated with very high confidenc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654757" y="5996857"/>
            <a:ext cx="1416113" cy="1397771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8"/>
          <p:cNvSpPr>
            <a:spLocks noGrp="1"/>
          </p:cNvSpPr>
          <p:nvPr>
            <p:ph type="pic" idx="42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pic>
        <p:nvPicPr>
          <p:cNvPr id="97" name="Google Shape;97;p28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579416" y="7765280"/>
            <a:ext cx="59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8" descr="A close up of a logo&#10;&#10;Description generated with very high confidenc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657308" y="7446089"/>
            <a:ext cx="1416113" cy="139777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8"/>
          <p:cNvSpPr>
            <a:spLocks noGrp="1"/>
          </p:cNvSpPr>
          <p:nvPr>
            <p:ph type="pic" idx="43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pic>
        <p:nvPicPr>
          <p:cNvPr id="100" name="Google Shape;100;p28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425663" y="7822765"/>
            <a:ext cx="1296000" cy="13087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8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2153339" y="6443645"/>
            <a:ext cx="2566800" cy="1385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8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2145600" y="2140857"/>
            <a:ext cx="2566800" cy="1385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8" descr="A close up of a logo&#10;&#10;Description generated with very high confidenc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622879" y="1657315"/>
            <a:ext cx="1416113" cy="139777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8"/>
          <p:cNvSpPr>
            <a:spLocks noGrp="1"/>
          </p:cNvSpPr>
          <p:nvPr>
            <p:ph type="pic" idx="44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6201143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8">
          <p15:clr>
            <a:srgbClr val="FBAE40"/>
          </p15:clr>
        </p15:guide>
        <p15:guide id="2" pos="2160">
          <p15:clr>
            <a:srgbClr val="FBAE40"/>
          </p15:clr>
        </p15:guide>
        <p15:guide id="3" pos="164">
          <p15:clr>
            <a:srgbClr val="FBAE40"/>
          </p15:clr>
        </p15:guide>
        <p15:guide id="4" pos="4156">
          <p15:clr>
            <a:srgbClr val="FBAE40"/>
          </p15:clr>
        </p15:guide>
        <p15:guide id="5" orient="horz" pos="560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60DD-2376-4605-846B-30A25D71841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87CC-985F-4B04-99F4-C2FD1C974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73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60DD-2376-4605-846B-30A25D71841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87CC-985F-4B04-99F4-C2FD1C974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1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60DD-2376-4605-846B-30A25D71841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87CC-985F-4B04-99F4-C2FD1C974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6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60DD-2376-4605-846B-30A25D71841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87CC-985F-4B04-99F4-C2FD1C974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32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60DD-2376-4605-846B-30A25D71841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87CC-985F-4B04-99F4-C2FD1C974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24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60DD-2376-4605-846B-30A25D71841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87CC-985F-4B04-99F4-C2FD1C974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03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60DD-2376-4605-846B-30A25D71841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87CC-985F-4B04-99F4-C2FD1C974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51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60DD-2376-4605-846B-30A25D71841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87CC-985F-4B04-99F4-C2FD1C974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04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F60DD-2376-4605-846B-30A25D71841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87CC-985F-4B04-99F4-C2FD1C974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51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3"/>
          <p:cNvSpPr txBox="1">
            <a:spLocks noGrp="1"/>
          </p:cNvSpPr>
          <p:nvPr>
            <p:ph type="title"/>
          </p:nvPr>
        </p:nvSpPr>
        <p:spPr>
          <a:xfrm>
            <a:off x="4051531" y="0"/>
            <a:ext cx="2806469" cy="117508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en-GB" sz="2400"/>
              <a:t>Learning Journey</a:t>
            </a:r>
            <a:br>
              <a:rPr lang="en-GB" sz="2400"/>
            </a:br>
            <a:r>
              <a:rPr lang="en-GB" sz="2400"/>
              <a:t>7-9 </a:t>
            </a:r>
            <a:br>
              <a:rPr lang="en-GB" sz="2400"/>
            </a:br>
            <a:r>
              <a:rPr lang="en-GB" sz="2400"/>
              <a:t>Design Technology</a:t>
            </a:r>
            <a:endParaRPr sz="2400"/>
          </a:p>
        </p:txBody>
      </p:sp>
      <p:sp>
        <p:nvSpPr>
          <p:cNvPr id="177" name="Google Shape;177;p23"/>
          <p:cNvSpPr txBox="1">
            <a:spLocks noGrp="1"/>
          </p:cNvSpPr>
          <p:nvPr>
            <p:ph type="body" idx="1"/>
          </p:nvPr>
        </p:nvSpPr>
        <p:spPr>
          <a:xfrm>
            <a:off x="5149443" y="3203397"/>
            <a:ext cx="1693890" cy="7968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dirty="0">
                <a:solidFill>
                  <a:srgbClr val="385623"/>
                </a:solidFill>
              </a:rPr>
              <a:t>Y8 Electronic Products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dirty="0">
                <a:solidFill>
                  <a:srgbClr val="385623"/>
                </a:solidFill>
              </a:rPr>
              <a:t>Materials and Design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b="0" dirty="0">
                <a:solidFill>
                  <a:srgbClr val="00B050"/>
                </a:solidFill>
              </a:rPr>
              <a:t>Create and respond to a Design Brief for a clock.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b="0" dirty="0">
                <a:solidFill>
                  <a:srgbClr val="00B050"/>
                </a:solidFill>
              </a:rPr>
              <a:t>Develop a specification.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b="0" dirty="0">
                <a:solidFill>
                  <a:srgbClr val="00B050"/>
                </a:solidFill>
              </a:rPr>
              <a:t>Materials and processes.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b="0" dirty="0">
                <a:solidFill>
                  <a:srgbClr val="00B050"/>
                </a:solidFill>
              </a:rPr>
              <a:t>Use and understand the vacuum former.</a:t>
            </a:r>
            <a:endParaRPr sz="1000" dirty="0">
              <a:solidFill>
                <a:srgbClr val="385623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dirty="0">
                <a:solidFill>
                  <a:srgbClr val="385623"/>
                </a:solidFill>
              </a:rPr>
              <a:t>Practical and Soldering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b="0" dirty="0">
                <a:solidFill>
                  <a:srgbClr val="00B050"/>
                </a:solidFill>
              </a:rPr>
              <a:t>What is electricity?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b="0" dirty="0">
                <a:solidFill>
                  <a:srgbClr val="00B050"/>
                </a:solidFill>
              </a:rPr>
              <a:t>Using machinery safely.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b="0" dirty="0">
                <a:solidFill>
                  <a:srgbClr val="00B050"/>
                </a:solidFill>
              </a:rPr>
              <a:t>Learning to solder effectively.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b="0" dirty="0">
                <a:solidFill>
                  <a:srgbClr val="00B050"/>
                </a:solidFill>
              </a:rPr>
              <a:t>Components and their uses.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dirty="0">
                <a:solidFill>
                  <a:srgbClr val="385623"/>
                </a:solidFill>
              </a:rPr>
              <a:t>Analysis and Evaluation</a:t>
            </a:r>
            <a:endParaRPr sz="1000" dirty="0">
              <a:solidFill>
                <a:srgbClr val="385623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b="0" dirty="0">
                <a:solidFill>
                  <a:srgbClr val="00B050"/>
                </a:solidFill>
              </a:rPr>
              <a:t>Give and collect 3</a:t>
            </a:r>
            <a:r>
              <a:rPr lang="en-GB" sz="1000" b="0" baseline="30000" dirty="0">
                <a:solidFill>
                  <a:srgbClr val="00B050"/>
                </a:solidFill>
              </a:rPr>
              <a:t>rd</a:t>
            </a:r>
            <a:r>
              <a:rPr lang="en-GB" sz="1000" b="0" dirty="0">
                <a:solidFill>
                  <a:srgbClr val="00B050"/>
                </a:solidFill>
              </a:rPr>
              <a:t> part feedback.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b="0" dirty="0">
                <a:solidFill>
                  <a:srgbClr val="00B050"/>
                </a:solidFill>
              </a:rPr>
              <a:t>Final construction.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b="0" dirty="0">
                <a:solidFill>
                  <a:srgbClr val="00B050"/>
                </a:solidFill>
              </a:rPr>
              <a:t>Testing and evaluation.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000" dirty="0">
              <a:solidFill>
                <a:srgbClr val="00B05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000" dirty="0">
              <a:solidFill>
                <a:srgbClr val="00B05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000" dirty="0">
              <a:solidFill>
                <a:srgbClr val="00B05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000" dirty="0">
              <a:solidFill>
                <a:srgbClr val="0070C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1000" dirty="0">
                <a:solidFill>
                  <a:srgbClr val="0070C0"/>
                </a:solidFill>
              </a:rPr>
              <a:t> </a:t>
            </a:r>
            <a:endParaRPr sz="1000" dirty="0">
              <a:solidFill>
                <a:srgbClr val="0070C0"/>
              </a:solidFill>
            </a:endParaRPr>
          </a:p>
        </p:txBody>
      </p:sp>
      <p:sp>
        <p:nvSpPr>
          <p:cNvPr id="178" name="Google Shape;178;p23"/>
          <p:cNvSpPr txBox="1">
            <a:spLocks noGrp="1"/>
          </p:cNvSpPr>
          <p:nvPr>
            <p:ph type="body" idx="29"/>
          </p:nvPr>
        </p:nvSpPr>
        <p:spPr>
          <a:xfrm>
            <a:off x="-1" y="8667757"/>
            <a:ext cx="2608289" cy="476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</a:pPr>
            <a:r>
              <a:rPr lang="en-GB" sz="1200">
                <a:solidFill>
                  <a:srgbClr val="CC0099"/>
                </a:solidFill>
              </a:rPr>
              <a:t>To KS4 – GCSE Product Design and BTEC Engineering…</a:t>
            </a:r>
            <a:endParaRPr/>
          </a:p>
        </p:txBody>
      </p:sp>
      <p:sp>
        <p:nvSpPr>
          <p:cNvPr id="179" name="Google Shape;179;p23"/>
          <p:cNvSpPr txBox="1"/>
          <p:nvPr/>
        </p:nvSpPr>
        <p:spPr>
          <a:xfrm>
            <a:off x="-14991" y="1260127"/>
            <a:ext cx="1816842" cy="3476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sng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Y7 Food Technology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Safe Food Preparation</a:t>
            </a:r>
            <a:endParaRPr sz="1000" b="1" i="0" u="none" strike="noStrike" cap="none" dirty="0">
              <a:solidFill>
                <a:srgbClr val="2E75B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Create and respond to a Design Brief for a Pizza product.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Develop a specification.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Healthy eating.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Preparing hot and cold dishes.</a:t>
            </a:r>
            <a:r>
              <a:rPr lang="en-GB" sz="10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Analysis  and Evaluation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Curry practical and evaluation.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GB" sz="1000" b="0" i="0" u="none" strike="noStrike" cap="none" baseline="300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Party feedback.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Meal planning and budgeting.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Effective use of ingredients.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Bolognese practical.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Function of Ingredients.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Making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 err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Oaty</a:t>
            </a: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biscuits.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Understand functions of ingredients.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Cooking chicken safely.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Commercial food production.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Batch production chicken goujons.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3"/>
          <p:cNvSpPr txBox="1"/>
          <p:nvPr/>
        </p:nvSpPr>
        <p:spPr>
          <a:xfrm>
            <a:off x="9067446" y="3274724"/>
            <a:ext cx="1612837" cy="30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3"/>
          <p:cNvSpPr txBox="1"/>
          <p:nvPr/>
        </p:nvSpPr>
        <p:spPr>
          <a:xfrm>
            <a:off x="0" y="5334303"/>
            <a:ext cx="1801850" cy="6989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54813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E75B2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54813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54813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p23"/>
          <p:cNvPicPr preferRelativeResize="0">
            <a:picLocks noGrp="1"/>
          </p:cNvPicPr>
          <p:nvPr>
            <p:ph type="pic" idx="6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425631" y="6728648"/>
            <a:ext cx="813600" cy="77507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id="183" name="Google Shape;183;p23"/>
          <p:cNvPicPr preferRelativeResize="0">
            <a:picLocks noGrp="1"/>
          </p:cNvPicPr>
          <p:nvPr>
            <p:ph type="pic" idx="43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3631876" y="7437529"/>
            <a:ext cx="813600" cy="796524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id="184" name="Google Shape;184;p23"/>
          <p:cNvPicPr preferRelativeResize="0">
            <a:picLocks noGrp="1"/>
          </p:cNvPicPr>
          <p:nvPr>
            <p:ph type="pic" idx="42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3631876" y="6007707"/>
            <a:ext cx="813600" cy="757704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id="185" name="Google Shape;185;p23"/>
          <p:cNvPicPr preferRelativeResize="0">
            <a:picLocks noGrp="1"/>
          </p:cNvPicPr>
          <p:nvPr>
            <p:ph type="pic" idx="5"/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id="186" name="Google Shape;186;p23"/>
          <p:cNvPicPr preferRelativeResize="0">
            <a:picLocks noGrp="1"/>
          </p:cNvPicPr>
          <p:nvPr>
            <p:ph type="pic" idx="41"/>
          </p:nvPr>
        </p:nvPicPr>
        <p:blipFill rotWithShape="1">
          <a:blip r:embed="rId7">
            <a:alphaModFix/>
          </a:blip>
          <a:srcRect/>
          <a:stretch/>
        </p:blipFill>
        <p:spPr>
          <a:xfrm>
            <a:off x="3669304" y="4565176"/>
            <a:ext cx="783988" cy="751288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id="187" name="Google Shape;187;p23"/>
          <p:cNvPicPr preferRelativeResize="0">
            <a:picLocks noGrp="1"/>
          </p:cNvPicPr>
          <p:nvPr>
            <p:ph type="pic" idx="4"/>
          </p:nvPr>
        </p:nvPicPr>
        <p:blipFill rotWithShape="1">
          <a:blip r:embed="rId8">
            <a:alphaModFix/>
          </a:blip>
          <a:srcRect/>
          <a:stretch/>
        </p:blipFill>
        <p:spPr>
          <a:xfrm>
            <a:off x="2472140" y="3869140"/>
            <a:ext cx="755555" cy="771321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id="188" name="Google Shape;188;p23"/>
          <p:cNvPicPr preferRelativeResize="0">
            <a:picLocks noGrp="1"/>
          </p:cNvPicPr>
          <p:nvPr>
            <p:ph type="pic" idx="44"/>
          </p:nvPr>
        </p:nvPicPr>
        <p:blipFill rotWithShape="1">
          <a:blip r:embed="rId9">
            <a:alphaModFix/>
          </a:blip>
          <a:srcRect/>
          <a:stretch/>
        </p:blipFill>
        <p:spPr>
          <a:xfrm>
            <a:off x="3631876" y="1685656"/>
            <a:ext cx="813600" cy="722719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id="189" name="Google Shape;189;p23"/>
          <p:cNvPicPr preferRelativeResize="0">
            <a:picLocks noGrp="1"/>
          </p:cNvPicPr>
          <p:nvPr>
            <p:ph type="pic" idx="2"/>
          </p:nvPr>
        </p:nvPicPr>
        <p:blipFill rotWithShape="1">
          <a:blip r:embed="rId10">
            <a:alphaModFix/>
          </a:blip>
          <a:srcRect/>
          <a:stretch/>
        </p:blipFill>
        <p:spPr>
          <a:xfrm>
            <a:off x="2425631" y="921626"/>
            <a:ext cx="813600" cy="808281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id="190" name="Google Shape;190;p23"/>
          <p:cNvPicPr preferRelativeResize="0">
            <a:picLocks noGrp="1"/>
          </p:cNvPicPr>
          <p:nvPr>
            <p:ph type="pic" idx="3"/>
          </p:nvPr>
        </p:nvPicPr>
        <p:blipFill rotWithShape="1">
          <a:blip r:embed="rId11">
            <a:alphaModFix/>
          </a:blip>
          <a:srcRect/>
          <a:stretch/>
        </p:blipFill>
        <p:spPr>
          <a:xfrm>
            <a:off x="2425631" y="2417572"/>
            <a:ext cx="813600" cy="755106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id="191" name="Google Shape;191;p23"/>
          <p:cNvPicPr preferRelativeResize="0">
            <a:picLocks noGrp="1"/>
          </p:cNvPicPr>
          <p:nvPr>
            <p:ph type="pic" idx="40"/>
          </p:nvPr>
        </p:nvPicPr>
        <p:blipFill rotWithShape="1">
          <a:blip r:embed="rId12">
            <a:alphaModFix/>
          </a:blip>
          <a:srcRect/>
          <a:stretch/>
        </p:blipFill>
        <p:spPr>
          <a:xfrm>
            <a:off x="3629388" y="3104866"/>
            <a:ext cx="816088" cy="743803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sp>
        <p:nvSpPr>
          <p:cNvPr id="192" name="Google Shape;192;p23"/>
          <p:cNvSpPr/>
          <p:nvPr/>
        </p:nvSpPr>
        <p:spPr>
          <a:xfrm>
            <a:off x="-7791" y="5324177"/>
            <a:ext cx="1714788" cy="363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sng" strike="noStrike" cap="none" dirty="0">
                <a:solidFill>
                  <a:srgbClr val="548135"/>
                </a:solidFill>
                <a:latin typeface="Arial"/>
                <a:ea typeface="Arial"/>
                <a:cs typeface="Arial"/>
                <a:sym typeface="Arial"/>
              </a:rPr>
              <a:t>Y9 CAD &amp; Engineering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 dirty="0">
                <a:solidFill>
                  <a:srgbClr val="548135"/>
                </a:solidFill>
                <a:latin typeface="Arial"/>
                <a:ea typeface="Arial"/>
                <a:cs typeface="Arial"/>
                <a:sym typeface="Arial"/>
              </a:rPr>
              <a:t>Design and idea development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E75B2B"/>
                </a:solidFill>
                <a:latin typeface="Arial"/>
                <a:ea typeface="Arial"/>
                <a:cs typeface="Arial"/>
                <a:sym typeface="Arial"/>
              </a:rPr>
              <a:t>Create and respond to a Design Brief for a key ring for disabilities.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E75B2B"/>
                </a:solidFill>
                <a:latin typeface="Arial"/>
                <a:ea typeface="Arial"/>
                <a:cs typeface="Arial"/>
                <a:sym typeface="Arial"/>
              </a:rPr>
              <a:t>Develop a specification.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E75B2B"/>
                </a:solidFill>
                <a:latin typeface="Arial"/>
                <a:ea typeface="Arial"/>
                <a:cs typeface="Arial"/>
                <a:sym typeface="Arial"/>
              </a:rPr>
              <a:t>Materials and processes.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E75B2B"/>
                </a:solidFill>
                <a:latin typeface="Arial"/>
                <a:ea typeface="Arial"/>
                <a:cs typeface="Arial"/>
                <a:sym typeface="Arial"/>
              </a:rPr>
              <a:t>Use of modelling.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 dirty="0">
                <a:solidFill>
                  <a:srgbClr val="548135"/>
                </a:solidFill>
                <a:latin typeface="Arial"/>
                <a:ea typeface="Arial"/>
                <a:cs typeface="Arial"/>
                <a:sym typeface="Arial"/>
              </a:rPr>
              <a:t>Practical and metal work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How are CAD programs used.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Drawing to scale.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Orthographic drawing.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Spot Welding.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Shaping and working with steel and aluminium.</a:t>
            </a:r>
            <a:endParaRPr sz="1000" b="0" i="0" u="none" strike="noStrike" cap="none" dirty="0">
              <a:solidFill>
                <a:srgbClr val="C55A1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 dirty="0">
                <a:solidFill>
                  <a:srgbClr val="548135"/>
                </a:solidFill>
                <a:latin typeface="Arial"/>
                <a:ea typeface="Arial"/>
                <a:cs typeface="Arial"/>
                <a:sym typeface="Arial"/>
              </a:rPr>
              <a:t>Analysis and Evaluation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E75B2B"/>
                </a:solidFill>
                <a:latin typeface="Arial"/>
                <a:ea typeface="Arial"/>
                <a:cs typeface="Arial"/>
                <a:sym typeface="Arial"/>
              </a:rPr>
              <a:t>Give and collect 3</a:t>
            </a:r>
            <a:r>
              <a:rPr lang="en-GB" sz="1000" b="0" i="0" u="none" strike="noStrike" cap="none" baseline="30000" dirty="0">
                <a:solidFill>
                  <a:srgbClr val="E75B2B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n-GB" sz="1000" b="0" i="0" u="none" strike="noStrike" cap="none" dirty="0">
                <a:solidFill>
                  <a:srgbClr val="E75B2B"/>
                </a:solidFill>
                <a:latin typeface="Arial"/>
                <a:ea typeface="Arial"/>
                <a:cs typeface="Arial"/>
                <a:sym typeface="Arial"/>
              </a:rPr>
              <a:t> part feedback.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E75B2B"/>
                </a:solidFill>
                <a:latin typeface="Arial"/>
                <a:ea typeface="Arial"/>
                <a:cs typeface="Arial"/>
                <a:sym typeface="Arial"/>
              </a:rPr>
              <a:t>Final construction.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E75B2B"/>
                </a:solidFill>
                <a:latin typeface="Arial"/>
                <a:ea typeface="Arial"/>
                <a:cs typeface="Arial"/>
                <a:sym typeface="Arial"/>
              </a:rPr>
              <a:t>Testing and evaluation.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 dirty="0">
              <a:solidFill>
                <a:srgbClr val="E75B2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3"/>
          <p:cNvSpPr txBox="1"/>
          <p:nvPr/>
        </p:nvSpPr>
        <p:spPr>
          <a:xfrm>
            <a:off x="5164109" y="7987411"/>
            <a:ext cx="1693891" cy="97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DF3A42"/>
                </a:solidFill>
                <a:latin typeface="Arial"/>
                <a:ea typeface="Arial"/>
                <a:cs typeface="Arial"/>
                <a:sym typeface="Arial"/>
              </a:rPr>
              <a:t>Extra-curricular and enrichment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DF3A42"/>
                </a:solidFill>
                <a:latin typeface="Arial"/>
                <a:ea typeface="Arial"/>
                <a:cs typeface="Arial"/>
                <a:sym typeface="Arial"/>
              </a:rPr>
              <a:t>Opportunities to enter design competitions.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0" i="0" u="none" strike="noStrike" cap="none" dirty="0">
                <a:solidFill>
                  <a:srgbClr val="DF3A42"/>
                </a:solidFill>
                <a:latin typeface="Arial"/>
                <a:ea typeface="Arial"/>
                <a:cs typeface="Arial"/>
                <a:sym typeface="Arial"/>
              </a:rPr>
              <a:t>Opportunities to visit national engineering and design events. </a:t>
            </a:r>
            <a:endParaRPr sz="1000" b="1" i="0" u="none" strike="noStrike" cap="none" dirty="0">
              <a:solidFill>
                <a:srgbClr val="DF3A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54813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3"/>
          <p:cNvSpPr txBox="1"/>
          <p:nvPr/>
        </p:nvSpPr>
        <p:spPr>
          <a:xfrm>
            <a:off x="-7817" y="-5455"/>
            <a:ext cx="3247048" cy="112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Primary Threshold Concepts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Design – Make – Evaluate - Technical Knowledge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>
              <a:solidFill>
                <a:srgbClr val="6600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>
              <a:solidFill>
                <a:srgbClr val="6600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>
              <a:solidFill>
                <a:srgbClr val="6600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>
              <a:solidFill>
                <a:srgbClr val="6600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>
              <a:solidFill>
                <a:srgbClr val="66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3"/>
          <p:cNvSpPr txBox="1"/>
          <p:nvPr/>
        </p:nvSpPr>
        <p:spPr>
          <a:xfrm>
            <a:off x="5164110" y="6386559"/>
            <a:ext cx="1693890" cy="97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Read like a designer…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Year 7: </a:t>
            </a:r>
            <a:r>
              <a:rPr lang="en-GB" sz="1000" b="0" i="1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Gino's Italian Express</a:t>
            </a:r>
            <a:r>
              <a:rPr lang="en-GB" sz="1000" b="0" i="0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​ Gino </a:t>
            </a:r>
            <a:r>
              <a:rPr lang="en-GB" sz="1000" b="0" i="0" u="none" strike="noStrike" cap="none" dirty="0" err="1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D'Acampo</a:t>
            </a:r>
            <a:r>
              <a:rPr lang="en-GB" sz="1000" b="0" i="0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0" i="0" u="none" strike="noStrike" cap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Year 8: </a:t>
            </a:r>
            <a:r>
              <a:rPr lang="en-GB" sz="1000" b="0" i="0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​​</a:t>
            </a:r>
            <a:r>
              <a:rPr lang="en-GB" sz="1000" b="0" i="1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How to Fail at Almost Everything and Still Win Big</a:t>
            </a:r>
            <a:r>
              <a:rPr lang="en-GB" sz="1000" b="0" i="0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 Scott Adams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Year 9: </a:t>
            </a:r>
            <a:r>
              <a:rPr lang="en-GB" sz="1000" b="0" i="1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Success Through Failure: The Paradox of Design</a:t>
            </a:r>
            <a:r>
              <a:rPr lang="en-GB" sz="1000" b="0" i="0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 Henry Petroski​</a:t>
            </a:r>
            <a:endParaRPr sz="1000" b="1" i="0" u="none" strike="noStrike" cap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3"/>
          <p:cNvSpPr txBox="1"/>
          <p:nvPr/>
        </p:nvSpPr>
        <p:spPr>
          <a:xfrm>
            <a:off x="5164108" y="1196442"/>
            <a:ext cx="1693891" cy="97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Careers Links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Year 7</a:t>
            </a:r>
            <a:r>
              <a:rPr lang="en-GB" sz="1000" b="0" i="0" u="none" strike="noStrike" cap="none" dirty="0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: Catering in industry, Decision making, industrial processes, problem solving, research.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Year 8: </a:t>
            </a:r>
            <a:r>
              <a:rPr lang="en-GB" sz="1000" b="0" i="0" u="none" strike="noStrike" cap="none" dirty="0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Electronics in industry, creative thinking, planning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Year 9: </a:t>
            </a:r>
            <a:r>
              <a:rPr lang="en-GB" sz="1000" b="0" i="0" u="none" strike="noStrike" cap="none" dirty="0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Engineering in industry, machining, tolerances, quality control and management, accuracy.</a:t>
            </a:r>
            <a:endParaRPr sz="1000" b="1" i="0" u="none" strike="noStrike" cap="none" dirty="0">
              <a:solidFill>
                <a:srgbClr val="00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0066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0066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0066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000" b="1" i="0" u="none" strike="noStrike" cap="none" dirty="0">
              <a:solidFill>
                <a:srgbClr val="0066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 dirty="0">
              <a:solidFill>
                <a:srgbClr val="0066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3"/>
          <p:cNvSpPr/>
          <p:nvPr/>
        </p:nvSpPr>
        <p:spPr>
          <a:xfrm>
            <a:off x="-6859" y="272256"/>
            <a:ext cx="243249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EYFS: Fruit Salad and Junk Modelling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KS1: Smoothies, Sandwiches, Moving Pictures, Patchwork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KS2: Fruit Crumble, Pasta,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Branding, Shoes, Pretzels, Curry, Fairground rides, phone cases.</a:t>
            </a:r>
            <a:endParaRPr sz="1000" b="0" i="0" u="none" strike="noStrike" cap="none" dirty="0">
              <a:solidFill>
                <a:srgbClr val="66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9E6359F878A64FA6AE9B64F242A81B" ma:contentTypeVersion="13" ma:contentTypeDescription="Create a new document." ma:contentTypeScope="" ma:versionID="281a18e34d3be416f5c7f635a2e1799f">
  <xsd:schema xmlns:xsd="http://www.w3.org/2001/XMLSchema" xmlns:xs="http://www.w3.org/2001/XMLSchema" xmlns:p="http://schemas.microsoft.com/office/2006/metadata/properties" xmlns:ns3="d58df36e-f573-4410-b2ee-2e9160413988" xmlns:ns4="7f491356-d1f9-449f-b279-ba40cd3ed48d" targetNamespace="http://schemas.microsoft.com/office/2006/metadata/properties" ma:root="true" ma:fieldsID="4e80a0f5c41709a8d65d79a17c642428" ns3:_="" ns4:_="">
    <xsd:import namespace="d58df36e-f573-4410-b2ee-2e9160413988"/>
    <xsd:import namespace="7f491356-d1f9-449f-b279-ba40cd3ed4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df36e-f573-4410-b2ee-2e91604139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491356-d1f9-449f-b279-ba40cd3ed48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58df36e-f573-4410-b2ee-2e91604139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B9D272-8935-48FA-BE91-BD467D607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8df36e-f573-4410-b2ee-2e9160413988"/>
    <ds:schemaRef ds:uri="7f491356-d1f9-449f-b279-ba40cd3ed4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CA4281-E265-45CC-8F68-755495EF8014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d58df36e-f573-4410-b2ee-2e9160413988"/>
    <ds:schemaRef ds:uri="http://schemas.microsoft.com/office/infopath/2007/PartnerControls"/>
    <ds:schemaRef ds:uri="http://schemas.microsoft.com/office/2006/documentManagement/types"/>
    <ds:schemaRef ds:uri="http://purl.org/dc/dcmitype/"/>
    <ds:schemaRef ds:uri="7f491356-d1f9-449f-b279-ba40cd3ed48d"/>
  </ds:schemaRefs>
</ds:datastoreItem>
</file>

<file path=customXml/itemProps3.xml><?xml version="1.0" encoding="utf-8"?>
<ds:datastoreItem xmlns:ds="http://schemas.openxmlformats.org/officeDocument/2006/customXml" ds:itemID="{E6885E65-6A4B-4213-B8A0-C453EE1BC8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419</Words>
  <Application>Microsoft Office PowerPoint</Application>
  <PresentationFormat>On-screen Show (4:3)</PresentationFormat>
  <Paragraphs>104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Learning Journey 7-9  Design Technology</vt:lpstr>
    </vt:vector>
  </TitlesOfParts>
  <Company>Dene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Woodhouse</dc:creator>
  <cp:lastModifiedBy>A Henshall</cp:lastModifiedBy>
  <cp:revision>24</cp:revision>
  <dcterms:created xsi:type="dcterms:W3CDTF">2019-07-16T12:24:10Z</dcterms:created>
  <dcterms:modified xsi:type="dcterms:W3CDTF">2023-06-16T13:36:08Z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0x010100649E6359F878A64FA6AE9B64F242A81B</vt:lpwstr>
  </property>
</Properties>
</file>