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9" r:id="rId3"/>
    <p:sldId id="310" r:id="rId4"/>
    <p:sldId id="311" r:id="rId5"/>
    <p:sldId id="312" r:id="rId6"/>
    <p:sldId id="313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Dollin" userId="206895db-c102-4d56-9d10-a55e90a29f8e" providerId="ADAL" clId="{73F7EE12-C4CB-4321-9650-F539D3D2715D}"/>
    <pc:docChg chg="delSld modSld">
      <pc:chgData name="Alex Dollin" userId="206895db-c102-4d56-9d10-a55e90a29f8e" providerId="ADAL" clId="{73F7EE12-C4CB-4321-9650-F539D3D2715D}" dt="2023-10-17T11:47:02.514" v="6" actId="2696"/>
      <pc:docMkLst>
        <pc:docMk/>
      </pc:docMkLst>
      <pc:sldChg chg="modSp">
        <pc:chgData name="Alex Dollin" userId="206895db-c102-4d56-9d10-a55e90a29f8e" providerId="ADAL" clId="{73F7EE12-C4CB-4321-9650-F539D3D2715D}" dt="2023-10-17T11:46:37.979" v="5" actId="20577"/>
        <pc:sldMkLst>
          <pc:docMk/>
          <pc:sldMk cId="0" sldId="256"/>
        </pc:sldMkLst>
        <pc:spChg chg="mod">
          <ac:chgData name="Alex Dollin" userId="206895db-c102-4d56-9d10-a55e90a29f8e" providerId="ADAL" clId="{73F7EE12-C4CB-4321-9650-F539D3D2715D}" dt="2023-10-17T11:46:37.979" v="5" actId="20577"/>
          <ac:spMkLst>
            <pc:docMk/>
            <pc:sldMk cId="0" sldId="256"/>
            <ac:spMk id="7" creationId="{7AC7385B-B8D2-4934-A17A-571EEAC69D77}"/>
          </ac:spMkLst>
        </pc:spChg>
      </pc:sldChg>
      <pc:sldChg chg="del">
        <pc:chgData name="Alex Dollin" userId="206895db-c102-4d56-9d10-a55e90a29f8e" providerId="ADAL" clId="{73F7EE12-C4CB-4321-9650-F539D3D2715D}" dt="2023-10-17T11:47:02.514" v="6" actId="2696"/>
        <pc:sldMkLst>
          <pc:docMk/>
          <pc:sldMk cId="3998967039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D3414-E4A9-4004-A9F5-CC6E0B3426AB}" type="datetimeFigureOut">
              <a:rPr lang="en-US" smtClean="0"/>
              <a:t>10/17/2023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7DF55-922F-452A-8976-0D290C0B60A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246b8bee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246b8bee0_0_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246b8bee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246b8bee0_0_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711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6CFF-A242-4259-8E43-B076A8793386}" type="datetimeFigureOut">
              <a:rPr lang="en-US" smtClean="0"/>
              <a:t>10/17/2023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EAA0-4672-43F0-87F2-21A2189791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6CFF-A242-4259-8E43-B076A8793386}" type="datetimeFigureOut">
              <a:rPr lang="en-US" smtClean="0"/>
              <a:t>10/17/2023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EAA0-4672-43F0-87F2-21A2189791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6CFF-A242-4259-8E43-B076A8793386}" type="datetimeFigureOut">
              <a:rPr lang="en-US" smtClean="0"/>
              <a:t>10/17/2023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EAA0-4672-43F0-87F2-21A2189791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5128375" y="403167"/>
            <a:ext cx="34932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5128482" y="2012633"/>
            <a:ext cx="3493200" cy="41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29670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0701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9144000" cy="6892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4"/>
          <p:cNvSpPr/>
          <p:nvPr/>
        </p:nvSpPr>
        <p:spPr>
          <a:xfrm>
            <a:off x="150" y="2386800"/>
            <a:ext cx="9144000" cy="20844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964225" y="2882400"/>
            <a:ext cx="52155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3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00B2FF"/>
                </a:solidFill>
              </a:defRPr>
            </a:lvl1pPr>
            <a:lvl2pPr lvl="1" algn="ctr">
              <a:buNone/>
              <a:defRPr>
                <a:solidFill>
                  <a:srgbClr val="00B2FF"/>
                </a:solidFill>
              </a:defRPr>
            </a:lvl2pPr>
            <a:lvl3pPr lvl="2" algn="ctr">
              <a:buNone/>
              <a:defRPr>
                <a:solidFill>
                  <a:srgbClr val="00B2FF"/>
                </a:solidFill>
              </a:defRPr>
            </a:lvl3pPr>
            <a:lvl4pPr lvl="3" algn="ctr">
              <a:buNone/>
              <a:defRPr>
                <a:solidFill>
                  <a:srgbClr val="00B2FF"/>
                </a:solidFill>
              </a:defRPr>
            </a:lvl4pPr>
            <a:lvl5pPr lvl="4" algn="ctr">
              <a:buNone/>
              <a:defRPr>
                <a:solidFill>
                  <a:srgbClr val="00B2FF"/>
                </a:solidFill>
              </a:defRPr>
            </a:lvl5pPr>
            <a:lvl6pPr lvl="5" algn="ctr">
              <a:buNone/>
              <a:defRPr>
                <a:solidFill>
                  <a:srgbClr val="00B2FF"/>
                </a:solidFill>
              </a:defRPr>
            </a:lvl6pPr>
            <a:lvl7pPr lvl="6" algn="ctr">
              <a:buNone/>
              <a:defRPr>
                <a:solidFill>
                  <a:srgbClr val="00B2FF"/>
                </a:solidFill>
              </a:defRPr>
            </a:lvl7pPr>
            <a:lvl8pPr lvl="7" algn="ctr">
              <a:buNone/>
              <a:defRPr>
                <a:solidFill>
                  <a:srgbClr val="00B2FF"/>
                </a:solidFill>
              </a:defRPr>
            </a:lvl8pPr>
            <a:lvl9pPr lvl="8" algn="ctr">
              <a:buNone/>
              <a:defRPr>
                <a:solidFill>
                  <a:srgbClr val="00B2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9148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0"/>
            <a:ext cx="9144000" cy="6892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5"/>
          <p:cNvSpPr/>
          <p:nvPr/>
        </p:nvSpPr>
        <p:spPr>
          <a:xfrm>
            <a:off x="2380350" y="0"/>
            <a:ext cx="6763800" cy="68580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902775" y="403167"/>
            <a:ext cx="5718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902950" y="2012633"/>
            <a:ext cx="5718600" cy="41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29670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125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6CFF-A242-4259-8E43-B076A8793386}" type="datetimeFigureOut">
              <a:rPr lang="en-US" smtClean="0"/>
              <a:t>10/17/2023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EAA0-4672-43F0-87F2-21A2189791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6CFF-A242-4259-8E43-B076A8793386}" type="datetimeFigureOut">
              <a:rPr lang="en-US" smtClean="0"/>
              <a:t>10/17/2023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EAA0-4672-43F0-87F2-21A2189791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6CFF-A242-4259-8E43-B076A8793386}" type="datetimeFigureOut">
              <a:rPr lang="en-US" smtClean="0"/>
              <a:t>10/17/2023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EAA0-4672-43F0-87F2-21A2189791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6CFF-A242-4259-8E43-B076A8793386}" type="datetimeFigureOut">
              <a:rPr lang="en-US" smtClean="0"/>
              <a:t>10/17/2023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EAA0-4672-43F0-87F2-21A2189791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6CFF-A242-4259-8E43-B076A8793386}" type="datetimeFigureOut">
              <a:rPr lang="en-US" smtClean="0"/>
              <a:t>10/17/2023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EAA0-4672-43F0-87F2-21A2189791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6CFF-A242-4259-8E43-B076A8793386}" type="datetimeFigureOut">
              <a:rPr lang="en-US" smtClean="0"/>
              <a:t>10/17/2023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EAA0-4672-43F0-87F2-21A2189791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6CFF-A242-4259-8E43-B076A8793386}" type="datetimeFigureOut">
              <a:rPr lang="en-US" smtClean="0"/>
              <a:t>10/17/2023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EAA0-4672-43F0-87F2-21A2189791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6CFF-A242-4259-8E43-B076A8793386}" type="datetimeFigureOut">
              <a:rPr lang="en-US" smtClean="0"/>
              <a:t>10/17/2023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EAA0-4672-43F0-87F2-21A2189791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16CFF-A242-4259-8E43-B076A8793386}" type="datetimeFigureOut">
              <a:rPr lang="en-US" smtClean="0"/>
              <a:t>10/17/2023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EAA0-4672-43F0-87F2-21A21897911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4a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png"/><Relationship Id="rId4" Type="http://schemas.openxmlformats.org/officeDocument/2006/relationships/audio" Target="../media/media2.m4a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hyperlink" Target="http://en.wikipedia.org/wiki/File:LotusDelhi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/>
          <p:nvPr/>
        </p:nvSpPr>
        <p:spPr>
          <a:xfrm>
            <a:off x="0" y="85725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ctrTitle" idx="4294967295"/>
          </p:nvPr>
        </p:nvSpPr>
        <p:spPr>
          <a:xfrm>
            <a:off x="439154" y="3314729"/>
            <a:ext cx="4630329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sz="8200" dirty="0">
                <a:solidFill>
                  <a:srgbClr val="9900FF"/>
                </a:solidFill>
              </a:rPr>
              <a:t>Product</a:t>
            </a:r>
            <a:br>
              <a:rPr lang="en" sz="8200" dirty="0">
                <a:solidFill>
                  <a:srgbClr val="9900FF"/>
                </a:solidFill>
              </a:rPr>
            </a:br>
            <a:r>
              <a:rPr lang="en" sz="8200" dirty="0">
                <a:solidFill>
                  <a:srgbClr val="9900FF"/>
                </a:solidFill>
              </a:rPr>
              <a:t>Design</a:t>
            </a:r>
            <a:endParaRPr sz="8200" dirty="0">
              <a:solidFill>
                <a:srgbClr val="99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007" y="1916394"/>
            <a:ext cx="2535590" cy="3600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3ADE19-3C06-4807-BBB9-6D0957D5B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54" y="735602"/>
            <a:ext cx="1022684" cy="1022684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92BBE8-C36F-4DD5-A7AD-AE85B73D9948}"/>
              </a:ext>
            </a:extLst>
          </p:cNvPr>
          <p:cNvSpPr/>
          <p:nvPr/>
        </p:nvSpPr>
        <p:spPr>
          <a:xfrm>
            <a:off x="439154" y="4653136"/>
            <a:ext cx="3892215" cy="828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 Joseph’s Catholic Academy</a:t>
            </a:r>
            <a:endParaRPr lang="en-GB" sz="2000" b="1" dirty="0"/>
          </a:p>
        </p:txBody>
      </p:sp>
      <p:sp>
        <p:nvSpPr>
          <p:cNvPr id="7" name="Google Shape;66;p12">
            <a:extLst>
              <a:ext uri="{FF2B5EF4-FFF2-40B4-BE49-F238E27FC236}">
                <a16:creationId xmlns:a16="http://schemas.microsoft.com/office/drawing/2014/main" id="{7AC7385B-B8D2-4934-A17A-571EEAC69D77}"/>
              </a:ext>
            </a:extLst>
          </p:cNvPr>
          <p:cNvSpPr txBox="1">
            <a:spLocks/>
          </p:cNvSpPr>
          <p:nvPr/>
        </p:nvSpPr>
        <p:spPr>
          <a:xfrm>
            <a:off x="104532" y="5949280"/>
            <a:ext cx="8931964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3200" dirty="0">
                <a:solidFill>
                  <a:srgbClr val="9900FF"/>
                </a:solidFill>
              </a:rPr>
              <a:t>Welcome to the Product Design Course</a:t>
            </a:r>
          </a:p>
          <a:p>
            <a:pPr algn="ctr">
              <a:spcBef>
                <a:spcPts val="0"/>
              </a:spcBef>
            </a:pPr>
            <a:endParaRPr lang="en-GB" sz="3200" dirty="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A level Product Design by Jack Denman at Coroflot.com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5794" r="24930" b="294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19921219">
            <a:off x="2484365" y="1357959"/>
            <a:ext cx="521497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 Level</a:t>
            </a:r>
          </a:p>
          <a:p>
            <a:pPr algn="ctr"/>
            <a:r>
              <a:rPr lang="en-US" sz="54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Design Technology</a:t>
            </a:r>
            <a:endParaRPr lang="en-US" sz="54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 trans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57201"/>
            <a:ext cx="4572000" cy="5143500"/>
          </a:xfrm>
          <a:prstGeom prst="rect">
            <a:avLst/>
          </a:prstGeom>
        </p:spPr>
      </p:pic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5420770" y="1006782"/>
            <a:ext cx="3493200" cy="503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sz="2400" dirty="0"/>
              <a:t>COURSE OUTLINE</a:t>
            </a:r>
            <a:endParaRPr sz="2400" dirty="0"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134296" y="1738375"/>
            <a:ext cx="4437704" cy="4262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sz="1600" b="1" u="sng" dirty="0">
                <a:solidFill>
                  <a:schemeClr val="tx1"/>
                </a:solidFill>
              </a:rPr>
              <a:t>Why choose A-Level Product Design?</a:t>
            </a:r>
          </a:p>
          <a:p>
            <a:endParaRPr lang="en-GB" sz="1600" b="1" u="sng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This is a creative and thought-provoking qualification  that gives you the practical skills, theoretical knowledge  and confidence to succeed in a number of careers. Especially those in the creative industries.</a:t>
            </a:r>
          </a:p>
          <a:p>
            <a:r>
              <a:rPr lang="en-GB" sz="1600" dirty="0">
                <a:solidFill>
                  <a:schemeClr val="tx1"/>
                </a:solidFill>
              </a:rPr>
              <a:t>You will learn to investigate historical, social, cultural, environmental and economic influences in design and technology, whilst enjoying opportunities  to put your learning into practice by producing  a product of your choice.</a:t>
            </a:r>
          </a:p>
          <a:p>
            <a:r>
              <a:rPr lang="en-GB" sz="1600" dirty="0">
                <a:solidFill>
                  <a:schemeClr val="tx1"/>
                </a:solidFill>
              </a:rPr>
              <a:t>You will gain a real understanding of what it means to be a designer, alongside the knowledge and skills  sought out by higher education and employers.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178256" y="1733700"/>
            <a:ext cx="340115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Non-Exam Assessment (NEA)</a:t>
            </a:r>
          </a:p>
          <a:p>
            <a:r>
              <a:rPr lang="en-GB" u="sng" dirty="0">
                <a:solidFill>
                  <a:schemeClr val="bg1"/>
                </a:solidFill>
              </a:rPr>
              <a:t>What’s assessed:</a:t>
            </a:r>
          </a:p>
          <a:p>
            <a:r>
              <a:rPr lang="en-GB" dirty="0">
                <a:solidFill>
                  <a:schemeClr val="bg1"/>
                </a:solidFill>
              </a:rPr>
              <a:t>Practical application of technical principles, designing and making principles.</a:t>
            </a: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u="sng" dirty="0">
                <a:solidFill>
                  <a:schemeClr val="bg1"/>
                </a:solidFill>
              </a:rPr>
              <a:t>How it’s assessed: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Substantial design and make project.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100 marks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50% of A-level</a:t>
            </a: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u="sng" dirty="0">
                <a:solidFill>
                  <a:schemeClr val="bg1"/>
                </a:solidFill>
              </a:rPr>
              <a:t>Evidence:</a:t>
            </a:r>
          </a:p>
          <a:p>
            <a:r>
              <a:rPr lang="en-GB" dirty="0">
                <a:solidFill>
                  <a:schemeClr val="bg1"/>
                </a:solidFill>
              </a:rPr>
              <a:t>Written or digital design portfolio and photographic evidence of a manufactured final product.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66777" y="951250"/>
            <a:ext cx="609600" cy="609600"/>
          </a:xfrm>
          <a:prstGeom prst="rect">
            <a:avLst/>
          </a:prstGeom>
        </p:spPr>
      </p:pic>
      <p:pic>
        <p:nvPicPr>
          <p:cNvPr id="5" name="NE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10872" y="1835574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3433A1-DBB2-4B5E-9A54-25DF7C455E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475" y="972936"/>
            <a:ext cx="587915" cy="587915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9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trans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57201"/>
            <a:ext cx="4572000" cy="5318030"/>
          </a:xfrm>
          <a:prstGeom prst="rect">
            <a:avLst/>
          </a:prstGeom>
        </p:spPr>
      </p:pic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380347" y="1738374"/>
            <a:ext cx="4683364" cy="44368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 fontAlgn="t">
              <a:buNone/>
            </a:pPr>
            <a:r>
              <a:rPr lang="en-GB" sz="1800" b="1" u="sng" dirty="0">
                <a:solidFill>
                  <a:schemeClr val="tx1"/>
                </a:solidFill>
              </a:rPr>
              <a:t>Paper 1 </a:t>
            </a:r>
            <a:endParaRPr lang="en-GB" sz="1800" dirty="0">
              <a:solidFill>
                <a:schemeClr val="tx1"/>
              </a:solidFill>
            </a:endParaRPr>
          </a:p>
          <a:p>
            <a:pPr marL="101600" indent="0">
              <a:buNone/>
            </a:pPr>
            <a:r>
              <a:rPr lang="en-GB" sz="1800" u="sng" dirty="0">
                <a:solidFill>
                  <a:schemeClr val="tx1"/>
                </a:solidFill>
              </a:rPr>
              <a:t>What’s assessed: 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</a:p>
          <a:p>
            <a:pPr marL="10160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Technical Principles</a:t>
            </a:r>
          </a:p>
          <a:p>
            <a:pPr marL="10160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101600" indent="0">
              <a:buNone/>
            </a:pPr>
            <a:r>
              <a:rPr lang="en-GB" sz="1800" u="sng" dirty="0">
                <a:solidFill>
                  <a:schemeClr val="tx1"/>
                </a:solidFill>
              </a:rPr>
              <a:t>How it’s assessed:</a:t>
            </a:r>
            <a:endParaRPr lang="en-GB" sz="1800" dirty="0">
              <a:solidFill>
                <a:schemeClr val="tx1"/>
              </a:solidFill>
            </a:endParaRPr>
          </a:p>
          <a:p>
            <a:pPr marL="101600" indent="0" fontAlgn="t">
              <a:buNone/>
            </a:pPr>
            <a:r>
              <a:rPr lang="en-GB" sz="1800" dirty="0">
                <a:solidFill>
                  <a:schemeClr val="tx1"/>
                </a:solidFill>
              </a:rPr>
              <a:t>2 hours and 30 minutes written exam.</a:t>
            </a:r>
          </a:p>
          <a:p>
            <a:pPr marL="101600" indent="0" fontAlgn="t">
              <a:buNone/>
            </a:pPr>
            <a:r>
              <a:rPr lang="en-GB" sz="1800" dirty="0">
                <a:solidFill>
                  <a:schemeClr val="tx1"/>
                </a:solidFill>
              </a:rPr>
              <a:t>120 marks</a:t>
            </a:r>
          </a:p>
          <a:p>
            <a:pPr marL="101600" indent="0" fontAlgn="t">
              <a:buNone/>
            </a:pPr>
            <a:r>
              <a:rPr lang="en-GB" sz="1800" dirty="0">
                <a:solidFill>
                  <a:schemeClr val="tx1"/>
                </a:solidFill>
              </a:rPr>
              <a:t>30% of A-level</a:t>
            </a:r>
          </a:p>
          <a:p>
            <a:pPr marL="101600" indent="0" fontAlgn="t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101600" indent="0" fontAlgn="t">
              <a:buNone/>
            </a:pPr>
            <a:r>
              <a:rPr lang="en-GB" sz="1800" u="sng" dirty="0">
                <a:solidFill>
                  <a:schemeClr val="tx1"/>
                </a:solidFill>
              </a:rPr>
              <a:t>Questions:</a:t>
            </a:r>
            <a:endParaRPr lang="en-GB" sz="1800" dirty="0">
              <a:solidFill>
                <a:schemeClr val="tx1"/>
              </a:solidFill>
            </a:endParaRPr>
          </a:p>
          <a:p>
            <a:pPr marL="101600" indent="0" fontAlgn="t">
              <a:buNone/>
            </a:pPr>
            <a:r>
              <a:rPr lang="en-GB" sz="1800" dirty="0">
                <a:solidFill>
                  <a:schemeClr val="tx1"/>
                </a:solidFill>
              </a:rPr>
              <a:t>Mixture of short answer and extended response</a:t>
            </a:r>
          </a:p>
        </p:txBody>
      </p:sp>
      <p:sp>
        <p:nvSpPr>
          <p:cNvPr id="8" name="Google Shape;91;p15"/>
          <p:cNvSpPr txBox="1">
            <a:spLocks/>
          </p:cNvSpPr>
          <p:nvPr/>
        </p:nvSpPr>
        <p:spPr>
          <a:xfrm>
            <a:off x="4572000" y="1741367"/>
            <a:ext cx="4032448" cy="44368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01600" indent="0" fontAlgn="t">
              <a:buNone/>
            </a:pPr>
            <a:r>
              <a:rPr lang="en-GB" sz="1800" b="1" u="sng" dirty="0">
                <a:solidFill>
                  <a:schemeClr val="tx1"/>
                </a:solidFill>
              </a:rPr>
              <a:t>Paper 2 </a:t>
            </a:r>
            <a:endParaRPr lang="en-GB" sz="1800" dirty="0">
              <a:solidFill>
                <a:schemeClr val="tx1"/>
              </a:solidFill>
            </a:endParaRPr>
          </a:p>
          <a:p>
            <a:pPr marL="101600" indent="0">
              <a:buNone/>
            </a:pPr>
            <a:r>
              <a:rPr lang="en-GB" sz="1800" u="sng" dirty="0">
                <a:solidFill>
                  <a:schemeClr val="tx1"/>
                </a:solidFill>
              </a:rPr>
              <a:t>What’s assessed: 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</a:p>
          <a:p>
            <a:pPr marL="101600" indent="0" fontAlgn="t">
              <a:buNone/>
            </a:pPr>
            <a:r>
              <a:rPr lang="en-GB" sz="1800" dirty="0">
                <a:solidFill>
                  <a:schemeClr val="tx1"/>
                </a:solidFill>
              </a:rPr>
              <a:t>Designing and Making Principles</a:t>
            </a:r>
          </a:p>
          <a:p>
            <a:pPr marL="101600" indent="0" fontAlgn="t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101600" indent="0">
              <a:buNone/>
            </a:pPr>
            <a:r>
              <a:rPr lang="en-GB" sz="1800" u="sng" dirty="0">
                <a:solidFill>
                  <a:schemeClr val="tx1"/>
                </a:solidFill>
              </a:rPr>
              <a:t>How it’s assessed:</a:t>
            </a:r>
            <a:endParaRPr lang="en-GB" sz="1800" dirty="0">
              <a:solidFill>
                <a:schemeClr val="tx1"/>
              </a:solidFill>
            </a:endParaRPr>
          </a:p>
          <a:p>
            <a:pPr marL="101600" indent="0" fontAlgn="t">
              <a:buNone/>
            </a:pPr>
            <a:r>
              <a:rPr lang="en-GB" sz="1800" dirty="0">
                <a:solidFill>
                  <a:schemeClr val="tx1"/>
                </a:solidFill>
              </a:rPr>
              <a:t>1 hour and 30 minutes written exam.</a:t>
            </a:r>
          </a:p>
          <a:p>
            <a:pPr marL="101600" indent="0" fontAlgn="t">
              <a:buNone/>
            </a:pPr>
            <a:r>
              <a:rPr lang="en-GB" sz="1800" dirty="0">
                <a:solidFill>
                  <a:schemeClr val="tx1"/>
                </a:solidFill>
              </a:rPr>
              <a:t>80 marks</a:t>
            </a:r>
          </a:p>
          <a:p>
            <a:pPr marL="101600" indent="0" fontAlgn="t">
              <a:buNone/>
            </a:pPr>
            <a:r>
              <a:rPr lang="en-GB" sz="1800" dirty="0">
                <a:solidFill>
                  <a:schemeClr val="tx1"/>
                </a:solidFill>
              </a:rPr>
              <a:t>20% of A-level</a:t>
            </a:r>
          </a:p>
          <a:p>
            <a:pPr marL="101600" indent="0" fontAlgn="t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101600" indent="0" fontAlgn="t">
              <a:buNone/>
            </a:pPr>
            <a:r>
              <a:rPr lang="en-GB" sz="1800" u="sng" dirty="0">
                <a:solidFill>
                  <a:schemeClr val="tx1"/>
                </a:solidFill>
              </a:rPr>
              <a:t>Questions:</a:t>
            </a:r>
            <a:endParaRPr lang="en-GB" sz="1800" dirty="0">
              <a:solidFill>
                <a:schemeClr val="tx1"/>
              </a:solidFill>
            </a:endParaRPr>
          </a:p>
          <a:p>
            <a:pPr marL="101600" indent="0" fontAlgn="t">
              <a:buNone/>
            </a:pPr>
            <a:r>
              <a:rPr lang="en-GB" sz="1800" dirty="0">
                <a:solidFill>
                  <a:schemeClr val="tx1"/>
                </a:solidFill>
              </a:rPr>
              <a:t>Mixture of short answer and extended response</a:t>
            </a:r>
          </a:p>
          <a:p>
            <a:pPr marL="101600" indent="0" fontAlgn="t">
              <a:buNone/>
            </a:pPr>
            <a:r>
              <a:rPr lang="en-GB" sz="1800" dirty="0">
                <a:solidFill>
                  <a:schemeClr val="tx1"/>
                </a:solidFill>
              </a:rPr>
              <a:t>Broken down into 2 sections – Product analysis  (30 marks) and commercial manufacture (50 marks).</a:t>
            </a: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0" y="1053125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6DF9CE-B9FA-457F-9C44-BED745E0EC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475" y="972936"/>
            <a:ext cx="587915" cy="587915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11" name="Google Shape;90;p15">
            <a:extLst>
              <a:ext uri="{FF2B5EF4-FFF2-40B4-BE49-F238E27FC236}">
                <a16:creationId xmlns:a16="http://schemas.microsoft.com/office/drawing/2014/main" id="{43E57231-0F85-450D-824F-13C26E530D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44008" y="1052736"/>
            <a:ext cx="3493200" cy="503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sz="2400" dirty="0"/>
              <a:t>COURSE OUTLINE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4013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1331640" y="1196752"/>
            <a:ext cx="2880320" cy="81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>
              <a:buNone/>
            </a:pPr>
            <a:r>
              <a:rPr lang="en" sz="1800" dirty="0">
                <a:solidFill>
                  <a:schemeClr val="tx1"/>
                </a:solidFill>
              </a:rPr>
              <a:t>“I enjoyed being able to design something I’m interested in instead of being told what I have to make.”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5" name="Google Shape;98;p16"/>
          <p:cNvSpPr txBox="1">
            <a:spLocks/>
          </p:cNvSpPr>
          <p:nvPr/>
        </p:nvSpPr>
        <p:spPr>
          <a:xfrm>
            <a:off x="4788024" y="4841348"/>
            <a:ext cx="288032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“Getting to use different machines and more time to get good at them means I’m more confident.”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9F4EEE-E78C-48D0-A4D4-0D852FD34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5" y="972936"/>
            <a:ext cx="587915" cy="587915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6" name="Google Shape;66;p12">
            <a:extLst>
              <a:ext uri="{FF2B5EF4-FFF2-40B4-BE49-F238E27FC236}">
                <a16:creationId xmlns:a16="http://schemas.microsoft.com/office/drawing/2014/main" id="{8646D3AE-1496-4903-998F-FADB28F74EDD}"/>
              </a:ext>
            </a:extLst>
          </p:cNvPr>
          <p:cNvSpPr txBox="1">
            <a:spLocks/>
          </p:cNvSpPr>
          <p:nvPr/>
        </p:nvSpPr>
        <p:spPr>
          <a:xfrm>
            <a:off x="242621" y="3056851"/>
            <a:ext cx="8658726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4000" dirty="0">
                <a:solidFill>
                  <a:schemeClr val="bg1"/>
                </a:solidFill>
              </a:rPr>
              <a:t>What our students say about the course.</a:t>
            </a:r>
          </a:p>
          <a:p>
            <a:pPr algn="ctr">
              <a:spcBef>
                <a:spcPts val="0"/>
              </a:spcBef>
            </a:pPr>
            <a:endParaRPr lang="en-GB" sz="3200" dirty="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9583"/>
          <a:stretch/>
        </p:blipFill>
        <p:spPr>
          <a:xfrm>
            <a:off x="1" y="855231"/>
            <a:ext cx="2342147" cy="5145470"/>
          </a:xfrm>
          <a:prstGeom prst="rect">
            <a:avLst/>
          </a:prstGeom>
        </p:spPr>
      </p:pic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2885848" y="1738208"/>
            <a:ext cx="5718600" cy="3291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/>
              <a:t>2020 100% Pass rate.</a:t>
            </a:r>
          </a:p>
          <a:p>
            <a:r>
              <a:rPr lang="en" dirty="0"/>
              <a:t>Small class sizes.</a:t>
            </a:r>
            <a:endParaRPr dirty="0"/>
          </a:p>
          <a:p>
            <a:r>
              <a:rPr lang="en" dirty="0"/>
              <a:t>Highly skilled staff to help your ideas come to life.</a:t>
            </a:r>
          </a:p>
          <a:p>
            <a:r>
              <a:rPr lang="en" dirty="0"/>
              <a:t>Large range of tools and machinery to be trained to use safely to create products. Including Laser Cutter and 3D printer.</a:t>
            </a:r>
            <a:endParaRPr dirty="0"/>
          </a:p>
          <a:p>
            <a:pPr marL="0" indent="0">
              <a:buClr>
                <a:schemeClr val="dk1"/>
              </a:buClr>
              <a:buSzPts val="1100"/>
              <a:buNone/>
            </a:pPr>
            <a:endParaRPr dirty="0"/>
          </a:p>
          <a:p>
            <a:pPr marL="0" indent="0">
              <a:buNone/>
            </a:pPr>
            <a:endParaRPr dirty="0"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2666638" y="908720"/>
            <a:ext cx="6297850" cy="503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-GB" sz="2800" dirty="0"/>
              <a:t>Why study Product Design at St Joseph’s?</a:t>
            </a:r>
            <a:endParaRPr sz="2800" dirty="0"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8529670" y="5607101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F4C57C-D1BE-40B3-A281-5526CA20E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75" y="972936"/>
            <a:ext cx="587915" cy="587915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3CD36DA-B048-4B17-BE8A-6788DB02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7516" t="10626" r="19731" b="5704"/>
          <a:stretch>
            <a:fillRect/>
          </a:stretch>
        </p:blipFill>
        <p:spPr bwMode="auto">
          <a:xfrm>
            <a:off x="2666638" y="5157192"/>
            <a:ext cx="1473314" cy="138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s://canoeguybc.files.wordpress.com/2012/07/ribs-04-rk.jpg">
            <a:extLst>
              <a:ext uri="{FF2B5EF4-FFF2-40B4-BE49-F238E27FC236}">
                <a16:creationId xmlns:a16="http://schemas.microsoft.com/office/drawing/2014/main" id="{9282C055-FBB4-4D94-8C44-C4F7C710B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9319" y="5157192"/>
            <a:ext cx="1848865" cy="1386649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commons/thumb/f/fc/LotusDelhi.jpg/220px-LotusDelhi.jpg">
            <a:hlinkClick r:id="rId7"/>
            <a:extLst>
              <a:ext uri="{FF2B5EF4-FFF2-40B4-BE49-F238E27FC236}">
                <a16:creationId xmlns:a16="http://schemas.microsoft.com/office/drawing/2014/main" id="{2BF19D24-BC10-4960-A3C9-D9893FE31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5157192"/>
            <a:ext cx="2243107" cy="1386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366</Words>
  <Application>Microsoft Office PowerPoint</Application>
  <PresentationFormat>On-screen Show (4:3)</PresentationFormat>
  <Paragraphs>55</Paragraphs>
  <Slides>6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Georgia</vt:lpstr>
      <vt:lpstr>Muli</vt:lpstr>
      <vt:lpstr>Office Theme</vt:lpstr>
      <vt:lpstr>Product Design</vt:lpstr>
      <vt:lpstr>PowerPoint Presentation</vt:lpstr>
      <vt:lpstr>COURSE OUTLINE</vt:lpstr>
      <vt:lpstr>COURSE OUTLINE</vt:lpstr>
      <vt:lpstr>PowerPoint Presentation</vt:lpstr>
      <vt:lpstr>Why study Product Design at St Joseph’s?</vt:lpstr>
    </vt:vector>
  </TitlesOfParts>
  <Company>St Wilfrid's 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Vicky</dc:creator>
  <cp:lastModifiedBy>Alex Dollin</cp:lastModifiedBy>
  <cp:revision>8</cp:revision>
  <cp:lastPrinted>2023-02-09T14:35:09Z</cp:lastPrinted>
  <dcterms:created xsi:type="dcterms:W3CDTF">2020-05-19T14:36:12Z</dcterms:created>
  <dcterms:modified xsi:type="dcterms:W3CDTF">2023-10-17T11:47:06Z</dcterms:modified>
</cp:coreProperties>
</file>