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9" r:id="rId5"/>
  </p:sldIdLst>
  <p:sldSz cx="6858000" cy="9144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jUfgm8dGLBq27Ov6aF2M8gGCY5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416F00-FB32-416C-B925-FD090B5866B0}">
  <a:tblStyle styleId="{CD416F00-FB32-416C-B925-FD090B5866B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4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28"/>
          <p:cNvGrpSpPr/>
          <p:nvPr/>
        </p:nvGrpSpPr>
        <p:grpSpPr>
          <a:xfrm>
            <a:off x="1999692" y="0"/>
            <a:ext cx="2858616" cy="9144000"/>
            <a:chOff x="2157768" y="0"/>
            <a:chExt cx="2858616" cy="9144000"/>
          </a:xfrm>
        </p:grpSpPr>
        <p:pic>
          <p:nvPicPr>
            <p:cNvPr id="25" name="Google Shape;25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157984" y="0"/>
              <a:ext cx="2858400" cy="2122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7984" y="1992793"/>
              <a:ext cx="2858400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7768" y="3434239"/>
              <a:ext cx="2854286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7984" y="4873949"/>
              <a:ext cx="2854286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8200" y="6316234"/>
              <a:ext cx="2854286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28568" y="7830000"/>
              <a:ext cx="1587600" cy="131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" name="Google Shape;3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8635" y="0"/>
            <a:ext cx="2757600" cy="20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8635" y="2036066"/>
            <a:ext cx="2757600" cy="149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8635" y="3477556"/>
            <a:ext cx="2757600" cy="1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48635" y="4915656"/>
            <a:ext cx="2757600" cy="1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48635" y="6365084"/>
            <a:ext cx="2757600" cy="1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20892" y="7829987"/>
            <a:ext cx="1486800" cy="130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29740" y="936065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8"/>
          <p:cNvSpPr>
            <a:spLocks noGrp="1"/>
          </p:cNvSpPr>
          <p:nvPr>
            <p:ph type="pic" idx="2"/>
          </p:nvPr>
        </p:nvSpPr>
        <p:spPr>
          <a:xfrm>
            <a:off x="2425631" y="918967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39" name="Google Shape;39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7956" y="2405424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8"/>
          <p:cNvSpPr>
            <a:spLocks noGrp="1"/>
          </p:cNvSpPr>
          <p:nvPr>
            <p:ph type="pic" idx="3"/>
          </p:nvPr>
        </p:nvSpPr>
        <p:spPr>
          <a:xfrm>
            <a:off x="2425631" y="2388325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41" name="Google Shape;41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4352" y="3848851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8"/>
          <p:cNvSpPr>
            <a:spLocks noGrp="1"/>
          </p:cNvSpPr>
          <p:nvPr>
            <p:ph type="pic" idx="4"/>
          </p:nvPr>
        </p:nvSpPr>
        <p:spPr>
          <a:xfrm>
            <a:off x="2425631" y="3831752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43" name="Google Shape;43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7956" y="5292277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8"/>
          <p:cNvSpPr>
            <a:spLocks noGrp="1"/>
          </p:cNvSpPr>
          <p:nvPr>
            <p:ph type="pic" idx="5"/>
          </p:nvPr>
        </p:nvSpPr>
        <p:spPr>
          <a:xfrm>
            <a:off x="2425631" y="5275179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45" name="Google Shape;45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7956" y="6726481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8"/>
          <p:cNvSpPr>
            <a:spLocks noGrp="1"/>
          </p:cNvSpPr>
          <p:nvPr>
            <p:ph type="pic" idx="6"/>
          </p:nvPr>
        </p:nvSpPr>
        <p:spPr>
          <a:xfrm>
            <a:off x="2425631" y="6709383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47" name="Google Shape;47;p2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81048" y="1249835"/>
            <a:ext cx="378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81048" y="2698235"/>
            <a:ext cx="378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681048" y="4146635"/>
            <a:ext cx="378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81048" y="5595035"/>
            <a:ext cx="378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681048" y="7043435"/>
            <a:ext cx="37800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>
            <a:off x="4245313" y="267974"/>
            <a:ext cx="2260112" cy="92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1"/>
          </p:nvPr>
        </p:nvSpPr>
        <p:spPr>
          <a:xfrm>
            <a:off x="5167711" y="1895662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7"/>
          </p:nvPr>
        </p:nvSpPr>
        <p:spPr>
          <a:xfrm>
            <a:off x="5170254" y="2204149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8"/>
          </p:nvPr>
        </p:nvSpPr>
        <p:spPr>
          <a:xfrm>
            <a:off x="5167711" y="3343573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9"/>
          </p:nvPr>
        </p:nvSpPr>
        <p:spPr>
          <a:xfrm>
            <a:off x="5170254" y="3652061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13"/>
          </p:nvPr>
        </p:nvSpPr>
        <p:spPr>
          <a:xfrm>
            <a:off x="5167711" y="4791483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4"/>
          </p:nvPr>
        </p:nvSpPr>
        <p:spPr>
          <a:xfrm>
            <a:off x="5170254" y="5099971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15"/>
          </p:nvPr>
        </p:nvSpPr>
        <p:spPr>
          <a:xfrm>
            <a:off x="5167711" y="6239394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6"/>
          </p:nvPr>
        </p:nvSpPr>
        <p:spPr>
          <a:xfrm>
            <a:off x="5170254" y="6547882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7"/>
          </p:nvPr>
        </p:nvSpPr>
        <p:spPr>
          <a:xfrm>
            <a:off x="5167711" y="7687306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8"/>
          </p:nvPr>
        </p:nvSpPr>
        <p:spPr>
          <a:xfrm>
            <a:off x="5170254" y="7995794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19"/>
          </p:nvPr>
        </p:nvSpPr>
        <p:spPr>
          <a:xfrm>
            <a:off x="777302" y="1175082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20"/>
          </p:nvPr>
        </p:nvSpPr>
        <p:spPr>
          <a:xfrm>
            <a:off x="283934" y="1479194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21"/>
          </p:nvPr>
        </p:nvSpPr>
        <p:spPr>
          <a:xfrm>
            <a:off x="777302" y="2627477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body" idx="22"/>
          </p:nvPr>
        </p:nvSpPr>
        <p:spPr>
          <a:xfrm>
            <a:off x="283934" y="2931590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body" idx="23"/>
          </p:nvPr>
        </p:nvSpPr>
        <p:spPr>
          <a:xfrm>
            <a:off x="777302" y="4079873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24"/>
          </p:nvPr>
        </p:nvSpPr>
        <p:spPr>
          <a:xfrm>
            <a:off x="283934" y="4383984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25"/>
          </p:nvPr>
        </p:nvSpPr>
        <p:spPr>
          <a:xfrm>
            <a:off x="777302" y="5532269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26"/>
          </p:nvPr>
        </p:nvSpPr>
        <p:spPr>
          <a:xfrm>
            <a:off x="283934" y="5836381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7"/>
          </p:nvPr>
        </p:nvSpPr>
        <p:spPr>
          <a:xfrm>
            <a:off x="777302" y="6984665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28"/>
          </p:nvPr>
        </p:nvSpPr>
        <p:spPr>
          <a:xfrm>
            <a:off x="283934" y="7288777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29"/>
          </p:nvPr>
        </p:nvSpPr>
        <p:spPr>
          <a:xfrm>
            <a:off x="284434" y="7976773"/>
            <a:ext cx="1407768" cy="82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31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2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145600" y="0"/>
            <a:ext cx="2566800" cy="20603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8"/>
          <p:cNvSpPr>
            <a:spLocks noGrp="1"/>
          </p:cNvSpPr>
          <p:nvPr>
            <p:ph type="pic" idx="30"/>
          </p:nvPr>
        </p:nvSpPr>
        <p:spPr>
          <a:xfrm>
            <a:off x="1256502" y="768704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8"/>
          <p:cNvSpPr>
            <a:spLocks noGrp="1"/>
          </p:cNvSpPr>
          <p:nvPr>
            <p:ph type="pic" idx="31"/>
          </p:nvPr>
        </p:nvSpPr>
        <p:spPr>
          <a:xfrm>
            <a:off x="1256502" y="2214104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8"/>
          <p:cNvSpPr>
            <a:spLocks noGrp="1"/>
          </p:cNvSpPr>
          <p:nvPr>
            <p:ph type="pic" idx="32"/>
          </p:nvPr>
        </p:nvSpPr>
        <p:spPr>
          <a:xfrm>
            <a:off x="1256502" y="3659504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8"/>
          <p:cNvSpPr>
            <a:spLocks noGrp="1"/>
          </p:cNvSpPr>
          <p:nvPr>
            <p:ph type="pic" idx="33"/>
          </p:nvPr>
        </p:nvSpPr>
        <p:spPr>
          <a:xfrm>
            <a:off x="1256502" y="5104904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8"/>
          <p:cNvSpPr>
            <a:spLocks noGrp="1"/>
          </p:cNvSpPr>
          <p:nvPr>
            <p:ph type="pic" idx="34"/>
          </p:nvPr>
        </p:nvSpPr>
        <p:spPr>
          <a:xfrm>
            <a:off x="1256502" y="6550307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8"/>
          <p:cNvSpPr>
            <a:spLocks noGrp="1"/>
          </p:cNvSpPr>
          <p:nvPr>
            <p:ph type="pic" idx="35"/>
          </p:nvPr>
        </p:nvSpPr>
        <p:spPr>
          <a:xfrm>
            <a:off x="5170254" y="1466155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8"/>
          <p:cNvSpPr>
            <a:spLocks noGrp="1"/>
          </p:cNvSpPr>
          <p:nvPr>
            <p:ph type="pic" idx="36"/>
          </p:nvPr>
        </p:nvSpPr>
        <p:spPr>
          <a:xfrm>
            <a:off x="5170254" y="2911555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8"/>
          <p:cNvSpPr>
            <a:spLocks noGrp="1"/>
          </p:cNvSpPr>
          <p:nvPr>
            <p:ph type="pic" idx="37"/>
          </p:nvPr>
        </p:nvSpPr>
        <p:spPr>
          <a:xfrm>
            <a:off x="5170254" y="4356955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8"/>
          <p:cNvSpPr>
            <a:spLocks noGrp="1"/>
          </p:cNvSpPr>
          <p:nvPr>
            <p:ph type="pic" idx="38"/>
          </p:nvPr>
        </p:nvSpPr>
        <p:spPr>
          <a:xfrm>
            <a:off x="5170254" y="5802355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8"/>
          <p:cNvSpPr>
            <a:spLocks noGrp="1"/>
          </p:cNvSpPr>
          <p:nvPr>
            <p:ph type="pic" idx="39"/>
          </p:nvPr>
        </p:nvSpPr>
        <p:spPr>
          <a:xfrm>
            <a:off x="5170254" y="7247756"/>
            <a:ext cx="439200" cy="43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85" name="Google Shape;85;p2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579416" y="1979319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579416" y="3417351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579416" y="4866035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52832" y="5009312"/>
            <a:ext cx="2566800" cy="13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48738" y="3555065"/>
            <a:ext cx="2566800" cy="13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40875" y="3107912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8"/>
          <p:cNvSpPr>
            <a:spLocks noGrp="1"/>
          </p:cNvSpPr>
          <p:nvPr>
            <p:ph type="pic" idx="40"/>
          </p:nvPr>
        </p:nvSpPr>
        <p:spPr>
          <a:xfrm>
            <a:off x="3631876" y="3090813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92" name="Google Shape;92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49092" y="4547625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8"/>
          <p:cNvSpPr>
            <a:spLocks noGrp="1"/>
          </p:cNvSpPr>
          <p:nvPr>
            <p:ph type="pic" idx="41"/>
          </p:nvPr>
        </p:nvSpPr>
        <p:spPr>
          <a:xfrm>
            <a:off x="3631876" y="4530527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94" name="Google Shape;94;p2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579416" y="6317529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54757" y="5996857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8"/>
          <p:cNvSpPr>
            <a:spLocks noGrp="1"/>
          </p:cNvSpPr>
          <p:nvPr>
            <p:ph type="pic" idx="42"/>
          </p:nvPr>
        </p:nvSpPr>
        <p:spPr>
          <a:xfrm>
            <a:off x="3631876" y="5979759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97" name="Google Shape;97;p2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579416" y="7765280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57308" y="7446089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8"/>
          <p:cNvSpPr>
            <a:spLocks noGrp="1"/>
          </p:cNvSpPr>
          <p:nvPr>
            <p:ph type="pic" idx="43"/>
          </p:nvPr>
        </p:nvSpPr>
        <p:spPr>
          <a:xfrm>
            <a:off x="3631876" y="7428991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100" name="Google Shape;100;p28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25663" y="7822765"/>
            <a:ext cx="1296000" cy="130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53339" y="6443645"/>
            <a:ext cx="2566800" cy="13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45600" y="2140857"/>
            <a:ext cx="2566800" cy="13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22879" y="1657315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8"/>
          <p:cNvSpPr>
            <a:spLocks noGrp="1"/>
          </p:cNvSpPr>
          <p:nvPr>
            <p:ph type="pic" idx="44"/>
          </p:nvPr>
        </p:nvSpPr>
        <p:spPr>
          <a:xfrm>
            <a:off x="3631876" y="1640216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2160">
          <p15:clr>
            <a:srgbClr val="FBAE40"/>
          </p15:clr>
        </p15:guide>
        <p15:guide id="3" pos="164">
          <p15:clr>
            <a:srgbClr val="FBAE40"/>
          </p15:clr>
        </p15:guide>
        <p15:guide id="4" pos="4156">
          <p15:clr>
            <a:srgbClr val="FBAE40"/>
          </p15:clr>
        </p15:guide>
        <p15:guide id="5" orient="horz" pos="56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>
            <a:spLocks noGrp="1"/>
          </p:cNvSpPr>
          <p:nvPr>
            <p:ph type="pic" idx="2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 rot="5400000">
            <a:off x="1772577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 rot="5400000">
            <a:off x="-1227798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25631" y="944796"/>
            <a:ext cx="813600" cy="761942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03" name="Google Shape;203;p2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425631" y="2426763"/>
            <a:ext cx="813600" cy="736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04" name="Google Shape;204;p24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425631" y="3861885"/>
            <a:ext cx="813600" cy="753333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05" name="Google Shape;205;p24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2460851" y="5345699"/>
            <a:ext cx="822898" cy="761941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06" name="Google Shape;206;p24"/>
          <p:cNvPicPr preferRelativeResize="0">
            <a:picLocks noGrp="1"/>
          </p:cNvPicPr>
          <p:nvPr>
            <p:ph type="pic" idx="6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2425631" y="6719311"/>
            <a:ext cx="813600" cy="7937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07" name="Google Shape;207;p24"/>
          <p:cNvSpPr txBox="1">
            <a:spLocks noGrp="1"/>
          </p:cNvSpPr>
          <p:nvPr>
            <p:ph type="body" idx="1"/>
          </p:nvPr>
        </p:nvSpPr>
        <p:spPr>
          <a:xfrm>
            <a:off x="5159731" y="3497612"/>
            <a:ext cx="1693891" cy="835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2E75B5"/>
                </a:solidFill>
              </a:rPr>
              <a:t>Materials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Mechanical devices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Materials and their working properties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Material properties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Making principles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2E75B5"/>
                </a:solidFill>
              </a:rPr>
              <a:t>Communication of design ideas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Prototype development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Testing materials, processes and components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Testing and evaluating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2E75B5"/>
                </a:solidFill>
              </a:rPr>
              <a:t>Modifying material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Using and working with materials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Stock forms, types and sizes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Scales of production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CC0099"/>
                </a:solidFill>
              </a:rPr>
              <a:t>Project NEA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FF0000"/>
                </a:solidFill>
              </a:rPr>
              <a:t>Using a brief to create a design portfolio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FF0000"/>
                </a:solidFill>
              </a:rPr>
              <a:t>Evaluate and develop the design to the point of manufacture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FF0000"/>
                </a:solidFill>
              </a:rPr>
              <a:t>Use a range of processes to create a final product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>
              <a:solidFill>
                <a:srgbClr val="CC009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CC0099"/>
                </a:solidFill>
              </a:rPr>
              <a:t>Examinations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FF0000"/>
                </a:solidFill>
              </a:rPr>
              <a:t>Paper 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FF0000"/>
                </a:solidFill>
              </a:rPr>
              <a:t>•Section A: Core technical principles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FF0000"/>
                </a:solidFill>
              </a:rPr>
              <a:t>• Section B: Specialist technical principles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FF0000"/>
                </a:solidFill>
              </a:rPr>
              <a:t>• Section C: Designing and making principles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2E75B5"/>
              </a:solidFill>
            </a:endParaRPr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19"/>
          </p:nvPr>
        </p:nvSpPr>
        <p:spPr>
          <a:xfrm>
            <a:off x="-1" y="1749274"/>
            <a:ext cx="1691702" cy="589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009999"/>
                </a:solidFill>
              </a:rPr>
              <a:t>Core technical principles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1E4E79"/>
                </a:solidFill>
              </a:rPr>
              <a:t>New and emerging technologies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1E4E79"/>
                </a:solidFill>
              </a:rPr>
              <a:t>Energy generation and storage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1E4E79"/>
                </a:solidFill>
              </a:rPr>
              <a:t>Developments in new materials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1E4E79"/>
                </a:solidFill>
              </a:rPr>
              <a:t>Systems approach to designing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1E4E7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009999"/>
                </a:solidFill>
              </a:rPr>
              <a:t>Designing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1E4E79"/>
                </a:solidFill>
              </a:rPr>
              <a:t>Basic sketching techniques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1E4E79"/>
                </a:solidFill>
              </a:rPr>
              <a:t>Using primary and secondary data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1E4E79"/>
                </a:solidFill>
              </a:rPr>
              <a:t>The work of other designers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1E4E79"/>
                </a:solidFill>
              </a:rPr>
              <a:t>How to produce a specification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1E4E79"/>
                </a:solidFill>
              </a:rPr>
              <a:t>Environmental, social and economic challenges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1E4E79"/>
                </a:solidFill>
              </a:rPr>
              <a:t>Design strategies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52525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548135"/>
                </a:solidFill>
              </a:rPr>
              <a:t>Specialist principles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Selection of material or components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Forces and stresses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Ecological and social footprint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Sources and origins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54813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548135"/>
                </a:solidFill>
              </a:rPr>
              <a:t>Tools &amp; Equipment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Specialist techniques and processes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Surface treatments and finishes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54813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548135"/>
                </a:solidFill>
              </a:rPr>
              <a:t>Revision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Core principles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Design Process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Manufacturing processes and equipment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38562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38562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38562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52525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525252"/>
                </a:solidFill>
              </a:rPr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52525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52525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525252"/>
              </a:solidFill>
            </a:endParaRPr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29"/>
          </p:nvPr>
        </p:nvSpPr>
        <p:spPr>
          <a:xfrm>
            <a:off x="0" y="8730053"/>
            <a:ext cx="2084832" cy="41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GB" sz="1200">
                <a:solidFill>
                  <a:srgbClr val="CC0099"/>
                </a:solidFill>
              </a:rPr>
              <a:t>To A level and beyond</a:t>
            </a:r>
            <a:endParaRPr/>
          </a:p>
        </p:txBody>
      </p:sp>
      <p:pic>
        <p:nvPicPr>
          <p:cNvPr id="210" name="Google Shape;210;p24"/>
          <p:cNvPicPr preferRelativeResize="0">
            <a:picLocks noGrp="1"/>
          </p:cNvPicPr>
          <p:nvPr>
            <p:ph type="pic" idx="40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3631876" y="3114192"/>
            <a:ext cx="813600" cy="766841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11" name="Google Shape;211;p24"/>
          <p:cNvPicPr preferRelativeResize="0">
            <a:picLocks noGrp="1"/>
          </p:cNvPicPr>
          <p:nvPr>
            <p:ph type="pic" idx="41"/>
          </p:nvPr>
        </p:nvPicPr>
        <p:blipFill rotWithShape="1">
          <a:blip r:embed="rId9">
            <a:alphaModFix/>
          </a:blip>
          <a:srcRect/>
          <a:stretch/>
        </p:blipFill>
        <p:spPr>
          <a:xfrm>
            <a:off x="3681359" y="4572860"/>
            <a:ext cx="792641" cy="747087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12" name="Google Shape;212;p24"/>
          <p:cNvPicPr preferRelativeResize="0">
            <a:picLocks noGrp="1"/>
          </p:cNvPicPr>
          <p:nvPr>
            <p:ph type="pic" idx="42"/>
          </p:nvPr>
        </p:nvPicPr>
        <p:blipFill rotWithShape="1">
          <a:blip r:embed="rId10">
            <a:alphaModFix/>
          </a:blip>
          <a:srcRect/>
          <a:stretch/>
        </p:blipFill>
        <p:spPr>
          <a:xfrm>
            <a:off x="3631876" y="6010408"/>
            <a:ext cx="813600" cy="752301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13" name="Google Shape;213;p24"/>
          <p:cNvPicPr preferRelativeResize="0">
            <a:picLocks noGrp="1"/>
          </p:cNvPicPr>
          <p:nvPr>
            <p:ph type="pic" idx="43"/>
          </p:nvPr>
        </p:nvPicPr>
        <p:blipFill rotWithShape="1">
          <a:blip r:embed="rId11">
            <a:alphaModFix/>
          </a:blip>
          <a:srcRect/>
          <a:stretch/>
        </p:blipFill>
        <p:spPr>
          <a:xfrm>
            <a:off x="3631876" y="7453171"/>
            <a:ext cx="813600" cy="765239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14" name="Google Shape;214;p24"/>
          <p:cNvPicPr preferRelativeResize="0">
            <a:picLocks noGrp="1"/>
          </p:cNvPicPr>
          <p:nvPr>
            <p:ph type="pic" idx="44"/>
          </p:nvPr>
        </p:nvPicPr>
        <p:blipFill rotWithShape="1">
          <a:blip r:embed="rId12">
            <a:alphaModFix/>
          </a:blip>
          <a:srcRect/>
          <a:stretch/>
        </p:blipFill>
        <p:spPr>
          <a:xfrm>
            <a:off x="3652834" y="1676551"/>
            <a:ext cx="792641" cy="792641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15" name="Google Shape;215;p24"/>
          <p:cNvSpPr txBox="1">
            <a:spLocks noGrp="1"/>
          </p:cNvSpPr>
          <p:nvPr>
            <p:ph type="title"/>
          </p:nvPr>
        </p:nvSpPr>
        <p:spPr>
          <a:xfrm>
            <a:off x="4051531" y="0"/>
            <a:ext cx="2806469" cy="11750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400"/>
              <a:t>Learning Journey</a:t>
            </a:r>
            <a:br>
              <a:rPr lang="en-GB" sz="2400"/>
            </a:br>
            <a:r>
              <a:rPr lang="en-GB" sz="2400"/>
              <a:t>10-11 </a:t>
            </a:r>
            <a:br>
              <a:rPr lang="en-GB" sz="2400"/>
            </a:br>
            <a:r>
              <a:rPr lang="en-GB" sz="2400"/>
              <a:t>Design Technology</a:t>
            </a:r>
            <a:endParaRPr sz="2400"/>
          </a:p>
        </p:txBody>
      </p:sp>
      <p:sp>
        <p:nvSpPr>
          <p:cNvPr id="216" name="Google Shape;216;p24"/>
          <p:cNvSpPr txBox="1"/>
          <p:nvPr/>
        </p:nvSpPr>
        <p:spPr>
          <a:xfrm>
            <a:off x="-1" y="7644713"/>
            <a:ext cx="1693891" cy="97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DF3A42"/>
                </a:solidFill>
                <a:latin typeface="Arial"/>
                <a:ea typeface="Arial"/>
                <a:cs typeface="Arial"/>
                <a:sym typeface="Arial"/>
              </a:rPr>
              <a:t>Extra-curricular and enrichment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0" u="none" strike="noStrike" cap="none">
                <a:solidFill>
                  <a:srgbClr val="DF3A42"/>
                </a:solidFill>
                <a:latin typeface="Arial"/>
                <a:ea typeface="Arial"/>
                <a:cs typeface="Arial"/>
                <a:sym typeface="Arial"/>
              </a:rPr>
              <a:t>Opportunities to enter design competitions.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DF3A42"/>
                </a:solidFill>
                <a:latin typeface="Arial"/>
                <a:ea typeface="Arial"/>
                <a:cs typeface="Arial"/>
                <a:sym typeface="Arial"/>
              </a:rPr>
              <a:t>Opportunities to visit national engineering and design events and examples of local industry</a:t>
            </a:r>
            <a:endParaRPr sz="1000" b="1" i="0" u="none" strike="noStrike" cap="none" dirty="0">
              <a:solidFill>
                <a:srgbClr val="DF3A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0" y="0"/>
            <a:ext cx="3429000" cy="97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Read like a designer…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Year 10: </a:t>
            </a:r>
            <a:r>
              <a:rPr lang="en-GB" sz="1000" b="0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The New Science of Strong Materials –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or Why You Don't Fall Through the Floor</a:t>
            </a:r>
            <a:r>
              <a:rPr lang="en-GB" sz="1000" b="0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J.E. Gordon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Where Futures End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Parker Peevyhouse</a:t>
            </a:r>
            <a:endParaRPr sz="1000" b="0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0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Year 11: </a:t>
            </a:r>
            <a:r>
              <a:rPr lang="en-GB" sz="1000" b="0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Success Through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Failure: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The Paradox of Design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Henry Petroski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Ready Player One </a:t>
            </a:r>
            <a:r>
              <a:rPr lang="en-GB" sz="1000" b="0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Ernest Cline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5159732" y="1220743"/>
            <a:ext cx="1698268" cy="97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Careers Links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Year 10: </a:t>
            </a:r>
            <a:r>
              <a:rPr lang="en-GB" sz="1000" b="0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problem-solving, critical thinking, creative solutions, using systems and technology, communicating, working collaboratively, negotiating, influencing.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0" i="0" u="none" strike="noStrike" cap="none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Year 11: </a:t>
            </a:r>
            <a:r>
              <a:rPr lang="en-GB" sz="1000" b="0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self-management, adaptability, resilience, self-monitoring and development, active research, analytical and problem-solving skills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oudMigratorVersion xmlns="5b0ee287-a55c-4359-a7de-f7b30ad6a7c3" xsi:nil="true"/>
    <UniqueSourceRef xmlns="5b0ee287-a55c-4359-a7de-f7b30ad6a7c3" xsi:nil="true"/>
    <CloudMigratorOriginId xmlns="5b0ee287-a55c-4359-a7de-f7b30ad6a7c3" xsi:nil="true"/>
    <FileHash xmlns="5b0ee287-a55c-4359-a7de-f7b30ad6a7c3" xsi:nil="true"/>
    <_activity xmlns="5b0ee287-a55c-4359-a7de-f7b30ad6a7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4F2B8125590409871A8B88DF2CB0C" ma:contentTypeVersion="18" ma:contentTypeDescription="Create a new document." ma:contentTypeScope="" ma:versionID="acaa30b792ffd9dd6310f43fcb4b4cf8">
  <xsd:schema xmlns:xsd="http://www.w3.org/2001/XMLSchema" xmlns:xs="http://www.w3.org/2001/XMLSchema" xmlns:p="http://schemas.microsoft.com/office/2006/metadata/properties" xmlns:ns3="5b0ee287-a55c-4359-a7de-f7b30ad6a7c3" xmlns:ns4="d82788fa-9759-4de7-8144-c4b2fd087473" targetNamespace="http://schemas.microsoft.com/office/2006/metadata/properties" ma:root="true" ma:fieldsID="10d85bb634ac33fd744376e29cd9888d" ns3:_="" ns4:_="">
    <xsd:import namespace="5b0ee287-a55c-4359-a7de-f7b30ad6a7c3"/>
    <xsd:import namespace="d82788fa-9759-4de7-8144-c4b2fd087473"/>
    <xsd:element name="properties">
      <xsd:complexType>
        <xsd:sequence>
          <xsd:element name="documentManagement">
            <xsd:complexType>
              <xsd:all>
                <xsd:element ref="ns3:CloudMigratorOriginId" minOccurs="0"/>
                <xsd:element ref="ns3:FileHash" minOccurs="0"/>
                <xsd:element ref="ns3:CloudMigratorVersion" minOccurs="0"/>
                <xsd:element ref="ns3:UniqueSourceRef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ee287-a55c-4359-a7de-f7b30ad6a7c3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description="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description="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description="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description="" ma:internalName="UniqueSourceRef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788fa-9759-4de7-8144-c4b2fd087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329BCC-1620-467A-9366-9789AB5A730A}">
  <ds:schemaRefs>
    <ds:schemaRef ds:uri="http://schemas.microsoft.com/office/2006/metadata/properties"/>
    <ds:schemaRef ds:uri="d82788fa-9759-4de7-8144-c4b2fd08747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5b0ee287-a55c-4359-a7de-f7b30ad6a7c3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9ADC1D-5D58-43F7-911F-E0DDF12231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10C21C-A09A-463B-8AB4-EA5878CA1A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0ee287-a55c-4359-a7de-f7b30ad6a7c3"/>
    <ds:schemaRef ds:uri="d82788fa-9759-4de7-8144-c4b2fd087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322</Words>
  <Application>Microsoft Office PowerPoint</Application>
  <PresentationFormat>On-screen Show (4:3)</PresentationFormat>
  <Paragraphs>101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Learning Journey 10-11  Design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 and Jon Ritchie</dc:creator>
  <cp:lastModifiedBy>Alex Dollin</cp:lastModifiedBy>
  <cp:revision>3</cp:revision>
  <dcterms:created xsi:type="dcterms:W3CDTF">2022-06-12T08:57:02Z</dcterms:created>
  <dcterms:modified xsi:type="dcterms:W3CDTF">2023-10-17T11:21:08Z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0x01010072B4F2B8125590409871A8B88DF2CB0C</vt:lpwstr>
  </property>
</Properties>
</file>