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2192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iQUn+7UPsKphtYoSZ9rHFDc1K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E576D6-6BC8-49ED-B824-00D8691FA6E0}">
  <a:tblStyle styleId="{6DE576D6-6BC8-49ED-B824-00D8691FA6E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5830f57c6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115830f57c6_0_40:notes"/>
          <p:cNvSpPr/>
          <p:nvPr>
            <p:ph idx="2" type="sldImg"/>
          </p:nvPr>
        </p:nvSpPr>
        <p:spPr>
          <a:xfrm>
            <a:off x="2560638" y="1143000"/>
            <a:ext cx="1736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5abaac8b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115abaac8b1_0_0:notes"/>
          <p:cNvSpPr/>
          <p:nvPr>
            <p:ph idx="2" type="sldImg"/>
          </p:nvPr>
        </p:nvSpPr>
        <p:spPr>
          <a:xfrm>
            <a:off x="2560638" y="1143000"/>
            <a:ext cx="1736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2560638" y="1143000"/>
            <a:ext cx="17367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514350" y="1995312"/>
            <a:ext cx="5829300" cy="424462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857250" y="6403623"/>
            <a:ext cx="5143500" cy="294357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14"/>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438856" y="4155899"/>
            <a:ext cx="7735712"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23"/>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1057" y="5075811"/>
            <a:ext cx="10332156"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2519318" y="3639917"/>
            <a:ext cx="10332156"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24"/>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15"/>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467916" y="3039537"/>
            <a:ext cx="5915025" cy="50715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467916" y="8159048"/>
            <a:ext cx="5915025" cy="26669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16"/>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71488" y="3245556"/>
            <a:ext cx="2914650"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7"/>
          <p:cNvSpPr txBox="1"/>
          <p:nvPr>
            <p:ph idx="2" type="body"/>
          </p:nvPr>
        </p:nvSpPr>
        <p:spPr>
          <a:xfrm>
            <a:off x="3471863" y="3245556"/>
            <a:ext cx="2914650"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17"/>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72381" y="649114"/>
            <a:ext cx="5915025"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72381" y="2988734"/>
            <a:ext cx="2901255" cy="146473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18"/>
          <p:cNvSpPr txBox="1"/>
          <p:nvPr>
            <p:ph idx="2" type="body"/>
          </p:nvPr>
        </p:nvSpPr>
        <p:spPr>
          <a:xfrm>
            <a:off x="472381" y="4453467"/>
            <a:ext cx="2901255" cy="65503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8"/>
          <p:cNvSpPr txBox="1"/>
          <p:nvPr>
            <p:ph idx="3" type="body"/>
          </p:nvPr>
        </p:nvSpPr>
        <p:spPr>
          <a:xfrm>
            <a:off x="3471863" y="2988734"/>
            <a:ext cx="2915543" cy="146473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18"/>
          <p:cNvSpPr txBox="1"/>
          <p:nvPr>
            <p:ph idx="4" type="body"/>
          </p:nvPr>
        </p:nvSpPr>
        <p:spPr>
          <a:xfrm>
            <a:off x="3471863" y="4453467"/>
            <a:ext cx="2915543" cy="65503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18"/>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72381" y="812800"/>
            <a:ext cx="2211884" cy="2844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2915543" y="1755425"/>
            <a:ext cx="3471863" cy="866422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21"/>
          <p:cNvSpPr txBox="1"/>
          <p:nvPr>
            <p:ph idx="2" type="body"/>
          </p:nvPr>
        </p:nvSpPr>
        <p:spPr>
          <a:xfrm>
            <a:off x="472381" y="3657600"/>
            <a:ext cx="2211884" cy="67761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21"/>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472381" y="812800"/>
            <a:ext cx="2211884" cy="2844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2915543" y="1755425"/>
            <a:ext cx="3471863" cy="8664222"/>
          </a:xfrm>
          <a:prstGeom prst="rect">
            <a:avLst/>
          </a:prstGeom>
          <a:noFill/>
          <a:ln>
            <a:noFill/>
          </a:ln>
        </p:spPr>
      </p:sp>
      <p:sp>
        <p:nvSpPr>
          <p:cNvPr id="68" name="Google Shape;68;p22"/>
          <p:cNvSpPr txBox="1"/>
          <p:nvPr>
            <p:ph idx="1" type="body"/>
          </p:nvPr>
        </p:nvSpPr>
        <p:spPr>
          <a:xfrm>
            <a:off x="472381" y="3657600"/>
            <a:ext cx="2211884" cy="67761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2"/>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71488" y="11300181"/>
            <a:ext cx="1543050" cy="64911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2271713" y="11300181"/>
            <a:ext cx="2314575" cy="64911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www.youtube.com/watch?v=LLZvCymL4rU" TargetMode="External"/><Relationship Id="rId5" Type="http://schemas.openxmlformats.org/officeDocument/2006/relationships/hyperlink" Target="https://www.youtube.com/watch?v=v8F1imMEBHU" TargetMode="External"/><Relationship Id="rId6" Type="http://schemas.openxmlformats.org/officeDocument/2006/relationships/hyperlink" Target="https://www.youtube.com/watch?v=tIpK1-yKWk0" TargetMode="External"/><Relationship Id="rId7" Type="http://schemas.openxmlformats.org/officeDocument/2006/relationships/hyperlink" Target="https://www.youtube.com/watch?v=24mwa4gh8Pk" TargetMode="External"/><Relationship Id="rId8" Type="http://schemas.openxmlformats.org/officeDocument/2006/relationships/hyperlink" Target="https://youtu.be/ErSjc1PEGK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gif"/><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514350" y="1995312"/>
            <a:ext cx="5829300" cy="14573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GB"/>
              <a:t>Parent Guide to Effective Revision</a:t>
            </a:r>
            <a:endParaRPr/>
          </a:p>
        </p:txBody>
      </p:sp>
      <p:graphicFrame>
        <p:nvGraphicFramePr>
          <p:cNvPr id="89" name="Google Shape;89;p1"/>
          <p:cNvGraphicFramePr/>
          <p:nvPr/>
        </p:nvGraphicFramePr>
        <p:xfrm>
          <a:off x="1143000" y="4572000"/>
          <a:ext cx="3000000" cy="3000000"/>
        </p:xfrm>
        <a:graphic>
          <a:graphicData uri="http://schemas.openxmlformats.org/drawingml/2006/table">
            <a:tbl>
              <a:tblPr bandRow="1" firstRow="1">
                <a:noFill/>
                <a:tableStyleId>{6DE576D6-6BC8-49ED-B824-00D8691FA6E0}</a:tableStyleId>
              </a:tblPr>
              <a:tblGrid>
                <a:gridCol w="796150"/>
                <a:gridCol w="3775850"/>
              </a:tblGrid>
              <a:tr h="370850">
                <a:tc>
                  <a:txBody>
                    <a:bodyPr/>
                    <a:lstStyle/>
                    <a:p>
                      <a:pPr indent="0" lvl="0" marL="0" marR="0" rtl="0" algn="l">
                        <a:spcBef>
                          <a:spcPts val="0"/>
                        </a:spcBef>
                        <a:spcAft>
                          <a:spcPts val="0"/>
                        </a:spcAft>
                        <a:buNone/>
                      </a:pPr>
                      <a:r>
                        <a:rPr lang="en-GB" sz="1350" u="none" cap="none" strike="noStrike"/>
                        <a:t>Page</a:t>
                      </a:r>
                      <a:endParaRPr/>
                    </a:p>
                  </a:txBody>
                  <a:tcPr marT="45725" marB="45725" marR="91450" marL="91450"/>
                </a:tc>
                <a:tc>
                  <a:txBody>
                    <a:bodyPr/>
                    <a:lstStyle/>
                    <a:p>
                      <a:pPr indent="0" lvl="0" marL="0" marR="0" rtl="0" algn="l">
                        <a:spcBef>
                          <a:spcPts val="0"/>
                        </a:spcBef>
                        <a:spcAft>
                          <a:spcPts val="0"/>
                        </a:spcAft>
                        <a:buNone/>
                      </a:pPr>
                      <a:r>
                        <a:rPr lang="en-GB" sz="1350"/>
                        <a:t>Contents</a:t>
                      </a:r>
                      <a:endParaRPr/>
                    </a:p>
                  </a:txBody>
                  <a:tcPr marT="45725" marB="45725" marR="91450" marL="91450"/>
                </a:tc>
              </a:tr>
              <a:tr h="370850">
                <a:tc>
                  <a:txBody>
                    <a:bodyPr/>
                    <a:lstStyle/>
                    <a:p>
                      <a:pPr indent="0" lvl="0" marL="0" marR="0" rtl="0" algn="l">
                        <a:spcBef>
                          <a:spcPts val="0"/>
                        </a:spcBef>
                        <a:spcAft>
                          <a:spcPts val="0"/>
                        </a:spcAft>
                        <a:buNone/>
                      </a:pPr>
                      <a:r>
                        <a:rPr lang="en-GB" sz="1350"/>
                        <a:t>2</a:t>
                      </a:r>
                      <a:endParaRPr/>
                    </a:p>
                  </a:txBody>
                  <a:tcPr marT="45725" marB="45725" marR="91450" marL="91450"/>
                </a:tc>
                <a:tc>
                  <a:txBody>
                    <a:bodyPr/>
                    <a:lstStyle/>
                    <a:p>
                      <a:pPr indent="0" lvl="0" marL="0" marR="0" rtl="0" algn="l">
                        <a:spcBef>
                          <a:spcPts val="0"/>
                        </a:spcBef>
                        <a:spcAft>
                          <a:spcPts val="0"/>
                        </a:spcAft>
                        <a:buNone/>
                      </a:pPr>
                      <a:r>
                        <a:rPr lang="en-GB" sz="1350"/>
                        <a:t>Key principles</a:t>
                      </a:r>
                      <a:endParaRPr/>
                    </a:p>
                  </a:txBody>
                  <a:tcPr marT="45725" marB="45725" marR="91450" marL="91450"/>
                </a:tc>
              </a:tr>
              <a:tr h="370850">
                <a:tc>
                  <a:txBody>
                    <a:bodyPr/>
                    <a:lstStyle/>
                    <a:p>
                      <a:pPr indent="0" lvl="0" marL="0" marR="0" rtl="0" algn="l">
                        <a:spcBef>
                          <a:spcPts val="0"/>
                        </a:spcBef>
                        <a:spcAft>
                          <a:spcPts val="0"/>
                        </a:spcAft>
                        <a:buNone/>
                      </a:pPr>
                      <a:r>
                        <a:rPr lang="en-GB" sz="1350"/>
                        <a:t>3</a:t>
                      </a:r>
                      <a:endParaRPr/>
                    </a:p>
                  </a:txBody>
                  <a:tcPr marT="45725" marB="45725" marR="91450" marL="91450"/>
                </a:tc>
                <a:tc>
                  <a:txBody>
                    <a:bodyPr/>
                    <a:lstStyle/>
                    <a:p>
                      <a:pPr indent="0" lvl="0" marL="0" marR="0" rtl="0" algn="l">
                        <a:spcBef>
                          <a:spcPts val="0"/>
                        </a:spcBef>
                        <a:spcAft>
                          <a:spcPts val="0"/>
                        </a:spcAft>
                        <a:buNone/>
                      </a:pPr>
                      <a:r>
                        <a:rPr lang="en-GB" sz="1350"/>
                        <a:t>Note-taking</a:t>
                      </a:r>
                      <a:endParaRPr/>
                    </a:p>
                  </a:txBody>
                  <a:tcPr marT="45725" marB="45725" marR="91450" marL="91450"/>
                </a:tc>
              </a:tr>
              <a:tr h="370850">
                <a:tc>
                  <a:txBody>
                    <a:bodyPr/>
                    <a:lstStyle/>
                    <a:p>
                      <a:pPr indent="0" lvl="0" marL="0" marR="0" rtl="0" algn="l">
                        <a:spcBef>
                          <a:spcPts val="0"/>
                        </a:spcBef>
                        <a:spcAft>
                          <a:spcPts val="0"/>
                        </a:spcAft>
                        <a:buNone/>
                      </a:pPr>
                      <a:r>
                        <a:rPr lang="en-GB" sz="1350"/>
                        <a:t>4</a:t>
                      </a:r>
                      <a:endParaRPr/>
                    </a:p>
                  </a:txBody>
                  <a:tcPr marT="45725" marB="45725" marR="91450" marL="91450"/>
                </a:tc>
                <a:tc>
                  <a:txBody>
                    <a:bodyPr/>
                    <a:lstStyle/>
                    <a:p>
                      <a:pPr indent="0" lvl="0" marL="0" marR="0" rtl="0" algn="l">
                        <a:spcBef>
                          <a:spcPts val="0"/>
                        </a:spcBef>
                        <a:spcAft>
                          <a:spcPts val="0"/>
                        </a:spcAft>
                        <a:buNone/>
                      </a:pPr>
                      <a:r>
                        <a:rPr lang="en-GB" sz="1350"/>
                        <a:t>Cornell Notes</a:t>
                      </a:r>
                      <a:endParaRPr/>
                    </a:p>
                  </a:txBody>
                  <a:tcPr marT="45725" marB="45725" marR="91450" marL="91450"/>
                </a:tc>
              </a:tr>
              <a:tr h="370850">
                <a:tc>
                  <a:txBody>
                    <a:bodyPr/>
                    <a:lstStyle/>
                    <a:p>
                      <a:pPr indent="0" lvl="0" marL="0" marR="0" rtl="0" algn="l">
                        <a:spcBef>
                          <a:spcPts val="0"/>
                        </a:spcBef>
                        <a:spcAft>
                          <a:spcPts val="0"/>
                        </a:spcAft>
                        <a:buNone/>
                      </a:pPr>
                      <a:r>
                        <a:rPr lang="en-GB" sz="1350"/>
                        <a:t>5</a:t>
                      </a:r>
                      <a:endParaRPr/>
                    </a:p>
                  </a:txBody>
                  <a:tcPr marT="45725" marB="45725" marR="91450" marL="91450"/>
                </a:tc>
                <a:tc>
                  <a:txBody>
                    <a:bodyPr/>
                    <a:lstStyle/>
                    <a:p>
                      <a:pPr indent="0" lvl="0" marL="0" marR="0" rtl="0" algn="l">
                        <a:spcBef>
                          <a:spcPts val="0"/>
                        </a:spcBef>
                        <a:spcAft>
                          <a:spcPts val="0"/>
                        </a:spcAft>
                        <a:buNone/>
                      </a:pPr>
                      <a:r>
                        <a:rPr lang="en-GB" sz="1350"/>
                        <a:t>Self-quizzing</a:t>
                      </a:r>
                      <a:endParaRPr/>
                    </a:p>
                  </a:txBody>
                  <a:tcPr marT="45725" marB="45725" marR="91450" marL="91450"/>
                </a:tc>
              </a:tr>
              <a:tr h="370850">
                <a:tc>
                  <a:txBody>
                    <a:bodyPr/>
                    <a:lstStyle/>
                    <a:p>
                      <a:pPr indent="0" lvl="0" marL="0" marR="0" rtl="0" algn="l">
                        <a:spcBef>
                          <a:spcPts val="0"/>
                        </a:spcBef>
                        <a:spcAft>
                          <a:spcPts val="0"/>
                        </a:spcAft>
                        <a:buNone/>
                      </a:pPr>
                      <a:r>
                        <a:rPr lang="en-GB" sz="1350"/>
                        <a:t>6</a:t>
                      </a:r>
                      <a:endParaRPr/>
                    </a:p>
                  </a:txBody>
                  <a:tcPr marT="45725" marB="45725" marR="91450" marL="91450"/>
                </a:tc>
                <a:tc>
                  <a:txBody>
                    <a:bodyPr/>
                    <a:lstStyle/>
                    <a:p>
                      <a:pPr indent="0" lvl="0" marL="0" marR="0" rtl="0" algn="l">
                        <a:spcBef>
                          <a:spcPts val="0"/>
                        </a:spcBef>
                        <a:spcAft>
                          <a:spcPts val="0"/>
                        </a:spcAft>
                        <a:buNone/>
                      </a:pPr>
                      <a:r>
                        <a:rPr lang="en-GB" sz="1350"/>
                        <a:t>The Leitner Method</a:t>
                      </a:r>
                      <a:endParaRPr/>
                    </a:p>
                  </a:txBody>
                  <a:tcPr marT="45725" marB="45725" marR="91450" marL="91450"/>
                </a:tc>
              </a:tr>
              <a:tr h="370850">
                <a:tc>
                  <a:txBody>
                    <a:bodyPr/>
                    <a:lstStyle/>
                    <a:p>
                      <a:pPr indent="0" lvl="0" marL="0" marR="0" rtl="0" algn="l">
                        <a:spcBef>
                          <a:spcPts val="0"/>
                        </a:spcBef>
                        <a:spcAft>
                          <a:spcPts val="0"/>
                        </a:spcAft>
                        <a:buNone/>
                      </a:pPr>
                      <a:r>
                        <a:rPr lang="en-GB" sz="1350"/>
                        <a:t>7</a:t>
                      </a:r>
                      <a:endParaRPr/>
                    </a:p>
                  </a:txBody>
                  <a:tcPr marT="45725" marB="45725" marR="91450" marL="91450"/>
                </a:tc>
                <a:tc>
                  <a:txBody>
                    <a:bodyPr/>
                    <a:lstStyle/>
                    <a:p>
                      <a:pPr indent="0" lvl="0" marL="0" marR="0" rtl="0" algn="l">
                        <a:spcBef>
                          <a:spcPts val="0"/>
                        </a:spcBef>
                        <a:spcAft>
                          <a:spcPts val="0"/>
                        </a:spcAft>
                        <a:buNone/>
                      </a:pPr>
                      <a:r>
                        <a:rPr lang="en-GB" sz="1350"/>
                        <a:t>Brain Dump/Knowledge  Splat</a:t>
                      </a:r>
                      <a:endParaRPr/>
                    </a:p>
                  </a:txBody>
                  <a:tcPr marT="45725" marB="45725" marR="91450" marL="91450"/>
                </a:tc>
              </a:tr>
              <a:tr h="370850">
                <a:tc>
                  <a:txBody>
                    <a:bodyPr/>
                    <a:lstStyle/>
                    <a:p>
                      <a:pPr indent="0" lvl="0" marL="0" marR="0" rtl="0" algn="l">
                        <a:spcBef>
                          <a:spcPts val="0"/>
                        </a:spcBef>
                        <a:spcAft>
                          <a:spcPts val="0"/>
                        </a:spcAft>
                        <a:buNone/>
                      </a:pPr>
                      <a:r>
                        <a:rPr lang="en-GB" sz="1350"/>
                        <a:t>8</a:t>
                      </a:r>
                      <a:endParaRPr sz="1350"/>
                    </a:p>
                  </a:txBody>
                  <a:tcPr marT="45725" marB="45725" marR="91450" marL="91450"/>
                </a:tc>
                <a:tc>
                  <a:txBody>
                    <a:bodyPr/>
                    <a:lstStyle/>
                    <a:p>
                      <a:pPr indent="0" lvl="0" marL="0" marR="0" rtl="0" algn="l">
                        <a:spcBef>
                          <a:spcPts val="0"/>
                        </a:spcBef>
                        <a:spcAft>
                          <a:spcPts val="0"/>
                        </a:spcAft>
                        <a:buNone/>
                      </a:pPr>
                      <a:r>
                        <a:rPr lang="en-GB" sz="1350"/>
                        <a:t>Knowledge Organisers - Read/Cover/Write/Check</a:t>
                      </a:r>
                      <a:endParaRPr sz="1350"/>
                    </a:p>
                  </a:txBody>
                  <a:tcPr marT="45725" marB="45725" marR="91450" marL="91450"/>
                </a:tc>
              </a:tr>
              <a:tr h="370850">
                <a:tc>
                  <a:txBody>
                    <a:bodyPr/>
                    <a:lstStyle/>
                    <a:p>
                      <a:pPr indent="0" lvl="0" marL="0" marR="0" rtl="0" algn="l">
                        <a:spcBef>
                          <a:spcPts val="0"/>
                        </a:spcBef>
                        <a:spcAft>
                          <a:spcPts val="0"/>
                        </a:spcAft>
                        <a:buNone/>
                      </a:pPr>
                      <a:r>
                        <a:rPr lang="en-GB" sz="1350"/>
                        <a:t>9</a:t>
                      </a:r>
                      <a:endParaRPr/>
                    </a:p>
                  </a:txBody>
                  <a:tcPr marT="45725" marB="45725" marR="91450" marL="91450"/>
                </a:tc>
                <a:tc>
                  <a:txBody>
                    <a:bodyPr/>
                    <a:lstStyle/>
                    <a:p>
                      <a:pPr indent="0" lvl="0" marL="0" marR="0" rtl="0" algn="l">
                        <a:spcBef>
                          <a:spcPts val="0"/>
                        </a:spcBef>
                        <a:spcAft>
                          <a:spcPts val="0"/>
                        </a:spcAft>
                        <a:buNone/>
                      </a:pPr>
                      <a:r>
                        <a:rPr lang="en-GB" sz="1350"/>
                        <a:t>Dual-coding </a:t>
                      </a:r>
                      <a:endParaRPr/>
                    </a:p>
                  </a:txBody>
                  <a:tcPr marT="45725" marB="45725" marR="91450" marL="91450"/>
                </a:tc>
              </a:tr>
              <a:tr h="370850">
                <a:tc>
                  <a:txBody>
                    <a:bodyPr/>
                    <a:lstStyle/>
                    <a:p>
                      <a:pPr indent="0" lvl="0" marL="0" marR="0" rtl="0" algn="l">
                        <a:spcBef>
                          <a:spcPts val="0"/>
                        </a:spcBef>
                        <a:spcAft>
                          <a:spcPts val="0"/>
                        </a:spcAft>
                        <a:buNone/>
                      </a:pPr>
                      <a:r>
                        <a:rPr lang="en-GB" sz="1350"/>
                        <a:t>10</a:t>
                      </a:r>
                      <a:endParaRPr/>
                    </a:p>
                  </a:txBody>
                  <a:tcPr marT="45725" marB="45725" marR="91450" marL="91450"/>
                </a:tc>
                <a:tc>
                  <a:txBody>
                    <a:bodyPr/>
                    <a:lstStyle/>
                    <a:p>
                      <a:pPr indent="0" lvl="0" marL="0" marR="0" rtl="0" algn="l">
                        <a:spcBef>
                          <a:spcPts val="0"/>
                        </a:spcBef>
                        <a:spcAft>
                          <a:spcPts val="0"/>
                        </a:spcAft>
                        <a:buNone/>
                      </a:pPr>
                      <a:r>
                        <a:rPr lang="en-GB" sz="1350"/>
                        <a:t>Elaboration</a:t>
                      </a:r>
                      <a:endParaRPr/>
                    </a:p>
                  </a:txBody>
                  <a:tcPr marT="45725" marB="45725" marR="91450" marL="91450"/>
                </a:tc>
              </a:tr>
              <a:tr h="370850">
                <a:tc>
                  <a:txBody>
                    <a:bodyPr/>
                    <a:lstStyle/>
                    <a:p>
                      <a:pPr indent="0" lvl="0" marL="0" marR="0" rtl="0" algn="l">
                        <a:spcBef>
                          <a:spcPts val="0"/>
                        </a:spcBef>
                        <a:spcAft>
                          <a:spcPts val="0"/>
                        </a:spcAft>
                        <a:buNone/>
                      </a:pPr>
                      <a:r>
                        <a:rPr lang="en-GB" sz="1350"/>
                        <a:t>11</a:t>
                      </a:r>
                      <a:endParaRPr/>
                    </a:p>
                  </a:txBody>
                  <a:tcPr marT="45725" marB="45725" marR="91450" marL="91450"/>
                </a:tc>
                <a:tc>
                  <a:txBody>
                    <a:bodyPr/>
                    <a:lstStyle/>
                    <a:p>
                      <a:pPr indent="0" lvl="0" marL="0" marR="0" rtl="0" algn="l">
                        <a:spcBef>
                          <a:spcPts val="0"/>
                        </a:spcBef>
                        <a:spcAft>
                          <a:spcPts val="0"/>
                        </a:spcAft>
                        <a:buNone/>
                      </a:pPr>
                      <a:r>
                        <a:rPr lang="en-GB" sz="1350"/>
                        <a:t>Metacognition</a:t>
                      </a:r>
                      <a:endParaRPr/>
                    </a:p>
                  </a:txBody>
                  <a:tcPr marT="45725" marB="45725" marR="91450" marL="91450"/>
                </a:tc>
              </a:tr>
              <a:tr h="370850">
                <a:tc>
                  <a:txBody>
                    <a:bodyPr/>
                    <a:lstStyle/>
                    <a:p>
                      <a:pPr indent="0" lvl="0" marL="0" marR="0" rtl="0" algn="l">
                        <a:spcBef>
                          <a:spcPts val="0"/>
                        </a:spcBef>
                        <a:spcAft>
                          <a:spcPts val="0"/>
                        </a:spcAft>
                        <a:buNone/>
                      </a:pPr>
                      <a:r>
                        <a:rPr lang="en-GB" sz="1350"/>
                        <a:t>12</a:t>
                      </a:r>
                      <a:endParaRPr/>
                    </a:p>
                  </a:txBody>
                  <a:tcPr marT="45725" marB="45725" marR="91450" marL="91450"/>
                </a:tc>
                <a:tc>
                  <a:txBody>
                    <a:bodyPr/>
                    <a:lstStyle/>
                    <a:p>
                      <a:pPr indent="0" lvl="0" marL="0" marR="0" rtl="0" algn="l">
                        <a:spcBef>
                          <a:spcPts val="0"/>
                        </a:spcBef>
                        <a:spcAft>
                          <a:spcPts val="0"/>
                        </a:spcAft>
                        <a:buNone/>
                      </a:pPr>
                      <a:r>
                        <a:rPr lang="en-GB" sz="1350"/>
                        <a:t>The Illusion of Knowing</a:t>
                      </a:r>
                      <a:endParaRPr/>
                    </a:p>
                  </a:txBody>
                  <a:tcPr marT="45725" marB="45725" marR="91450" marL="91450"/>
                </a:tc>
              </a:tr>
              <a:tr h="370850">
                <a:tc>
                  <a:txBody>
                    <a:bodyPr/>
                    <a:lstStyle/>
                    <a:p>
                      <a:pPr indent="0" lvl="0" marL="0" marR="0" rtl="0" algn="l">
                        <a:spcBef>
                          <a:spcPts val="0"/>
                        </a:spcBef>
                        <a:spcAft>
                          <a:spcPts val="0"/>
                        </a:spcAft>
                        <a:buNone/>
                      </a:pPr>
                      <a:r>
                        <a:rPr lang="en-GB" sz="1350"/>
                        <a:t>13</a:t>
                      </a:r>
                      <a:endParaRPr/>
                    </a:p>
                  </a:txBody>
                  <a:tcPr marT="45725" marB="45725" marR="91450" marL="91450"/>
                </a:tc>
                <a:tc>
                  <a:txBody>
                    <a:bodyPr/>
                    <a:lstStyle/>
                    <a:p>
                      <a:pPr indent="0" lvl="0" marL="0" marR="0" rtl="0" algn="l">
                        <a:spcBef>
                          <a:spcPts val="0"/>
                        </a:spcBef>
                        <a:spcAft>
                          <a:spcPts val="0"/>
                        </a:spcAft>
                        <a:buNone/>
                      </a:pPr>
                      <a:r>
                        <a:rPr lang="en-GB" sz="1350"/>
                        <a:t>Putting everything into practice</a:t>
                      </a:r>
                      <a:endParaRPr/>
                    </a:p>
                  </a:txBody>
                  <a:tcPr marT="45725" marB="45725" marR="91450" marL="91450"/>
                </a:tc>
              </a:tr>
            </a:tbl>
          </a:graphicData>
        </a:graphic>
      </p:graphicFrame>
      <p:sp>
        <p:nvSpPr>
          <p:cNvPr id="90" name="Google Shape;90;p1"/>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91" name="Google Shape;91;p1"/>
          <p:cNvPicPr preferRelativeResize="0"/>
          <p:nvPr/>
        </p:nvPicPr>
        <p:blipFill rotWithShape="1">
          <a:blip r:embed="rId3">
            <a:alphaModFix/>
          </a:blip>
          <a:srcRect b="0" l="0" r="0" t="0"/>
          <a:stretch/>
        </p:blipFill>
        <p:spPr>
          <a:xfrm>
            <a:off x="87852" y="191369"/>
            <a:ext cx="1633537" cy="1530350"/>
          </a:xfrm>
          <a:prstGeom prst="rect">
            <a:avLst/>
          </a:prstGeom>
          <a:noFill/>
          <a:ln>
            <a:noFill/>
          </a:ln>
        </p:spPr>
      </p:pic>
      <p:sp>
        <p:nvSpPr>
          <p:cNvPr id="92" name="Google Shape;92;p1"/>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 name="Google Shape;93;p1"/>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
        <p:nvSpPr>
          <p:cNvPr id="94" name="Google Shape;94;p1"/>
          <p:cNvSpPr txBox="1"/>
          <p:nvPr/>
        </p:nvSpPr>
        <p:spPr>
          <a:xfrm>
            <a:off x="0" y="11300178"/>
            <a:ext cx="6858000" cy="831000"/>
          </a:xfrm>
          <a:prstGeom prst="rect">
            <a:avLst/>
          </a:prstGeom>
          <a:solidFill>
            <a:srgbClr val="4472C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Arial"/>
                <a:ea typeface="Arial"/>
                <a:cs typeface="Arial"/>
                <a:sym typeface="Arial"/>
              </a:rPr>
              <a:t>Faith Learning Respect</a:t>
            </a:r>
            <a:endParaRPr b="0" i="0" sz="48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Elaboration</a:t>
            </a:r>
            <a:endParaRPr/>
          </a:p>
        </p:txBody>
      </p:sp>
      <p:sp>
        <p:nvSpPr>
          <p:cNvPr id="192" name="Google Shape;192;p9"/>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Elaboration is showing understanding of a topic by answering ‘how’ and ‘why’ questions.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Below are some sentence stems students could use to practise this:</a:t>
            </a:r>
            <a:endParaRPr/>
          </a:p>
          <a:p>
            <a:pPr indent="0" lvl="0" marL="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How does X work?</a:t>
            </a:r>
            <a:endParaRPr/>
          </a:p>
          <a:p>
            <a:pPr indent="-171450" lvl="0" marL="171450" rtl="0" algn="l">
              <a:lnSpc>
                <a:spcPct val="90000"/>
              </a:lnSpc>
              <a:spcBef>
                <a:spcPts val="750"/>
              </a:spcBef>
              <a:spcAft>
                <a:spcPts val="0"/>
              </a:spcAft>
              <a:buClr>
                <a:schemeClr val="dk1"/>
              </a:buClr>
              <a:buSzPts val="2100"/>
              <a:buChar char="•"/>
            </a:pPr>
            <a:r>
              <a:rPr lang="en-GB"/>
              <a:t>Why does X happen?</a:t>
            </a:r>
            <a:endParaRPr/>
          </a:p>
          <a:p>
            <a:pPr indent="-171450" lvl="0" marL="171450" rtl="0" algn="l">
              <a:lnSpc>
                <a:spcPct val="90000"/>
              </a:lnSpc>
              <a:spcBef>
                <a:spcPts val="750"/>
              </a:spcBef>
              <a:spcAft>
                <a:spcPts val="0"/>
              </a:spcAft>
              <a:buClr>
                <a:schemeClr val="dk1"/>
              </a:buClr>
              <a:buSzPts val="2100"/>
              <a:buChar char="•"/>
            </a:pPr>
            <a:r>
              <a:rPr lang="en-GB"/>
              <a:t>Why does it make sense that _____?</a:t>
            </a:r>
            <a:endParaRPr/>
          </a:p>
          <a:p>
            <a:pPr indent="-171450" lvl="0" marL="171450" rtl="0" algn="l">
              <a:lnSpc>
                <a:spcPct val="90000"/>
              </a:lnSpc>
              <a:spcBef>
                <a:spcPts val="750"/>
              </a:spcBef>
              <a:spcAft>
                <a:spcPts val="0"/>
              </a:spcAft>
              <a:buClr>
                <a:schemeClr val="dk1"/>
              </a:buClr>
              <a:buSzPts val="2100"/>
              <a:buChar char="•"/>
            </a:pPr>
            <a:r>
              <a:rPr lang="en-GB"/>
              <a:t>Why is this true?</a:t>
            </a:r>
            <a:endParaRPr/>
          </a:p>
          <a:p>
            <a:pPr indent="-171450" lvl="0" marL="171450" rtl="0" algn="l">
              <a:lnSpc>
                <a:spcPct val="90000"/>
              </a:lnSpc>
              <a:spcBef>
                <a:spcPts val="750"/>
              </a:spcBef>
              <a:spcAft>
                <a:spcPts val="0"/>
              </a:spcAft>
              <a:buClr>
                <a:schemeClr val="dk1"/>
              </a:buClr>
              <a:buSzPts val="2100"/>
              <a:buChar char="•"/>
            </a:pPr>
            <a:r>
              <a:rPr lang="en-GB"/>
              <a:t>Why is X true and not Y?</a:t>
            </a:r>
            <a:endParaRPr/>
          </a:p>
          <a:p>
            <a:pPr indent="-171450" lvl="0" marL="171450" rtl="0" algn="l">
              <a:lnSpc>
                <a:spcPct val="90000"/>
              </a:lnSpc>
              <a:spcBef>
                <a:spcPts val="750"/>
              </a:spcBef>
              <a:spcAft>
                <a:spcPts val="0"/>
              </a:spcAft>
              <a:buClr>
                <a:schemeClr val="dk1"/>
              </a:buClr>
              <a:buSzPts val="2100"/>
              <a:buChar char="•"/>
            </a:pPr>
            <a:r>
              <a:rPr lang="en-GB"/>
              <a:t>When did X happen?</a:t>
            </a:r>
            <a:endParaRPr/>
          </a:p>
          <a:p>
            <a:pPr indent="-171450" lvl="0" marL="171450" rtl="0" algn="l">
              <a:lnSpc>
                <a:spcPct val="90000"/>
              </a:lnSpc>
              <a:spcBef>
                <a:spcPts val="750"/>
              </a:spcBef>
              <a:spcAft>
                <a:spcPts val="0"/>
              </a:spcAft>
              <a:buClr>
                <a:schemeClr val="dk1"/>
              </a:buClr>
              <a:buSzPts val="2100"/>
              <a:buChar char="•"/>
            </a:pPr>
            <a:r>
              <a:rPr lang="en-GB"/>
              <a:t>What caused X?</a:t>
            </a:r>
            <a:endParaRPr/>
          </a:p>
          <a:p>
            <a:pPr indent="-171450" lvl="0" marL="171450" rtl="0" algn="l">
              <a:lnSpc>
                <a:spcPct val="90000"/>
              </a:lnSpc>
              <a:spcBef>
                <a:spcPts val="750"/>
              </a:spcBef>
              <a:spcAft>
                <a:spcPts val="0"/>
              </a:spcAft>
              <a:buClr>
                <a:schemeClr val="dk1"/>
              </a:buClr>
              <a:buSzPts val="2100"/>
              <a:buChar char="•"/>
            </a:pPr>
            <a:r>
              <a:rPr lang="en-GB"/>
              <a:t>What is the result of X?</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This is also a great strategy for students to practise </a:t>
            </a:r>
            <a:r>
              <a:rPr b="1" lang="en-GB"/>
              <a:t>self-explaining</a:t>
            </a:r>
            <a:r>
              <a:rPr lang="en-GB"/>
              <a:t> by answering these questions. If they explain them to a partner, they would be </a:t>
            </a:r>
            <a:r>
              <a:rPr b="1" lang="en-GB"/>
              <a:t>teaching </a:t>
            </a:r>
            <a:r>
              <a:rPr lang="en-GB"/>
              <a:t>– another very effective revision tool. </a:t>
            </a:r>
            <a:endParaRPr/>
          </a:p>
        </p:txBody>
      </p:sp>
      <p:sp>
        <p:nvSpPr>
          <p:cNvPr id="193" name="Google Shape;193;p9"/>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194" name="Google Shape;194;p9"/>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95" name="Google Shape;195;p9"/>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6" name="Google Shape;196;p9"/>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Metacognition</a:t>
            </a:r>
            <a:endParaRPr/>
          </a:p>
        </p:txBody>
      </p:sp>
      <p:sp>
        <p:nvSpPr>
          <p:cNvPr id="202" name="Google Shape;202;p10"/>
          <p:cNvSpPr txBox="1"/>
          <p:nvPr>
            <p:ph idx="1" type="body"/>
          </p:nvPr>
        </p:nvSpPr>
        <p:spPr>
          <a:xfrm>
            <a:off x="471488" y="2246305"/>
            <a:ext cx="5915025" cy="929658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100"/>
              <a:buNone/>
            </a:pPr>
            <a:r>
              <a:rPr lang="en-GB"/>
              <a:t>Metacognition is thinking about thinking and students do this when they know how and when to use particular strategies in their learning. For example, they might use a Venn diagram to compare and contrast two different poems or themes before writing a paragraph that explores these similarities and differences.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Metacognition also involves students being able to reflect on a revision session and identify their strengths and areas to improve in future sessions.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Below are some questions students might ask themselves before, during and after a revision session:</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At the end of a revision session, students should make a brief note of what went well and targets to address in the next study session.</a:t>
            </a:r>
            <a:endParaRPr/>
          </a:p>
          <a:p>
            <a:pPr indent="0" lvl="0" marL="0" rtl="0" algn="l">
              <a:lnSpc>
                <a:spcPct val="90000"/>
              </a:lnSpc>
              <a:spcBef>
                <a:spcPts val="750"/>
              </a:spcBef>
              <a:spcAft>
                <a:spcPts val="0"/>
              </a:spcAft>
              <a:buClr>
                <a:schemeClr val="dk1"/>
              </a:buClr>
              <a:buSzPts val="2100"/>
              <a:buNone/>
            </a:pPr>
            <a:r>
              <a:t/>
            </a:r>
            <a:endParaRPr/>
          </a:p>
        </p:txBody>
      </p:sp>
      <p:sp>
        <p:nvSpPr>
          <p:cNvPr id="203" name="Google Shape;203;p10"/>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204" name="Google Shape;204;p10"/>
          <p:cNvPicPr preferRelativeResize="0"/>
          <p:nvPr/>
        </p:nvPicPr>
        <p:blipFill rotWithShape="1">
          <a:blip r:embed="rId3">
            <a:alphaModFix/>
          </a:blip>
          <a:srcRect b="0" l="0" r="0" t="19077"/>
          <a:stretch/>
        </p:blipFill>
        <p:spPr>
          <a:xfrm>
            <a:off x="0" y="7191440"/>
            <a:ext cx="6858000" cy="3121736"/>
          </a:xfrm>
          <a:prstGeom prst="rect">
            <a:avLst/>
          </a:prstGeom>
          <a:noFill/>
          <a:ln>
            <a:noFill/>
          </a:ln>
        </p:spPr>
      </p:pic>
      <p:pic>
        <p:nvPicPr>
          <p:cNvPr descr="SJ_Logo (1)" id="205" name="Google Shape;205;p10"/>
          <p:cNvPicPr preferRelativeResize="0"/>
          <p:nvPr/>
        </p:nvPicPr>
        <p:blipFill rotWithShape="1">
          <a:blip r:embed="rId4">
            <a:alphaModFix/>
          </a:blip>
          <a:srcRect b="0" l="0" r="0" t="0"/>
          <a:stretch/>
        </p:blipFill>
        <p:spPr>
          <a:xfrm>
            <a:off x="87851" y="191373"/>
            <a:ext cx="957650" cy="897150"/>
          </a:xfrm>
          <a:prstGeom prst="rect">
            <a:avLst/>
          </a:prstGeom>
          <a:noFill/>
          <a:ln>
            <a:noFill/>
          </a:ln>
        </p:spPr>
      </p:pic>
      <p:sp>
        <p:nvSpPr>
          <p:cNvPr id="206" name="Google Shape;206;p10"/>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7" name="Google Shape;207;p10"/>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The Illusion of Knowing</a:t>
            </a:r>
            <a:endParaRPr/>
          </a:p>
        </p:txBody>
      </p:sp>
      <p:sp>
        <p:nvSpPr>
          <p:cNvPr id="213" name="Google Shape;213;p11"/>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GB"/>
              <a:t>Studies show that students often think they know and can remember knowledge but then forget it in a test.</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n-GB"/>
              <a:t>To avoid this, students should:</a:t>
            </a:r>
            <a:endParaRPr/>
          </a:p>
          <a:p>
            <a:pPr indent="-457231" lvl="0" marL="457200" rtl="0" algn="l">
              <a:lnSpc>
                <a:spcPct val="90000"/>
              </a:lnSpc>
              <a:spcBef>
                <a:spcPts val="750"/>
              </a:spcBef>
              <a:spcAft>
                <a:spcPts val="0"/>
              </a:spcAft>
              <a:buClr>
                <a:schemeClr val="dk1"/>
              </a:buClr>
              <a:buSzPct val="100000"/>
              <a:buAutoNum type="arabicPeriod"/>
            </a:pPr>
            <a:r>
              <a:rPr lang="en-GB"/>
              <a:t>Test themselves after a delay.</a:t>
            </a:r>
            <a:endParaRPr/>
          </a:p>
          <a:p>
            <a:pPr indent="-457231" lvl="0" marL="457200" rtl="0" algn="l">
              <a:lnSpc>
                <a:spcPct val="90000"/>
              </a:lnSpc>
              <a:spcBef>
                <a:spcPts val="750"/>
              </a:spcBef>
              <a:spcAft>
                <a:spcPts val="0"/>
              </a:spcAft>
              <a:buClr>
                <a:schemeClr val="dk1"/>
              </a:buClr>
              <a:buSzPct val="100000"/>
              <a:buAutoNum type="arabicPeriod"/>
            </a:pPr>
            <a:r>
              <a:rPr lang="en-GB"/>
              <a:t>Rate the likelihood they have answered correctly.</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b="1" lang="en-GB"/>
              <a:t>Testing after a delay</a:t>
            </a:r>
            <a:r>
              <a:rPr lang="en-GB"/>
              <a:t>:</a:t>
            </a:r>
            <a:endParaRPr/>
          </a:p>
          <a:p>
            <a:pPr indent="0" lvl="0" marL="0" rtl="0" algn="l">
              <a:lnSpc>
                <a:spcPct val="90000"/>
              </a:lnSpc>
              <a:spcBef>
                <a:spcPts val="750"/>
              </a:spcBef>
              <a:spcAft>
                <a:spcPts val="0"/>
              </a:spcAft>
              <a:buClr>
                <a:schemeClr val="dk1"/>
              </a:buClr>
              <a:buSzPct val="100000"/>
              <a:buNone/>
            </a:pPr>
            <a:r>
              <a:rPr lang="en-GB"/>
              <a:t>Students might, for example, read a text on Macbeth then revise a different topic or subject area. They then write down the key information or a summary of the Macbeth text, without looking back at the text. They should then check their answers against the text and make a note of what they did not remember.</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b="1" lang="en-GB"/>
              <a:t>Rating answers</a:t>
            </a:r>
            <a:r>
              <a:rPr lang="en-GB"/>
              <a:t>:</a:t>
            </a:r>
            <a:endParaRPr/>
          </a:p>
          <a:p>
            <a:pPr indent="0" lvl="0" marL="0" rtl="0" algn="l">
              <a:lnSpc>
                <a:spcPct val="90000"/>
              </a:lnSpc>
              <a:spcBef>
                <a:spcPts val="750"/>
              </a:spcBef>
              <a:spcAft>
                <a:spcPts val="0"/>
              </a:spcAft>
              <a:buClr>
                <a:schemeClr val="dk1"/>
              </a:buClr>
              <a:buSzPct val="100000"/>
              <a:buNone/>
            </a:pPr>
            <a:r>
              <a:rPr lang="en-GB"/>
              <a:t>Students might do some flashcard practice on key vocabulary words. They might then write down ten of the key words and give themselves a rating between 0 and 100 for how likely they are to get the answer correct. For example, if they immediately answered the flashcard on regicide correctly as ‘killing of a king’, they might rate this 100; if they hesitated with a word, they might rate this 60 and if they couldn’t answer, they might rate this 0. This rating process ensures students spend more time on revising words they are less confident with.</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t/>
            </a:r>
            <a:endParaRPr/>
          </a:p>
        </p:txBody>
      </p:sp>
      <p:sp>
        <p:nvSpPr>
          <p:cNvPr id="214" name="Google Shape;214;p11"/>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215" name="Google Shape;215;p11"/>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216" name="Google Shape;216;p11"/>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7" name="Google Shape;217;p11"/>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15830f57c6_0_40"/>
          <p:cNvSpPr txBox="1"/>
          <p:nvPr>
            <p:ph type="title"/>
          </p:nvPr>
        </p:nvSpPr>
        <p:spPr>
          <a:xfrm>
            <a:off x="471488" y="649114"/>
            <a:ext cx="5915100" cy="2356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500"/>
              <a:buFont typeface="Arial"/>
              <a:buNone/>
            </a:pPr>
            <a:r>
              <a:rPr lang="en-GB" sz="3100"/>
              <a:t>Help Videos</a:t>
            </a:r>
            <a:endParaRPr sz="4900"/>
          </a:p>
        </p:txBody>
      </p:sp>
      <p:sp>
        <p:nvSpPr>
          <p:cNvPr id="223" name="Google Shape;223;g115830f57c6_0_40"/>
          <p:cNvSpPr txBox="1"/>
          <p:nvPr>
            <p:ph idx="12" type="sldNum"/>
          </p:nvPr>
        </p:nvSpPr>
        <p:spPr>
          <a:xfrm>
            <a:off x="4843463" y="11300181"/>
            <a:ext cx="1543200" cy="649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224" name="Google Shape;224;g115830f57c6_0_40"/>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225" name="Google Shape;225;g115830f57c6_0_40"/>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6" name="Google Shape;226;g115830f57c6_0_40"/>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
        <p:nvSpPr>
          <p:cNvPr id="227" name="Google Shape;227;g115830f57c6_0_40"/>
          <p:cNvSpPr/>
          <p:nvPr/>
        </p:nvSpPr>
        <p:spPr>
          <a:xfrm>
            <a:off x="471500" y="3752875"/>
            <a:ext cx="5589900" cy="7136400"/>
          </a:xfrm>
          <a:prstGeom prst="rect">
            <a:avLst/>
          </a:prstGeom>
          <a:solidFill>
            <a:srgbClr val="D8E2F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GB" sz="2000" u="none" cap="none" strike="noStrike">
                <a:solidFill>
                  <a:srgbClr val="000000"/>
                </a:solidFill>
                <a:latin typeface="Calibri"/>
                <a:ea typeface="Calibri"/>
                <a:cs typeface="Calibri"/>
                <a:sym typeface="Calibri"/>
              </a:rPr>
              <a:t>Help Videos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Look, cover, write, check. How to do it: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0" i="0" lang="en-GB" sz="18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https://www.youtube.com/watch?v=LLZvCymL4rU</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Key words and definitions. How to do it: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0" i="0" lang="en-GB" sz="18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https://www.youtube.com/watch?v=v8F1imMEBHU</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Mind maps. How to draw mind maps: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0" i="0" lang="en-GB" sz="1800" u="sng" cap="none" strike="noStrike">
                <a:solidFill>
                  <a:srgbClr val="0563C1"/>
                </a:solidFill>
                <a:latin typeface="Calibri"/>
                <a:ea typeface="Calibri"/>
                <a:cs typeface="Calibri"/>
                <a:sym typeface="Calibri"/>
                <a:hlinkClick r:id="rId6">
                  <a:extLst>
                    <a:ext uri="{A12FA001-AC4F-418D-AE19-62706E023703}">
                      <ahyp:hlinkClr val="tx"/>
                    </a:ext>
                  </a:extLst>
                </a:hlinkClick>
              </a:rPr>
              <a:t>https://www.youtube.com/watch?v=tIpK1-yKWk0</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800" u="none" cap="none" strike="noStrike">
                <a:solidFill>
                  <a:srgbClr val="000000"/>
                </a:solidFill>
                <a:latin typeface="Calibri"/>
                <a:ea typeface="Calibri"/>
                <a:cs typeface="Calibri"/>
                <a:sym typeface="Calibri"/>
              </a:rPr>
              <a:t> </a:t>
            </a: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Flash cards. How to make them: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0" i="0" lang="en-GB" sz="1800" u="sng" cap="none" strike="noStrike">
                <a:solidFill>
                  <a:srgbClr val="0563C1"/>
                </a:solidFill>
                <a:latin typeface="Calibri"/>
                <a:ea typeface="Calibri"/>
                <a:cs typeface="Calibri"/>
                <a:sym typeface="Calibri"/>
                <a:hlinkClick r:id="rId7">
                  <a:extLst>
                    <a:ext uri="{A12FA001-AC4F-418D-AE19-62706E023703}">
                      <ahyp:hlinkClr val="tx"/>
                    </a:ext>
                  </a:extLst>
                </a:hlinkClick>
              </a:rPr>
              <a:t>https://www.youtube.com/watch?v=24mwa4gh8Pk</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Cornell Notes. How to use them:</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br>
              <a:rPr b="0" i="0" lang="en-GB" sz="1800" u="none" cap="none" strike="noStrike">
                <a:solidFill>
                  <a:srgbClr val="000000"/>
                </a:solidFill>
                <a:latin typeface="Arial"/>
                <a:ea typeface="Arial"/>
                <a:cs typeface="Arial"/>
                <a:sym typeface="Arial"/>
              </a:rPr>
            </a:br>
            <a:r>
              <a:rPr b="0" i="0" lang="en-GB" sz="18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https://youtu.be/ErSjc1PEGKE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Putting everything into practice</a:t>
            </a:r>
            <a:endParaRPr/>
          </a:p>
        </p:txBody>
      </p:sp>
      <p:sp>
        <p:nvSpPr>
          <p:cNvPr id="233" name="Google Shape;233;p12"/>
          <p:cNvSpPr txBox="1"/>
          <p:nvPr>
            <p:ph idx="1" type="body"/>
          </p:nvPr>
        </p:nvSpPr>
        <p:spPr>
          <a:xfrm>
            <a:off x="471487" y="2283859"/>
            <a:ext cx="5915025" cy="977676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100"/>
              <a:buNone/>
            </a:pPr>
            <a:r>
              <a:rPr lang="en-GB"/>
              <a:t>Most of this booklet has been about revising and remembering key knowledge but, at some stage students will of course need to answer exam questions. A revision session, therefore, should start with some note-taking and/or self-quizzing but then use this knowledge recap to write sentences, paragraphs or full essays.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This is where they think carefully about crafting, incorporating key vocabulary and knowledge into their writing.</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Exam question: How is power explored in Macbeth?</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i="1" lang="en-GB"/>
              <a:t>Macbeth, the </a:t>
            </a:r>
            <a:r>
              <a:rPr b="1" i="1" lang="en-GB"/>
              <a:t>usurping </a:t>
            </a:r>
            <a:r>
              <a:rPr i="1" lang="en-GB"/>
              <a:t>tragic hero, defies the </a:t>
            </a:r>
            <a:r>
              <a:rPr b="1" i="1" lang="en-GB"/>
              <a:t>Divine Rights of Kings</a:t>
            </a:r>
            <a:r>
              <a:rPr i="1" lang="en-GB"/>
              <a:t> when he obtains power through </a:t>
            </a:r>
            <a:r>
              <a:rPr b="1" i="1" lang="en-GB"/>
              <a:t>regicide</a:t>
            </a:r>
            <a:r>
              <a:rPr i="1" lang="en-GB"/>
              <a:t>, questioning ‘</a:t>
            </a:r>
            <a:r>
              <a:rPr b="1" i="1" lang="en-GB"/>
              <a:t>will all great Neptune’s ocean wash this blood clean from my hands</a:t>
            </a:r>
            <a:r>
              <a:rPr i="1" lang="en-GB"/>
              <a:t>?’</a:t>
            </a:r>
            <a:endParaRPr/>
          </a:p>
          <a:p>
            <a:pPr indent="0" lvl="0" marL="0" rtl="0" algn="l">
              <a:lnSpc>
                <a:spcPct val="90000"/>
              </a:lnSpc>
              <a:spcBef>
                <a:spcPts val="750"/>
              </a:spcBef>
              <a:spcAft>
                <a:spcPts val="0"/>
              </a:spcAft>
              <a:buClr>
                <a:schemeClr val="dk1"/>
              </a:buClr>
              <a:buSzPts val="2100"/>
              <a:buNone/>
            </a:pPr>
            <a:r>
              <a:rPr i="1" lang="en-GB"/>
              <a:t>The </a:t>
            </a:r>
            <a:r>
              <a:rPr b="1" i="1" lang="en-GB"/>
              <a:t>classical allusion </a:t>
            </a:r>
            <a:r>
              <a:rPr i="1" lang="en-GB"/>
              <a:t>to the Greek God of the sea creates a </a:t>
            </a:r>
            <a:r>
              <a:rPr b="1" i="1" lang="en-GB"/>
              <a:t>hyperbolic phrase</a:t>
            </a:r>
            <a:r>
              <a:rPr i="1" lang="en-GB"/>
              <a:t>, symbolising the great extent of Macbeth’s guilt which even a divine ocean of water cannot remove. </a:t>
            </a:r>
            <a:r>
              <a:rPr b="1" i="1" lang="en-GB"/>
              <a:t>Hands is a recurring motif </a:t>
            </a:r>
            <a:r>
              <a:rPr i="1" lang="en-GB"/>
              <a:t>signifying guilt associated with power obtained through corrupt means and its </a:t>
            </a:r>
            <a:r>
              <a:rPr b="1" i="1" lang="en-GB"/>
              <a:t>ramifications</a:t>
            </a:r>
            <a:r>
              <a:rPr i="1" lang="en-GB"/>
              <a:t>. This is also seen later in the play when…</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Before writing this paragraph, students might:</a:t>
            </a:r>
            <a:endParaRPr/>
          </a:p>
          <a:p>
            <a:pPr indent="-181483" lvl="0" marL="171450" rtl="0" algn="l">
              <a:lnSpc>
                <a:spcPct val="90000"/>
              </a:lnSpc>
              <a:spcBef>
                <a:spcPts val="750"/>
              </a:spcBef>
              <a:spcAft>
                <a:spcPts val="0"/>
              </a:spcAft>
              <a:buClr>
                <a:schemeClr val="dk1"/>
              </a:buClr>
              <a:buSzPts val="2100"/>
              <a:buChar char="•"/>
            </a:pPr>
            <a:r>
              <a:rPr lang="en-GB"/>
              <a:t>Use The Leitner Method to quiz on the meaning of ‘usurp’, ‘regicide’, ‘hyperbole’, ‘ramification’ and different types of allusions.</a:t>
            </a:r>
            <a:endParaRPr/>
          </a:p>
          <a:p>
            <a:pPr indent="-181483" lvl="0" marL="171450" rtl="0" algn="l">
              <a:lnSpc>
                <a:spcPct val="90000"/>
              </a:lnSpc>
              <a:spcBef>
                <a:spcPts val="750"/>
              </a:spcBef>
              <a:spcAft>
                <a:spcPts val="0"/>
              </a:spcAft>
              <a:buClr>
                <a:schemeClr val="dk1"/>
              </a:buClr>
              <a:buSzPts val="2100"/>
              <a:buChar char="•"/>
            </a:pPr>
            <a:r>
              <a:rPr lang="en-GB"/>
              <a:t>Complete a Brain Dump on context in Macbeth (Divine Rights of Kings).</a:t>
            </a:r>
            <a:endParaRPr/>
          </a:p>
          <a:p>
            <a:pPr indent="-181483" lvl="0" marL="171450" rtl="0" algn="l">
              <a:lnSpc>
                <a:spcPct val="90000"/>
              </a:lnSpc>
              <a:spcBef>
                <a:spcPts val="750"/>
              </a:spcBef>
              <a:spcAft>
                <a:spcPts val="0"/>
              </a:spcAft>
              <a:buClr>
                <a:schemeClr val="dk1"/>
              </a:buClr>
              <a:buSzPts val="2100"/>
              <a:buChar char="•"/>
            </a:pPr>
            <a:r>
              <a:rPr lang="en-GB"/>
              <a:t>Used Cornell Notes to self-quiz on the motif of hands on Macbeth.</a:t>
            </a:r>
            <a:endParaRPr/>
          </a:p>
          <a:p>
            <a:pPr indent="-162433" lvl="0" marL="171450" rtl="0" algn="l">
              <a:lnSpc>
                <a:spcPct val="90000"/>
              </a:lnSpc>
              <a:spcBef>
                <a:spcPts val="750"/>
              </a:spcBef>
              <a:spcAft>
                <a:spcPts val="0"/>
              </a:spcAft>
              <a:buSzPts val="1800"/>
              <a:buChar char="•"/>
            </a:pPr>
            <a:r>
              <a:rPr lang="en-GB"/>
              <a:t>Use knowledge organisers to revise key information using look/cover/write/check.</a:t>
            </a:r>
            <a:endParaRPr/>
          </a:p>
        </p:txBody>
      </p:sp>
      <p:sp>
        <p:nvSpPr>
          <p:cNvPr id="234" name="Google Shape;234;p12"/>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235" name="Google Shape;235;p12"/>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236" name="Google Shape;236;p12"/>
          <p:cNvSpPr/>
          <p:nvPr/>
        </p:nvSpPr>
        <p:spPr>
          <a:xfrm flipH="1" rot="-5400000">
            <a:off x="3975899" y="-1177200"/>
            <a:ext cx="1704900" cy="40593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7" name="Google Shape;237;p12"/>
          <p:cNvSpPr txBox="1"/>
          <p:nvPr/>
        </p:nvSpPr>
        <p:spPr>
          <a:xfrm>
            <a:off x="4455400" y="0"/>
            <a:ext cx="2402400" cy="11211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1800">
                <a:solidFill>
                  <a:schemeClr val="lt1"/>
                </a:solidFill>
                <a:latin typeface="Calibri"/>
                <a:ea typeface="Calibri"/>
                <a:cs typeface="Calibri"/>
                <a:sym typeface="Calibri"/>
              </a:rPr>
              <a:t>Science proven revision strategies to support learning</a:t>
            </a:r>
            <a:endParaRPr sz="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Revision: Key Principles</a:t>
            </a:r>
            <a:endParaRPr/>
          </a:p>
        </p:txBody>
      </p:sp>
      <p:sp>
        <p:nvSpPr>
          <p:cNvPr id="100" name="Google Shape;100;p2"/>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A lot of research has been done recently on the most effective study strategies. The main four are listed and briefly explained below:</a:t>
            </a:r>
            <a:endParaRPr/>
          </a:p>
          <a:p>
            <a:pPr indent="-457200" lvl="0" marL="457200" rtl="0" algn="l">
              <a:lnSpc>
                <a:spcPct val="90000"/>
              </a:lnSpc>
              <a:spcBef>
                <a:spcPts val="750"/>
              </a:spcBef>
              <a:spcAft>
                <a:spcPts val="0"/>
              </a:spcAft>
              <a:buClr>
                <a:schemeClr val="dk1"/>
              </a:buClr>
              <a:buSzPts val="2100"/>
              <a:buAutoNum type="arabicPeriod"/>
            </a:pPr>
            <a:r>
              <a:rPr b="1" lang="en-GB"/>
              <a:t>Retrieval Practice</a:t>
            </a:r>
            <a:r>
              <a:rPr lang="en-GB"/>
              <a:t>: this is retrieving knowledge from memory, without any cues. </a:t>
            </a:r>
            <a:endParaRPr/>
          </a:p>
          <a:p>
            <a:pPr indent="-457200" lvl="0" marL="457200" rtl="0" algn="l">
              <a:lnSpc>
                <a:spcPct val="90000"/>
              </a:lnSpc>
              <a:spcBef>
                <a:spcPts val="750"/>
              </a:spcBef>
              <a:spcAft>
                <a:spcPts val="0"/>
              </a:spcAft>
              <a:buClr>
                <a:schemeClr val="dk1"/>
              </a:buClr>
              <a:buSzPts val="2100"/>
              <a:buAutoNum type="arabicPeriod"/>
            </a:pPr>
            <a:r>
              <a:rPr b="1" lang="en-GB"/>
              <a:t>Spacing</a:t>
            </a:r>
            <a:r>
              <a:rPr lang="en-GB"/>
              <a:t>: this is leaving a gap between learning information and revisiting it.</a:t>
            </a:r>
            <a:endParaRPr/>
          </a:p>
          <a:p>
            <a:pPr indent="-457200" lvl="0" marL="457200" rtl="0" algn="l">
              <a:lnSpc>
                <a:spcPct val="90000"/>
              </a:lnSpc>
              <a:spcBef>
                <a:spcPts val="750"/>
              </a:spcBef>
              <a:spcAft>
                <a:spcPts val="0"/>
              </a:spcAft>
              <a:buClr>
                <a:schemeClr val="dk1"/>
              </a:buClr>
              <a:buSzPts val="2100"/>
              <a:buAutoNum type="arabicPeriod"/>
            </a:pPr>
            <a:r>
              <a:rPr b="1" lang="en-GB"/>
              <a:t>Elaboration</a:t>
            </a:r>
            <a:r>
              <a:rPr lang="en-GB"/>
              <a:t>: this is using ‘how’ and ‘why’ questions to explain our learning.</a:t>
            </a:r>
            <a:endParaRPr/>
          </a:p>
          <a:p>
            <a:pPr indent="-457200" lvl="0" marL="457200" rtl="0" algn="l">
              <a:lnSpc>
                <a:spcPct val="90000"/>
              </a:lnSpc>
              <a:spcBef>
                <a:spcPts val="750"/>
              </a:spcBef>
              <a:spcAft>
                <a:spcPts val="0"/>
              </a:spcAft>
              <a:buClr>
                <a:schemeClr val="dk1"/>
              </a:buClr>
              <a:buSzPts val="2100"/>
              <a:buAutoNum type="arabicPeriod"/>
            </a:pPr>
            <a:r>
              <a:rPr b="1" lang="en-GB"/>
              <a:t>Dual-coding</a:t>
            </a:r>
            <a:r>
              <a:rPr lang="en-GB"/>
              <a:t>: this is using images to help remember our learning.</a:t>
            </a:r>
            <a:endParaRPr/>
          </a:p>
          <a:p>
            <a:pPr indent="-323850" lvl="0" marL="45720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There is also research showing that </a:t>
            </a:r>
            <a:r>
              <a:rPr b="1" lang="en-GB"/>
              <a:t>teaching</a:t>
            </a:r>
            <a:r>
              <a:rPr lang="en-GB"/>
              <a:t> and </a:t>
            </a:r>
            <a:r>
              <a:rPr b="1" lang="en-GB"/>
              <a:t>self-explaining</a:t>
            </a:r>
            <a:r>
              <a:rPr lang="en-GB"/>
              <a:t> are very effective study strategies. Therefore, you can support your child by allowing them to ‘teach’ you key content!</a:t>
            </a:r>
            <a:endParaRPr/>
          </a:p>
        </p:txBody>
      </p:sp>
      <p:sp>
        <p:nvSpPr>
          <p:cNvPr id="101" name="Google Shape;101;p2"/>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102" name="Google Shape;102;p2"/>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03" name="Google Shape;103;p2"/>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 name="Google Shape;104;p2"/>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pic>
        <p:nvPicPr>
          <p:cNvPr descr="See the source image" id="105" name="Google Shape;105;p2"/>
          <p:cNvPicPr preferRelativeResize="0"/>
          <p:nvPr/>
        </p:nvPicPr>
        <p:blipFill rotWithShape="1">
          <a:blip r:embed="rId4">
            <a:alphaModFix/>
          </a:blip>
          <a:srcRect b="7304" l="0" r="0" t="0"/>
          <a:stretch/>
        </p:blipFill>
        <p:spPr>
          <a:xfrm>
            <a:off x="87854" y="10261775"/>
            <a:ext cx="2886796" cy="1795075"/>
          </a:xfrm>
          <a:prstGeom prst="rect">
            <a:avLst/>
          </a:prstGeom>
          <a:noFill/>
          <a:ln>
            <a:noFill/>
          </a:ln>
        </p:spPr>
      </p:pic>
      <p:pic>
        <p:nvPicPr>
          <p:cNvPr descr="StudyWithNat — Photosynthesis flash cards 🍃" id="106" name="Google Shape;106;p2"/>
          <p:cNvPicPr preferRelativeResize="0"/>
          <p:nvPr/>
        </p:nvPicPr>
        <p:blipFill rotWithShape="1">
          <a:blip r:embed="rId5">
            <a:alphaModFix/>
          </a:blip>
          <a:srcRect b="9236" l="0" r="0" t="20305"/>
          <a:stretch/>
        </p:blipFill>
        <p:spPr>
          <a:xfrm>
            <a:off x="3137838" y="10261763"/>
            <a:ext cx="2823424" cy="179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Note-taking</a:t>
            </a:r>
            <a:endParaRPr/>
          </a:p>
        </p:txBody>
      </p:sp>
      <p:sp>
        <p:nvSpPr>
          <p:cNvPr id="112" name="Google Shape;112;p3"/>
          <p:cNvSpPr txBox="1"/>
          <p:nvPr>
            <p:ph idx="1" type="body"/>
          </p:nvPr>
        </p:nvSpPr>
        <p:spPr>
          <a:xfrm>
            <a:off x="471487" y="2378453"/>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Note-taking is an important skill in school and beyond. It is useful for students to have a set of abbreviations to use for note-taking:</a:t>
            </a:r>
            <a:endParaRPr/>
          </a:p>
        </p:txBody>
      </p:sp>
      <p:sp>
        <p:nvSpPr>
          <p:cNvPr id="113" name="Google Shape;113;p3"/>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114" name="Google Shape;114;p3"/>
          <p:cNvGraphicFramePr/>
          <p:nvPr/>
        </p:nvGraphicFramePr>
        <p:xfrm>
          <a:off x="492196" y="3586390"/>
          <a:ext cx="3000000" cy="3000000"/>
        </p:xfrm>
        <a:graphic>
          <a:graphicData uri="http://schemas.openxmlformats.org/drawingml/2006/table">
            <a:tbl>
              <a:tblPr bandRow="1" firstRow="1">
                <a:noFill/>
                <a:tableStyleId>{6DE576D6-6BC8-49ED-B824-00D8691FA6E0}</a:tableStyleId>
              </a:tblPr>
              <a:tblGrid>
                <a:gridCol w="1934125"/>
                <a:gridCol w="2355075"/>
              </a:tblGrid>
              <a:tr h="242700">
                <a:tc>
                  <a:txBody>
                    <a:bodyPr/>
                    <a:lstStyle/>
                    <a:p>
                      <a:pPr indent="0" lvl="0" marL="0" marR="0" rtl="0" algn="l">
                        <a:spcBef>
                          <a:spcPts val="0"/>
                        </a:spcBef>
                        <a:spcAft>
                          <a:spcPts val="0"/>
                        </a:spcAft>
                        <a:buNone/>
                      </a:pPr>
                      <a:r>
                        <a:rPr b="1" lang="en-GB" sz="1400"/>
                        <a:t>Abbreviation/Symbol</a:t>
                      </a:r>
                      <a:endParaRPr/>
                    </a:p>
                  </a:txBody>
                  <a:tcPr marT="45725" marB="45725" marR="91450" marL="91450"/>
                </a:tc>
                <a:tc>
                  <a:txBody>
                    <a:bodyPr/>
                    <a:lstStyle/>
                    <a:p>
                      <a:pPr indent="0" lvl="0" marL="0" marR="0" rtl="0" algn="l">
                        <a:spcBef>
                          <a:spcPts val="0"/>
                        </a:spcBef>
                        <a:spcAft>
                          <a:spcPts val="0"/>
                        </a:spcAft>
                        <a:buNone/>
                      </a:pPr>
                      <a:r>
                        <a:rPr b="1" lang="en-GB" sz="1400"/>
                        <a:t>Meaning</a:t>
                      </a:r>
                      <a:endParaRPr/>
                    </a:p>
                  </a:txBody>
                  <a:tcPr marT="45725" marB="45725" marR="91450" marL="91450"/>
                </a:tc>
              </a:tr>
              <a:tr h="142275">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GB" sz="1200"/>
                        <a:t>result of/consequence</a:t>
                      </a:r>
                      <a:endParaRPr/>
                    </a:p>
                  </a:txBody>
                  <a:tcPr marT="45725" marB="45725" marR="91450" marL="91450"/>
                </a:tc>
              </a:tr>
              <a:tr h="142275">
                <a:tc>
                  <a:txBody>
                    <a:bodyPr/>
                    <a:lstStyle/>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GB" sz="1200"/>
                        <a:t>Therefore</a:t>
                      </a:r>
                      <a:endParaRPr/>
                    </a:p>
                  </a:txBody>
                  <a:tcPr marT="45725" marB="45725" marR="91450" marL="91450"/>
                </a:tc>
              </a:tr>
              <a:tr h="370850">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equal to/the same as</a:t>
                      </a:r>
                      <a:endParaRPr/>
                    </a:p>
                  </a:txBody>
                  <a:tcPr marT="45725" marB="45725" marR="91450" marL="91450"/>
                </a:tc>
              </a:tr>
              <a:tr h="370850">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Causes</a:t>
                      </a:r>
                      <a:endParaRPr/>
                    </a:p>
                  </a:txBody>
                  <a:tcPr marT="45725" marB="45725" marR="91450" marL="91450"/>
                </a:tc>
              </a:tr>
              <a:tr h="370850">
                <a:tc>
                  <a:txBody>
                    <a:bodyPr/>
                    <a:lstStyle/>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GB" sz="1200"/>
                        <a:t>increase/decrease</a:t>
                      </a:r>
                      <a:endParaRPr/>
                    </a:p>
                    <a:p>
                      <a:pPr indent="0" lvl="0" marL="0" marR="0" rtl="0" algn="l">
                        <a:spcBef>
                          <a:spcPts val="0"/>
                        </a:spcBef>
                        <a:spcAft>
                          <a:spcPts val="0"/>
                        </a:spcAft>
                        <a:buNone/>
                      </a:pPr>
                      <a:r>
                        <a:t/>
                      </a:r>
                      <a:endParaRPr sz="1200"/>
                    </a:p>
                  </a:txBody>
                  <a:tcPr marT="45725" marB="45725" marR="91450" marL="91450"/>
                </a:tc>
              </a:tr>
              <a:tr h="288725">
                <a:tc>
                  <a:txBody>
                    <a:bodyPr/>
                    <a:lstStyle/>
                    <a:p>
                      <a:pPr indent="0" lvl="0" marL="0" marR="0" rtl="0" algn="l">
                        <a:spcBef>
                          <a:spcPts val="0"/>
                        </a:spcBef>
                        <a:spcAft>
                          <a:spcPts val="0"/>
                        </a:spcAft>
                        <a:buNone/>
                      </a:pPr>
                      <a:r>
                        <a:rPr lang="en-GB" sz="1200"/>
                        <a:t>Cont’d</a:t>
                      </a:r>
                      <a:endParaRPr/>
                    </a:p>
                  </a:txBody>
                  <a:tcPr marT="45725" marB="45725" marR="91450" marL="91450"/>
                </a:tc>
                <a:tc>
                  <a:txBody>
                    <a:bodyPr/>
                    <a:lstStyle/>
                    <a:p>
                      <a:pPr indent="0" lvl="0" marL="0" marR="0" rtl="0" algn="l">
                        <a:spcBef>
                          <a:spcPts val="0"/>
                        </a:spcBef>
                        <a:spcAft>
                          <a:spcPts val="0"/>
                        </a:spcAft>
                        <a:buNone/>
                      </a:pPr>
                      <a:r>
                        <a:rPr lang="en-GB" sz="1200"/>
                        <a:t>Continued</a:t>
                      </a:r>
                      <a:endParaRPr/>
                    </a:p>
                  </a:txBody>
                  <a:tcPr marT="45725" marB="45725" marR="91450" marL="91450"/>
                </a:tc>
              </a:tr>
              <a:tr h="263950">
                <a:tc>
                  <a:txBody>
                    <a:bodyPr/>
                    <a:lstStyle/>
                    <a:p>
                      <a:pPr indent="0" lvl="0" marL="0" marR="0" rtl="0" algn="l">
                        <a:spcBef>
                          <a:spcPts val="0"/>
                        </a:spcBef>
                        <a:spcAft>
                          <a:spcPts val="0"/>
                        </a:spcAft>
                        <a:buNone/>
                      </a:pPr>
                      <a:r>
                        <a:rPr lang="en-GB" sz="1200"/>
                        <a:t>Dev’p</a:t>
                      </a:r>
                      <a:endParaRPr sz="1200"/>
                    </a:p>
                  </a:txBody>
                  <a:tcPr marT="45725" marB="45725" marR="91450" marL="91450"/>
                </a:tc>
                <a:tc>
                  <a:txBody>
                    <a:bodyPr/>
                    <a:lstStyle/>
                    <a:p>
                      <a:pPr indent="0" lvl="0" marL="0" marR="0" rtl="0" algn="l">
                        <a:spcBef>
                          <a:spcPts val="0"/>
                        </a:spcBef>
                        <a:spcAft>
                          <a:spcPts val="0"/>
                        </a:spcAft>
                        <a:buNone/>
                      </a:pPr>
                      <a:r>
                        <a:rPr lang="en-GB" sz="1200"/>
                        <a:t>Develop/development</a:t>
                      </a:r>
                      <a:endParaRPr/>
                    </a:p>
                  </a:txBody>
                  <a:tcPr marT="45725" marB="45725" marR="91450" marL="91450"/>
                </a:tc>
              </a:tr>
              <a:tr h="272425">
                <a:tc>
                  <a:txBody>
                    <a:bodyPr/>
                    <a:lstStyle/>
                    <a:p>
                      <a:pPr indent="0" lvl="0" marL="0" marR="0" rtl="0" algn="l">
                        <a:spcBef>
                          <a:spcPts val="0"/>
                        </a:spcBef>
                        <a:spcAft>
                          <a:spcPts val="0"/>
                        </a:spcAft>
                        <a:buNone/>
                      </a:pPr>
                      <a:r>
                        <a:rPr lang="en-GB" sz="1200"/>
                        <a:t>Sim/diff</a:t>
                      </a:r>
                      <a:endParaRPr/>
                    </a:p>
                  </a:txBody>
                  <a:tcPr marT="45725" marB="45725" marR="91450" marL="91450"/>
                </a:tc>
                <a:tc>
                  <a:txBody>
                    <a:bodyPr/>
                    <a:lstStyle/>
                    <a:p>
                      <a:pPr indent="0" lvl="0" marL="0" marR="0" rtl="0" algn="l">
                        <a:spcBef>
                          <a:spcPts val="0"/>
                        </a:spcBef>
                        <a:spcAft>
                          <a:spcPts val="0"/>
                        </a:spcAft>
                        <a:buNone/>
                      </a:pPr>
                      <a:r>
                        <a:rPr lang="en-GB" sz="1200"/>
                        <a:t>Similar/different</a:t>
                      </a:r>
                      <a:endParaRPr/>
                    </a:p>
                  </a:txBody>
                  <a:tcPr marT="45725" marB="45725" marR="91450" marL="91450"/>
                </a:tc>
              </a:tr>
              <a:tr h="288675">
                <a:tc>
                  <a:txBody>
                    <a:bodyPr/>
                    <a:lstStyle/>
                    <a:p>
                      <a:pPr indent="0" lvl="0" marL="0" marR="0" rtl="0" algn="l">
                        <a:spcBef>
                          <a:spcPts val="0"/>
                        </a:spcBef>
                        <a:spcAft>
                          <a:spcPts val="0"/>
                        </a:spcAft>
                        <a:buNone/>
                      </a:pPr>
                      <a:r>
                        <a:rPr lang="en-GB" sz="1200"/>
                        <a:t>W</a:t>
                      </a:r>
                      <a:endParaRPr/>
                    </a:p>
                  </a:txBody>
                  <a:tcPr marT="45725" marB="45725" marR="91450" marL="91450"/>
                </a:tc>
                <a:tc>
                  <a:txBody>
                    <a:bodyPr/>
                    <a:lstStyle/>
                    <a:p>
                      <a:pPr indent="0" lvl="0" marL="0" marR="0" rtl="0" algn="l">
                        <a:spcBef>
                          <a:spcPts val="0"/>
                        </a:spcBef>
                        <a:spcAft>
                          <a:spcPts val="0"/>
                        </a:spcAft>
                        <a:buNone/>
                      </a:pPr>
                      <a:r>
                        <a:rPr lang="en-GB" sz="1200"/>
                        <a:t>Writer</a:t>
                      </a:r>
                      <a:endParaRPr/>
                    </a:p>
                  </a:txBody>
                  <a:tcPr marT="45725" marB="45725" marR="91450" marL="91450"/>
                </a:tc>
              </a:tr>
              <a:tr h="238350">
                <a:tc>
                  <a:txBody>
                    <a:bodyPr/>
                    <a:lstStyle/>
                    <a:p>
                      <a:pPr indent="0" lvl="0" marL="0" marR="0" rtl="0" algn="l">
                        <a:spcBef>
                          <a:spcPts val="0"/>
                        </a:spcBef>
                        <a:spcAft>
                          <a:spcPts val="0"/>
                        </a:spcAft>
                        <a:buNone/>
                      </a:pPr>
                      <a:r>
                        <a:rPr lang="en-GB" sz="1200"/>
                        <a:t>R</a:t>
                      </a:r>
                      <a:endParaRPr/>
                    </a:p>
                  </a:txBody>
                  <a:tcPr marT="45725" marB="45725" marR="91450" marL="91450"/>
                </a:tc>
                <a:tc>
                  <a:txBody>
                    <a:bodyPr/>
                    <a:lstStyle/>
                    <a:p>
                      <a:pPr indent="0" lvl="0" marL="0" marR="0" rtl="0" algn="l">
                        <a:spcBef>
                          <a:spcPts val="0"/>
                        </a:spcBef>
                        <a:spcAft>
                          <a:spcPts val="0"/>
                        </a:spcAft>
                        <a:buNone/>
                      </a:pPr>
                      <a:r>
                        <a:rPr lang="en-GB" sz="1200"/>
                        <a:t>Reader </a:t>
                      </a:r>
                      <a:endParaRPr/>
                    </a:p>
                  </a:txBody>
                  <a:tcPr marT="45725" marB="45725" marR="91450" marL="91450"/>
                </a:tc>
              </a:tr>
              <a:tr h="253575">
                <a:tc>
                  <a:txBody>
                    <a:bodyPr/>
                    <a:lstStyle/>
                    <a:p>
                      <a:pPr indent="0" lvl="0" marL="0" marR="0" rtl="0" algn="l">
                        <a:spcBef>
                          <a:spcPts val="0"/>
                        </a:spcBef>
                        <a:spcAft>
                          <a:spcPts val="0"/>
                        </a:spcAft>
                        <a:buNone/>
                      </a:pPr>
                      <a:r>
                        <a:rPr lang="en-GB" sz="1200"/>
                        <a:t>Bc</a:t>
                      </a:r>
                      <a:endParaRPr sz="1200"/>
                    </a:p>
                  </a:txBody>
                  <a:tcPr marT="45725" marB="45725" marR="91450" marL="91450"/>
                </a:tc>
                <a:tc>
                  <a:txBody>
                    <a:bodyPr/>
                    <a:lstStyle/>
                    <a:p>
                      <a:pPr indent="0" lvl="0" marL="0" marR="0" rtl="0" algn="l">
                        <a:spcBef>
                          <a:spcPts val="0"/>
                        </a:spcBef>
                        <a:spcAft>
                          <a:spcPts val="0"/>
                        </a:spcAft>
                        <a:buNone/>
                      </a:pPr>
                      <a:r>
                        <a:rPr lang="en-GB" sz="1200"/>
                        <a:t>Because </a:t>
                      </a:r>
                      <a:endParaRPr/>
                    </a:p>
                  </a:txBody>
                  <a:tcPr marT="45725" marB="45725" marR="91450" marL="91450"/>
                </a:tc>
              </a:tr>
              <a:tr h="290350">
                <a:tc>
                  <a:txBody>
                    <a:bodyPr/>
                    <a:lstStyle/>
                    <a:p>
                      <a:pPr indent="0" lvl="0" marL="0" marR="0" rtl="0" algn="l">
                        <a:spcBef>
                          <a:spcPts val="0"/>
                        </a:spcBef>
                        <a:spcAft>
                          <a:spcPts val="0"/>
                        </a:spcAft>
                        <a:buNone/>
                      </a:pPr>
                      <a:r>
                        <a:rPr lang="en-GB" sz="1200"/>
                        <a:t>e.g.</a:t>
                      </a:r>
                      <a:endParaRPr/>
                    </a:p>
                  </a:txBody>
                  <a:tcPr marT="45725" marB="45725" marR="91450" marL="91450"/>
                </a:tc>
                <a:tc>
                  <a:txBody>
                    <a:bodyPr/>
                    <a:lstStyle/>
                    <a:p>
                      <a:pPr indent="0" lvl="0" marL="0" marR="0" rtl="0" algn="l">
                        <a:spcBef>
                          <a:spcPts val="0"/>
                        </a:spcBef>
                        <a:spcAft>
                          <a:spcPts val="0"/>
                        </a:spcAft>
                        <a:buNone/>
                      </a:pPr>
                      <a:r>
                        <a:rPr lang="en-GB" sz="1200"/>
                        <a:t>For example</a:t>
                      </a:r>
                      <a:endParaRPr/>
                    </a:p>
                  </a:txBody>
                  <a:tcPr marT="45725" marB="45725" marR="91450" marL="91450"/>
                </a:tc>
              </a:tr>
              <a:tr h="273375">
                <a:tc>
                  <a:txBody>
                    <a:bodyPr/>
                    <a:lstStyle/>
                    <a:p>
                      <a:pPr indent="0" lvl="0" marL="0" marR="0" rtl="0" algn="l">
                        <a:spcBef>
                          <a:spcPts val="0"/>
                        </a:spcBef>
                        <a:spcAft>
                          <a:spcPts val="0"/>
                        </a:spcAft>
                        <a:buNone/>
                      </a:pPr>
                      <a:r>
                        <a:rPr lang="en-GB" sz="1200"/>
                        <a:t>Ch</a:t>
                      </a:r>
                      <a:endParaRPr/>
                    </a:p>
                  </a:txBody>
                  <a:tcPr marT="45725" marB="45725" marR="91450" marL="91450"/>
                </a:tc>
                <a:tc>
                  <a:txBody>
                    <a:bodyPr/>
                    <a:lstStyle/>
                    <a:p>
                      <a:pPr indent="0" lvl="0" marL="0" marR="0" rtl="0" algn="l">
                        <a:spcBef>
                          <a:spcPts val="0"/>
                        </a:spcBef>
                        <a:spcAft>
                          <a:spcPts val="0"/>
                        </a:spcAft>
                        <a:buNone/>
                      </a:pPr>
                      <a:r>
                        <a:rPr lang="en-GB" sz="1200"/>
                        <a:t>Chapter</a:t>
                      </a:r>
                      <a:endParaRPr/>
                    </a:p>
                  </a:txBody>
                  <a:tcPr marT="45725" marB="45725" marR="91450" marL="91450"/>
                </a:tc>
              </a:tr>
              <a:tr h="273375">
                <a:tc>
                  <a:txBody>
                    <a:bodyPr/>
                    <a:lstStyle/>
                    <a:p>
                      <a:pPr indent="0" lvl="0" marL="0" marR="0" rtl="0" algn="l">
                        <a:spcBef>
                          <a:spcPts val="0"/>
                        </a:spcBef>
                        <a:spcAft>
                          <a:spcPts val="0"/>
                        </a:spcAft>
                        <a:buNone/>
                      </a:pPr>
                      <a:r>
                        <a:rPr lang="en-GB" sz="1200"/>
                        <a:t>Ln</a:t>
                      </a:r>
                      <a:endParaRPr/>
                    </a:p>
                  </a:txBody>
                  <a:tcPr marT="45725" marB="45725" marR="91450" marL="91450"/>
                </a:tc>
                <a:tc>
                  <a:txBody>
                    <a:bodyPr/>
                    <a:lstStyle/>
                    <a:p>
                      <a:pPr indent="0" lvl="0" marL="0" marR="0" rtl="0" algn="l">
                        <a:spcBef>
                          <a:spcPts val="0"/>
                        </a:spcBef>
                        <a:spcAft>
                          <a:spcPts val="0"/>
                        </a:spcAft>
                        <a:buNone/>
                      </a:pPr>
                      <a:r>
                        <a:rPr lang="en-GB" sz="1200"/>
                        <a:t>Line </a:t>
                      </a:r>
                      <a:endParaRPr/>
                    </a:p>
                  </a:txBody>
                  <a:tcPr marT="45725" marB="45725" marR="91450" marL="91450"/>
                </a:tc>
              </a:tr>
              <a:tr h="273375">
                <a:tc>
                  <a:txBody>
                    <a:bodyPr/>
                    <a:lstStyle/>
                    <a:p>
                      <a:pPr indent="0" lvl="0" marL="0" marR="0" rtl="0" algn="l">
                        <a:spcBef>
                          <a:spcPts val="0"/>
                        </a:spcBef>
                        <a:spcAft>
                          <a:spcPts val="0"/>
                        </a:spcAft>
                        <a:buNone/>
                      </a:pPr>
                      <a:r>
                        <a:rPr lang="en-GB" sz="1200"/>
                        <a:t>3.1</a:t>
                      </a:r>
                      <a:endParaRPr/>
                    </a:p>
                  </a:txBody>
                  <a:tcPr marT="45725" marB="45725" marR="91450" marL="91450"/>
                </a:tc>
                <a:tc>
                  <a:txBody>
                    <a:bodyPr/>
                    <a:lstStyle/>
                    <a:p>
                      <a:pPr indent="0" lvl="0" marL="0" marR="0" rtl="0" algn="l">
                        <a:spcBef>
                          <a:spcPts val="0"/>
                        </a:spcBef>
                        <a:spcAft>
                          <a:spcPts val="0"/>
                        </a:spcAft>
                        <a:buNone/>
                      </a:pPr>
                      <a:r>
                        <a:rPr lang="en-GB" sz="1200"/>
                        <a:t>Act 3 Scene 1</a:t>
                      </a:r>
                      <a:endParaRPr/>
                    </a:p>
                  </a:txBody>
                  <a:tcPr marT="45725" marB="45725" marR="91450" marL="91450"/>
                </a:tc>
              </a:tr>
              <a:tr h="287425">
                <a:tc>
                  <a:txBody>
                    <a:bodyPr/>
                    <a:lstStyle/>
                    <a:p>
                      <a:pPr indent="0" lvl="0" marL="0" marR="0" rtl="0" algn="l">
                        <a:spcBef>
                          <a:spcPts val="0"/>
                        </a:spcBef>
                        <a:spcAft>
                          <a:spcPts val="0"/>
                        </a:spcAft>
                        <a:buNone/>
                      </a:pPr>
                      <a:r>
                        <a:rPr lang="en-GB" sz="1200"/>
                        <a:t>i.e. </a:t>
                      </a:r>
                      <a:endParaRPr/>
                    </a:p>
                  </a:txBody>
                  <a:tcPr marT="45725" marB="45725" marR="91450" marL="91450"/>
                </a:tc>
                <a:tc>
                  <a:txBody>
                    <a:bodyPr/>
                    <a:lstStyle/>
                    <a:p>
                      <a:pPr indent="0" lvl="0" marL="0" marR="0" rtl="0" algn="l">
                        <a:spcBef>
                          <a:spcPts val="0"/>
                        </a:spcBef>
                        <a:spcAft>
                          <a:spcPts val="0"/>
                        </a:spcAft>
                        <a:buNone/>
                      </a:pPr>
                      <a:r>
                        <a:rPr lang="en-GB" sz="1200"/>
                        <a:t>In other words</a:t>
                      </a:r>
                      <a:endParaRPr/>
                    </a:p>
                  </a:txBody>
                  <a:tcPr marT="45725" marB="45725" marR="91450" marL="91450"/>
                </a:tc>
              </a:tr>
              <a:tr h="197975">
                <a:tc>
                  <a:txBody>
                    <a:bodyPr/>
                    <a:lstStyle/>
                    <a:p>
                      <a:pPr indent="0" lvl="0" marL="0" marR="0" rtl="0" algn="l">
                        <a:spcBef>
                          <a:spcPts val="0"/>
                        </a:spcBef>
                        <a:spcAft>
                          <a:spcPts val="0"/>
                        </a:spcAft>
                        <a:buNone/>
                      </a:pPr>
                      <a:r>
                        <a:rPr lang="en-GB" sz="1200"/>
                        <a:t>Gov’t</a:t>
                      </a:r>
                      <a:endParaRPr/>
                    </a:p>
                  </a:txBody>
                  <a:tcPr marT="45725" marB="45725" marR="91450" marL="91450"/>
                </a:tc>
                <a:tc>
                  <a:txBody>
                    <a:bodyPr/>
                    <a:lstStyle/>
                    <a:p>
                      <a:pPr indent="0" lvl="0" marL="0" marR="0" rtl="0" algn="l">
                        <a:spcBef>
                          <a:spcPts val="0"/>
                        </a:spcBef>
                        <a:spcAft>
                          <a:spcPts val="0"/>
                        </a:spcAft>
                        <a:buNone/>
                      </a:pPr>
                      <a:r>
                        <a:rPr lang="en-GB" sz="1200"/>
                        <a:t>Government </a:t>
                      </a:r>
                      <a:endParaRPr/>
                    </a:p>
                  </a:txBody>
                  <a:tcPr marT="45725" marB="45725" marR="91450" marL="91450"/>
                </a:tc>
              </a:tr>
              <a:tr h="240275">
                <a:tc>
                  <a:txBody>
                    <a:bodyPr/>
                    <a:lstStyle/>
                    <a:p>
                      <a:pPr indent="0" lvl="0" marL="0" marR="0" rtl="0" algn="l">
                        <a:spcBef>
                          <a:spcPts val="0"/>
                        </a:spcBef>
                        <a:spcAft>
                          <a:spcPts val="0"/>
                        </a:spcAft>
                        <a:buNone/>
                      </a:pPr>
                      <a:r>
                        <a:rPr lang="en-GB" sz="1200"/>
                        <a:t>Max/min</a:t>
                      </a:r>
                      <a:endParaRPr/>
                    </a:p>
                  </a:txBody>
                  <a:tcPr marT="45725" marB="45725" marR="91450" marL="91450"/>
                </a:tc>
                <a:tc>
                  <a:txBody>
                    <a:bodyPr/>
                    <a:lstStyle/>
                    <a:p>
                      <a:pPr indent="0" lvl="0" marL="0" marR="0" rtl="0" algn="l">
                        <a:spcBef>
                          <a:spcPts val="0"/>
                        </a:spcBef>
                        <a:spcAft>
                          <a:spcPts val="0"/>
                        </a:spcAft>
                        <a:buNone/>
                      </a:pPr>
                      <a:r>
                        <a:rPr lang="en-GB" sz="1200"/>
                        <a:t>Maximum/minimum</a:t>
                      </a:r>
                      <a:endParaRPr/>
                    </a:p>
                  </a:txBody>
                  <a:tcPr marT="45725" marB="45725" marR="91450" marL="91450"/>
                </a:tc>
              </a:tr>
              <a:tr h="222100">
                <a:tc>
                  <a:txBody>
                    <a:bodyPr/>
                    <a:lstStyle/>
                    <a:p>
                      <a:pPr indent="0" lvl="0" marL="0" marR="0" rtl="0" algn="l">
                        <a:spcBef>
                          <a:spcPts val="0"/>
                        </a:spcBef>
                        <a:spcAft>
                          <a:spcPts val="0"/>
                        </a:spcAft>
                        <a:buNone/>
                      </a:pPr>
                      <a:r>
                        <a:rPr lang="en-GB" sz="1200"/>
                        <a:t>P</a:t>
                      </a:r>
                      <a:endParaRPr/>
                    </a:p>
                  </a:txBody>
                  <a:tcPr marT="45725" marB="45725" marR="91450" marL="91450"/>
                </a:tc>
                <a:tc>
                  <a:txBody>
                    <a:bodyPr/>
                    <a:lstStyle/>
                    <a:p>
                      <a:pPr indent="0" lvl="0" marL="0" marR="0" rtl="0" algn="l">
                        <a:spcBef>
                          <a:spcPts val="0"/>
                        </a:spcBef>
                        <a:spcAft>
                          <a:spcPts val="0"/>
                        </a:spcAft>
                        <a:buNone/>
                      </a:pPr>
                      <a:r>
                        <a:rPr lang="en-GB" sz="1200"/>
                        <a:t>Page</a:t>
                      </a:r>
                      <a:endParaRPr/>
                    </a:p>
                  </a:txBody>
                  <a:tcPr marT="45725" marB="45725" marR="91450" marL="91450"/>
                </a:tc>
              </a:tr>
              <a:tr h="230600">
                <a:tc>
                  <a:txBody>
                    <a:bodyPr/>
                    <a:lstStyle/>
                    <a:p>
                      <a:pPr indent="0" lvl="0" marL="0" marR="0" rtl="0" algn="l">
                        <a:spcBef>
                          <a:spcPts val="0"/>
                        </a:spcBef>
                        <a:spcAft>
                          <a:spcPts val="0"/>
                        </a:spcAft>
                        <a:buNone/>
                      </a:pPr>
                      <a:r>
                        <a:rPr lang="en-GB" sz="1200"/>
                        <a:t>Re:</a:t>
                      </a:r>
                      <a:endParaRPr/>
                    </a:p>
                  </a:txBody>
                  <a:tcPr marT="45725" marB="45725" marR="91450" marL="91450"/>
                </a:tc>
                <a:tc>
                  <a:txBody>
                    <a:bodyPr/>
                    <a:lstStyle/>
                    <a:p>
                      <a:pPr indent="0" lvl="0" marL="0" marR="0" rtl="0" algn="l">
                        <a:spcBef>
                          <a:spcPts val="0"/>
                        </a:spcBef>
                        <a:spcAft>
                          <a:spcPts val="0"/>
                        </a:spcAft>
                        <a:buNone/>
                      </a:pPr>
                      <a:r>
                        <a:rPr lang="en-GB" sz="1200"/>
                        <a:t>Regarding</a:t>
                      </a:r>
                      <a:endParaRPr/>
                    </a:p>
                  </a:txBody>
                  <a:tcPr marT="45725" marB="45725" marR="91450" marL="91450"/>
                </a:tc>
              </a:tr>
              <a:tr h="182525">
                <a:tc>
                  <a:txBody>
                    <a:bodyPr/>
                    <a:lstStyle/>
                    <a:p>
                      <a:pPr indent="0" lvl="0" marL="0" marR="0" rtl="0" algn="l">
                        <a:spcBef>
                          <a:spcPts val="0"/>
                        </a:spcBef>
                        <a:spcAft>
                          <a:spcPts val="0"/>
                        </a:spcAft>
                        <a:buNone/>
                      </a:pPr>
                      <a:r>
                        <a:rPr lang="en-GB" sz="1200"/>
                        <a:t>Vs</a:t>
                      </a:r>
                      <a:endParaRPr/>
                    </a:p>
                  </a:txBody>
                  <a:tcPr marT="45725" marB="45725" marR="91450" marL="91450"/>
                </a:tc>
                <a:tc>
                  <a:txBody>
                    <a:bodyPr/>
                    <a:lstStyle/>
                    <a:p>
                      <a:pPr indent="0" lvl="0" marL="0" marR="0" rtl="0" algn="l">
                        <a:spcBef>
                          <a:spcPts val="0"/>
                        </a:spcBef>
                        <a:spcAft>
                          <a:spcPts val="0"/>
                        </a:spcAft>
                        <a:buNone/>
                      </a:pPr>
                      <a:r>
                        <a:rPr lang="en-GB" sz="1200"/>
                        <a:t>Versus</a:t>
                      </a:r>
                      <a:endParaRPr/>
                    </a:p>
                  </a:txBody>
                  <a:tcPr marT="45725" marB="45725" marR="91450" marL="91450"/>
                </a:tc>
              </a:tr>
              <a:tr h="238125">
                <a:tc>
                  <a:txBody>
                    <a:bodyPr/>
                    <a:lstStyle/>
                    <a:p>
                      <a:pPr indent="0" lvl="0" marL="0" marR="0" rtl="0" algn="l">
                        <a:spcBef>
                          <a:spcPts val="0"/>
                        </a:spcBef>
                        <a:spcAft>
                          <a:spcPts val="0"/>
                        </a:spcAft>
                        <a:buNone/>
                      </a:pPr>
                      <a:r>
                        <a:rPr lang="en-GB" sz="1200"/>
                        <a:t>w/</a:t>
                      </a:r>
                      <a:endParaRPr/>
                    </a:p>
                  </a:txBody>
                  <a:tcPr marT="45725" marB="45725" marR="91450" marL="91450"/>
                </a:tc>
                <a:tc>
                  <a:txBody>
                    <a:bodyPr/>
                    <a:lstStyle/>
                    <a:p>
                      <a:pPr indent="0" lvl="0" marL="0" marR="0" rtl="0" algn="l">
                        <a:spcBef>
                          <a:spcPts val="0"/>
                        </a:spcBef>
                        <a:spcAft>
                          <a:spcPts val="0"/>
                        </a:spcAft>
                        <a:buNone/>
                      </a:pPr>
                      <a:r>
                        <a:rPr lang="en-GB" sz="1200"/>
                        <a:t>With</a:t>
                      </a:r>
                      <a:endParaRPr/>
                    </a:p>
                  </a:txBody>
                  <a:tcPr marT="45725" marB="45725" marR="91450" marL="91450"/>
                </a:tc>
              </a:tr>
              <a:tr h="227750">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Important</a:t>
                      </a:r>
                      <a:endParaRPr/>
                    </a:p>
                  </a:txBody>
                  <a:tcPr marT="45725" marB="45725" marR="91450" marL="91450"/>
                </a:tc>
              </a:tr>
            </a:tbl>
          </a:graphicData>
        </a:graphic>
      </p:graphicFrame>
      <p:graphicFrame>
        <p:nvGraphicFramePr>
          <p:cNvPr id="115" name="Google Shape;115;p3"/>
          <p:cNvGraphicFramePr/>
          <p:nvPr/>
        </p:nvGraphicFramePr>
        <p:xfrm>
          <a:off x="471487" y="11007115"/>
          <a:ext cx="3000000" cy="3000000"/>
        </p:xfrm>
        <a:graphic>
          <a:graphicData uri="http://schemas.openxmlformats.org/drawingml/2006/table">
            <a:tbl>
              <a:tblPr bandRow="1" firstRow="1">
                <a:noFill/>
                <a:tableStyleId>{6DE576D6-6BC8-49ED-B824-00D8691FA6E0}</a:tableStyleId>
              </a:tblPr>
              <a:tblGrid>
                <a:gridCol w="1972175"/>
                <a:gridCol w="2396350"/>
              </a:tblGrid>
              <a:tr h="255100">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Less important/extra information</a:t>
                      </a:r>
                      <a:endParaRPr/>
                    </a:p>
                  </a:txBody>
                  <a:tcPr marT="45725" marB="45725" marR="91450" marL="91450"/>
                </a:tc>
              </a:tr>
              <a:tr h="255100">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Number</a:t>
                      </a:r>
                      <a:endParaRPr/>
                    </a:p>
                  </a:txBody>
                  <a:tcPr marT="45725" marB="45725" marR="91450" marL="91450"/>
                </a:tc>
              </a:tr>
              <a:tr h="244725">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At</a:t>
                      </a:r>
                      <a:endParaRPr/>
                    </a:p>
                  </a:txBody>
                  <a:tcPr marT="45725" marB="45725" marR="91450" marL="91450"/>
                </a:tc>
              </a:tr>
              <a:tr h="206075">
                <a:tc>
                  <a:txBody>
                    <a:bodyPr/>
                    <a:lstStyle/>
                    <a:p>
                      <a:pPr indent="0" lvl="0" marL="0" marR="0" rtl="0" algn="l">
                        <a:spcBef>
                          <a:spcPts val="0"/>
                        </a:spcBef>
                        <a:spcAft>
                          <a:spcPts val="0"/>
                        </a:spcAft>
                        <a:buNone/>
                      </a:pPr>
                      <a:r>
                        <a:rPr lang="en-GB" sz="1200"/>
                        <a:t>£</a:t>
                      </a:r>
                      <a:endParaRPr/>
                    </a:p>
                  </a:txBody>
                  <a:tcPr marT="45725" marB="45725" marR="91450" marL="91450"/>
                </a:tc>
                <a:tc>
                  <a:txBody>
                    <a:bodyPr/>
                    <a:lstStyle/>
                    <a:p>
                      <a:pPr indent="0" lvl="0" marL="0" marR="0" rtl="0" algn="l">
                        <a:spcBef>
                          <a:spcPts val="0"/>
                        </a:spcBef>
                        <a:spcAft>
                          <a:spcPts val="0"/>
                        </a:spcAft>
                        <a:buNone/>
                      </a:pPr>
                      <a:r>
                        <a:rPr lang="en-GB" sz="1200"/>
                        <a:t>Money/financial</a:t>
                      </a:r>
                      <a:endParaRPr/>
                    </a:p>
                  </a:txBody>
                  <a:tcPr marT="45725" marB="45725" marR="91450" marL="91450"/>
                </a:tc>
              </a:tr>
            </a:tbl>
          </a:graphicData>
        </a:graphic>
      </p:graphicFrame>
      <p:cxnSp>
        <p:nvCxnSpPr>
          <p:cNvPr id="116" name="Google Shape;116;p3"/>
          <p:cNvCxnSpPr/>
          <p:nvPr/>
        </p:nvCxnSpPr>
        <p:spPr>
          <a:xfrm>
            <a:off x="624467" y="4109233"/>
            <a:ext cx="990600" cy="0"/>
          </a:xfrm>
          <a:prstGeom prst="straightConnector1">
            <a:avLst/>
          </a:prstGeom>
          <a:noFill/>
          <a:ln cap="flat" cmpd="sng" w="76200">
            <a:solidFill>
              <a:schemeClr val="accent3"/>
            </a:solidFill>
            <a:prstDash val="solid"/>
            <a:miter lim="800000"/>
            <a:headEnd len="sm" w="sm" type="none"/>
            <a:tailEnd len="med" w="med" type="triangle"/>
          </a:ln>
        </p:spPr>
      </p:cxnSp>
      <p:cxnSp>
        <p:nvCxnSpPr>
          <p:cNvPr id="117" name="Google Shape;117;p3"/>
          <p:cNvCxnSpPr/>
          <p:nvPr/>
        </p:nvCxnSpPr>
        <p:spPr>
          <a:xfrm rot="10800000">
            <a:off x="624467" y="5464385"/>
            <a:ext cx="0" cy="369184"/>
          </a:xfrm>
          <a:prstGeom prst="straightConnector1">
            <a:avLst/>
          </a:prstGeom>
          <a:noFill/>
          <a:ln cap="flat" cmpd="sng" w="76200">
            <a:solidFill>
              <a:schemeClr val="accent1"/>
            </a:solidFill>
            <a:prstDash val="solid"/>
            <a:miter lim="800000"/>
            <a:headEnd len="sm" w="sm" type="none"/>
            <a:tailEnd len="med" w="med" type="triangle"/>
          </a:ln>
        </p:spPr>
      </p:cxnSp>
      <p:cxnSp>
        <p:nvCxnSpPr>
          <p:cNvPr id="118" name="Google Shape;118;p3"/>
          <p:cNvCxnSpPr/>
          <p:nvPr/>
        </p:nvCxnSpPr>
        <p:spPr>
          <a:xfrm>
            <a:off x="1240203" y="5432257"/>
            <a:ext cx="0" cy="435172"/>
          </a:xfrm>
          <a:prstGeom prst="straightConnector1">
            <a:avLst/>
          </a:prstGeom>
          <a:noFill/>
          <a:ln cap="flat" cmpd="sng" w="76200">
            <a:solidFill>
              <a:schemeClr val="accent1"/>
            </a:solidFill>
            <a:prstDash val="solid"/>
            <a:miter lim="800000"/>
            <a:headEnd len="sm" w="sm" type="none"/>
            <a:tailEnd len="med" w="med" type="triangle"/>
          </a:ln>
        </p:spPr>
      </p:cxnSp>
      <p:pic>
        <p:nvPicPr>
          <p:cNvPr id="119" name="Google Shape;119;p3"/>
          <p:cNvPicPr preferRelativeResize="0"/>
          <p:nvPr/>
        </p:nvPicPr>
        <p:blipFill rotWithShape="1">
          <a:blip r:embed="rId3">
            <a:alphaModFix/>
          </a:blip>
          <a:srcRect b="0" l="0" r="0" t="0"/>
          <a:stretch/>
        </p:blipFill>
        <p:spPr>
          <a:xfrm>
            <a:off x="492195" y="4177528"/>
            <a:ext cx="354529" cy="459308"/>
          </a:xfrm>
          <a:prstGeom prst="rect">
            <a:avLst/>
          </a:prstGeom>
          <a:noFill/>
          <a:ln>
            <a:noFill/>
          </a:ln>
        </p:spPr>
      </p:pic>
      <p:pic>
        <p:nvPicPr>
          <p:cNvPr descr="SJ_Logo (1)" id="120" name="Google Shape;120;p3"/>
          <p:cNvPicPr preferRelativeResize="0"/>
          <p:nvPr/>
        </p:nvPicPr>
        <p:blipFill rotWithShape="1">
          <a:blip r:embed="rId4">
            <a:alphaModFix/>
          </a:blip>
          <a:srcRect b="0" l="0" r="0" t="0"/>
          <a:stretch/>
        </p:blipFill>
        <p:spPr>
          <a:xfrm>
            <a:off x="87851" y="191373"/>
            <a:ext cx="990600" cy="928019"/>
          </a:xfrm>
          <a:prstGeom prst="rect">
            <a:avLst/>
          </a:prstGeom>
          <a:noFill/>
          <a:ln>
            <a:noFill/>
          </a:ln>
        </p:spPr>
      </p:pic>
      <p:sp>
        <p:nvSpPr>
          <p:cNvPr id="121" name="Google Shape;121;p3"/>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2" name="Google Shape;122;p3"/>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Cornell Notes</a:t>
            </a:r>
            <a:endParaRPr/>
          </a:p>
        </p:txBody>
      </p:sp>
      <p:sp>
        <p:nvSpPr>
          <p:cNvPr id="128" name="Google Shape;128;p4"/>
          <p:cNvSpPr txBox="1"/>
          <p:nvPr>
            <p:ph idx="1" type="body"/>
          </p:nvPr>
        </p:nvSpPr>
        <p:spPr>
          <a:xfrm>
            <a:off x="471487" y="2471988"/>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Cornell Notes is a way of taking notes where students write key information and add cues (e.g. questions). They include a summary and a title. This method can be used when reading a text (lots of great revision articles on the British Library website) or watching a revision video. By writing ‘how’ and ‘why’ questions, this strategy makes use of </a:t>
            </a:r>
            <a:r>
              <a:rPr b="1" lang="en-GB"/>
              <a:t>elaboration</a:t>
            </a:r>
            <a:r>
              <a:rPr lang="en-GB"/>
              <a:t>. </a:t>
            </a:r>
            <a:endParaRPr/>
          </a:p>
        </p:txBody>
      </p:sp>
      <p:sp>
        <p:nvSpPr>
          <p:cNvPr id="129" name="Google Shape;129;p4"/>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130" name="Google Shape;130;p4"/>
          <p:cNvGraphicFramePr/>
          <p:nvPr/>
        </p:nvGraphicFramePr>
        <p:xfrm>
          <a:off x="471487" y="5190632"/>
          <a:ext cx="3000000" cy="3000000"/>
        </p:xfrm>
        <a:graphic>
          <a:graphicData uri="http://schemas.openxmlformats.org/drawingml/2006/table">
            <a:tbl>
              <a:tblPr bandRow="1" firstRow="1">
                <a:noFill/>
                <a:tableStyleId>{6DE576D6-6BC8-49ED-B824-00D8691FA6E0}</a:tableStyleId>
              </a:tblPr>
              <a:tblGrid>
                <a:gridCol w="1205750"/>
                <a:gridCol w="4709275"/>
              </a:tblGrid>
              <a:tr h="581450">
                <a:tc gridSpan="2">
                  <a:txBody>
                    <a:bodyPr/>
                    <a:lstStyle/>
                    <a:p>
                      <a:pPr indent="0" lvl="0" marL="0" marR="0" rtl="0" algn="ctr">
                        <a:spcBef>
                          <a:spcPts val="0"/>
                        </a:spcBef>
                        <a:spcAft>
                          <a:spcPts val="0"/>
                        </a:spcAft>
                        <a:buNone/>
                      </a:pPr>
                      <a:r>
                        <a:rPr lang="en-GB" sz="1350"/>
                        <a:t>Title: Power in Macbeth</a:t>
                      </a:r>
                      <a:endParaRPr/>
                    </a:p>
                  </a:txBody>
                  <a:tcPr marT="45725" marB="45725" marR="91450" marL="91450"/>
                </a:tc>
                <a:tc hMerge="1"/>
              </a:tr>
              <a:tr h="4337050">
                <a:tc>
                  <a:txBody>
                    <a:bodyPr/>
                    <a:lstStyle/>
                    <a:p>
                      <a:pPr indent="0" lvl="0" marL="0" marR="0" rtl="0" algn="l">
                        <a:spcBef>
                          <a:spcPts val="0"/>
                        </a:spcBef>
                        <a:spcAft>
                          <a:spcPts val="0"/>
                        </a:spcAft>
                        <a:buNone/>
                      </a:pPr>
                      <a:r>
                        <a:rPr lang="en-GB" sz="1350"/>
                        <a:t>Cues (questions)</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rPr lang="en-GB" sz="1350"/>
                        <a:t>What does usurpation means?</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rPr lang="en-GB" sz="1350"/>
                        <a:t>Why is Macbeth's usurpation particularly shocking?</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p>
                      <a:pPr indent="0" lvl="0" marL="0" marR="0" rtl="0" algn="l">
                        <a:spcBef>
                          <a:spcPts val="0"/>
                        </a:spcBef>
                        <a:spcAft>
                          <a:spcPts val="0"/>
                        </a:spcAft>
                        <a:buNone/>
                      </a:pPr>
                      <a:r>
                        <a:rPr lang="en-GB" sz="1350"/>
                        <a:t>How does Banquo’s ghost usurp Macbeth at the banquet?</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txBody>
                  <a:tcPr marT="45725" marB="45725" marR="91450" marL="91450"/>
                </a:tc>
                <a:tc>
                  <a:txBody>
                    <a:bodyPr/>
                    <a:lstStyle/>
                    <a:p>
                      <a:pPr indent="0" lvl="0" marL="0" marR="0" rtl="0" algn="l">
                        <a:spcBef>
                          <a:spcPts val="0"/>
                        </a:spcBef>
                        <a:spcAft>
                          <a:spcPts val="0"/>
                        </a:spcAft>
                        <a:buNone/>
                      </a:pPr>
                      <a:r>
                        <a:rPr lang="en-GB" sz="1350"/>
                        <a:t>Notes</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p>
                      <a:pPr indent="-285750" lvl="0" marL="285750" marR="0" rtl="0" algn="l">
                        <a:spcBef>
                          <a:spcPts val="0"/>
                        </a:spcBef>
                        <a:spcAft>
                          <a:spcPts val="0"/>
                        </a:spcAft>
                        <a:buClr>
                          <a:schemeClr val="dk1"/>
                        </a:buClr>
                        <a:buSzPts val="1350"/>
                        <a:buFont typeface="Arial"/>
                        <a:buChar char="•"/>
                      </a:pPr>
                      <a:r>
                        <a:rPr lang="en-GB" sz="1350"/>
                        <a:t>Usurpation = taking  a position of power that is not rightfully yours by force.</a:t>
                      </a:r>
                      <a:endParaRPr/>
                    </a:p>
                    <a:p>
                      <a:pPr indent="-200025" lvl="0" marL="285750" marR="0" rtl="0" algn="l">
                        <a:spcBef>
                          <a:spcPts val="0"/>
                        </a:spcBef>
                        <a:spcAft>
                          <a:spcPts val="0"/>
                        </a:spcAft>
                        <a:buClr>
                          <a:schemeClr val="dk1"/>
                        </a:buClr>
                        <a:buSzPts val="1350"/>
                        <a:buFont typeface="Arial"/>
                        <a:buNone/>
                      </a:pPr>
                      <a:r>
                        <a:t/>
                      </a:r>
                      <a:endParaRPr sz="1350"/>
                    </a:p>
                    <a:p>
                      <a:pPr indent="-200025" lvl="0" marL="285750" marR="0" rtl="0" algn="l">
                        <a:spcBef>
                          <a:spcPts val="0"/>
                        </a:spcBef>
                        <a:spcAft>
                          <a:spcPts val="0"/>
                        </a:spcAft>
                        <a:buClr>
                          <a:schemeClr val="dk1"/>
                        </a:buClr>
                        <a:buSzPts val="1350"/>
                        <a:buFont typeface="Arial"/>
                        <a:buNone/>
                      </a:pPr>
                      <a:r>
                        <a:t/>
                      </a:r>
                      <a:endParaRPr sz="1350"/>
                    </a:p>
                    <a:p>
                      <a:pPr indent="-285750" lvl="0" marL="285750" marR="0" rtl="0" algn="l">
                        <a:spcBef>
                          <a:spcPts val="0"/>
                        </a:spcBef>
                        <a:spcAft>
                          <a:spcPts val="0"/>
                        </a:spcAft>
                        <a:buClr>
                          <a:schemeClr val="dk1"/>
                        </a:buClr>
                        <a:buSzPts val="1350"/>
                        <a:buFont typeface="Arial"/>
                        <a:buChar char="•"/>
                      </a:pPr>
                      <a:r>
                        <a:rPr lang="en-GB" sz="1350"/>
                        <a:t>Macbeth breaks the Divine Rights of Kings when he kills King Duncan.</a:t>
                      </a:r>
                      <a:endParaRPr/>
                    </a:p>
                    <a:p>
                      <a:pPr indent="-200025" lvl="0" marL="285750" marR="0" rtl="0" algn="l">
                        <a:spcBef>
                          <a:spcPts val="0"/>
                        </a:spcBef>
                        <a:spcAft>
                          <a:spcPts val="0"/>
                        </a:spcAft>
                        <a:buClr>
                          <a:schemeClr val="dk1"/>
                        </a:buClr>
                        <a:buSzPts val="1350"/>
                        <a:buFont typeface="Arial"/>
                        <a:buNone/>
                      </a:pPr>
                      <a:r>
                        <a:t/>
                      </a:r>
                      <a:endParaRPr sz="1350"/>
                    </a:p>
                    <a:p>
                      <a:pPr indent="-200025" lvl="0" marL="285750" marR="0" rtl="0" algn="l">
                        <a:spcBef>
                          <a:spcPts val="0"/>
                        </a:spcBef>
                        <a:spcAft>
                          <a:spcPts val="0"/>
                        </a:spcAft>
                        <a:buClr>
                          <a:schemeClr val="dk1"/>
                        </a:buClr>
                        <a:buSzPts val="1350"/>
                        <a:buFont typeface="Arial"/>
                        <a:buNone/>
                      </a:pPr>
                      <a:r>
                        <a:t/>
                      </a:r>
                      <a:endParaRPr sz="1350"/>
                    </a:p>
                    <a:p>
                      <a:pPr indent="-200025" lvl="0" marL="285750" marR="0" rtl="0" algn="l">
                        <a:spcBef>
                          <a:spcPts val="0"/>
                        </a:spcBef>
                        <a:spcAft>
                          <a:spcPts val="0"/>
                        </a:spcAft>
                        <a:buClr>
                          <a:schemeClr val="dk1"/>
                        </a:buClr>
                        <a:buSzPts val="1350"/>
                        <a:buFont typeface="Arial"/>
                        <a:buNone/>
                      </a:pPr>
                      <a:r>
                        <a:t/>
                      </a:r>
                      <a:endParaRPr sz="1350"/>
                    </a:p>
                    <a:p>
                      <a:pPr indent="-200025" lvl="0" marL="285750" marR="0" rtl="0" algn="l">
                        <a:spcBef>
                          <a:spcPts val="0"/>
                        </a:spcBef>
                        <a:spcAft>
                          <a:spcPts val="0"/>
                        </a:spcAft>
                        <a:buClr>
                          <a:schemeClr val="dk1"/>
                        </a:buClr>
                        <a:buSzPts val="1350"/>
                        <a:buFont typeface="Arial"/>
                        <a:buNone/>
                      </a:pPr>
                      <a:r>
                        <a:t/>
                      </a:r>
                      <a:endParaRPr sz="1350"/>
                    </a:p>
                    <a:p>
                      <a:pPr indent="-200025" lvl="0" marL="285750" marR="0" rtl="0" algn="l">
                        <a:spcBef>
                          <a:spcPts val="0"/>
                        </a:spcBef>
                        <a:spcAft>
                          <a:spcPts val="0"/>
                        </a:spcAft>
                        <a:buClr>
                          <a:schemeClr val="dk1"/>
                        </a:buClr>
                        <a:buSzPts val="1350"/>
                        <a:buFont typeface="Arial"/>
                        <a:buNone/>
                      </a:pPr>
                      <a:r>
                        <a:t/>
                      </a:r>
                      <a:endParaRPr sz="1350"/>
                    </a:p>
                    <a:p>
                      <a:pPr indent="-285750" lvl="0" marL="285750" marR="0" rtl="0" algn="l">
                        <a:spcBef>
                          <a:spcPts val="0"/>
                        </a:spcBef>
                        <a:spcAft>
                          <a:spcPts val="0"/>
                        </a:spcAft>
                        <a:buClr>
                          <a:schemeClr val="dk1"/>
                        </a:buClr>
                        <a:buSzPts val="1350"/>
                        <a:buFont typeface="Arial"/>
                        <a:buChar char="•"/>
                      </a:pPr>
                      <a:r>
                        <a:rPr lang="en-GB" sz="1350"/>
                        <a:t>Banquo’s ghost sits in Macbeth’s place (at the head of the banquet table), symbolising that Macbeth is not the rightful king and that Banquo’s children are </a:t>
                      </a:r>
                      <a:r>
                        <a:rPr lang="en-GB" sz="1350"/>
                        <a:t>prophesied</a:t>
                      </a:r>
                      <a:r>
                        <a:rPr lang="en-GB" sz="1350"/>
                        <a:t> to be kings.</a:t>
                      </a:r>
                      <a:endParaRPr/>
                    </a:p>
                  </a:txBody>
                  <a:tcPr marT="45725" marB="45725" marR="91450" marL="91450"/>
                </a:tc>
              </a:tr>
              <a:tr h="1433750">
                <a:tc gridSpan="2">
                  <a:txBody>
                    <a:bodyPr/>
                    <a:lstStyle/>
                    <a:p>
                      <a:pPr indent="0" lvl="0" marL="0" marR="0" rtl="0" algn="l">
                        <a:spcBef>
                          <a:spcPts val="0"/>
                        </a:spcBef>
                        <a:spcAft>
                          <a:spcPts val="0"/>
                        </a:spcAft>
                        <a:buNone/>
                      </a:pPr>
                      <a:r>
                        <a:rPr lang="en-GB" sz="1350"/>
                        <a:t>Summary:</a:t>
                      </a:r>
                      <a:endParaRPr/>
                    </a:p>
                    <a:p>
                      <a:pPr indent="0" lvl="0" marL="0" marR="0" rtl="0" algn="l">
                        <a:spcBef>
                          <a:spcPts val="0"/>
                        </a:spcBef>
                        <a:spcAft>
                          <a:spcPts val="0"/>
                        </a:spcAft>
                        <a:buNone/>
                      </a:pPr>
                      <a:r>
                        <a:t/>
                      </a:r>
                      <a:endParaRPr sz="1350"/>
                    </a:p>
                    <a:p>
                      <a:pPr indent="0" lvl="0" marL="0" marR="0" rtl="0" algn="l">
                        <a:spcBef>
                          <a:spcPts val="0"/>
                        </a:spcBef>
                        <a:spcAft>
                          <a:spcPts val="0"/>
                        </a:spcAft>
                        <a:buNone/>
                      </a:pPr>
                      <a:r>
                        <a:rPr lang="en-GB" sz="1350"/>
                        <a:t>Power is represented in Macbeth through different layers of usurpation, beginning with Macbeth wrongfully taking the position as king.</a:t>
                      </a:r>
                      <a:endParaRPr/>
                    </a:p>
                    <a:p>
                      <a:pPr indent="0" lvl="0" marL="0" marR="0" rtl="0" algn="l">
                        <a:spcBef>
                          <a:spcPts val="0"/>
                        </a:spcBef>
                        <a:spcAft>
                          <a:spcPts val="0"/>
                        </a:spcAft>
                        <a:buNone/>
                      </a:pPr>
                      <a:r>
                        <a:t/>
                      </a:r>
                      <a:endParaRPr sz="1350"/>
                    </a:p>
                  </a:txBody>
                  <a:tcPr marT="45725" marB="45725" marR="91450" marL="91450"/>
                </a:tc>
                <a:tc hMerge="1"/>
              </a:tr>
            </a:tbl>
          </a:graphicData>
        </a:graphic>
      </p:graphicFrame>
      <p:pic>
        <p:nvPicPr>
          <p:cNvPr descr="SJ_Logo (1)" id="131" name="Google Shape;131;p4"/>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32" name="Google Shape;132;p4"/>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3" name="Google Shape;133;p4"/>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Self-quizzing</a:t>
            </a:r>
            <a:endParaRPr/>
          </a:p>
        </p:txBody>
      </p:sp>
      <p:sp>
        <p:nvSpPr>
          <p:cNvPr id="139" name="Google Shape;139;p5"/>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Students can use their notes and key materials from lessons to self-quiz. This strategy makes use of </a:t>
            </a:r>
            <a:r>
              <a:rPr b="1" lang="en-GB"/>
              <a:t>retrieval</a:t>
            </a:r>
            <a:r>
              <a:rPr lang="en-GB"/>
              <a:t>. The process works in four steps: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one</a:t>
            </a:r>
            <a:r>
              <a:rPr lang="en-GB"/>
              <a:t>: students read the key information (e.g. their notes on power in Macbeth)</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two</a:t>
            </a:r>
            <a:r>
              <a:rPr lang="en-GB"/>
              <a:t>: students conceal the information.</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three</a:t>
            </a:r>
            <a:r>
              <a:rPr lang="en-GB"/>
              <a:t>: students write down everything they can remember (if using a page of Cornell notes, they can use the questions they have written as cues).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four</a:t>
            </a:r>
            <a:r>
              <a:rPr lang="en-GB"/>
              <a:t>: students look back over the key information to see how well they remembered it. This is the most important stage as it is where they evaluate their learning. They should use a different colour pen to fill in any gaps which become their focus for the next revision session.</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This self-quizzing process can be done in pairs with students questioning each other or with you questioning them.</a:t>
            </a:r>
            <a:endParaRPr/>
          </a:p>
        </p:txBody>
      </p:sp>
      <p:sp>
        <p:nvSpPr>
          <p:cNvPr id="140" name="Google Shape;140;p5"/>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141" name="Google Shape;141;p5"/>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42" name="Google Shape;142;p5"/>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3" name="Google Shape;143;p5"/>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471488" y="649114"/>
            <a:ext cx="5915025" cy="23565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The Leitner Method</a:t>
            </a:r>
            <a:endParaRPr/>
          </a:p>
        </p:txBody>
      </p:sp>
      <p:sp>
        <p:nvSpPr>
          <p:cNvPr id="149" name="Google Shape;149;p6"/>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The Leitner Method is a way of quizzing with flashcards where students move the cards to different compartments depending on whether or not they recalled the information correctly. This strategy makes use of </a:t>
            </a:r>
            <a:r>
              <a:rPr b="1" lang="en-GB"/>
              <a:t>retrieval </a:t>
            </a:r>
            <a:r>
              <a:rPr lang="en-GB"/>
              <a:t>and </a:t>
            </a:r>
            <a:r>
              <a:rPr b="1" lang="en-GB"/>
              <a:t>spacing</a:t>
            </a:r>
            <a:r>
              <a:rPr lang="en-GB"/>
              <a:t>.</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You can use this method with key vocabulary, key characters, key themes, key quotes or any factual knowledge.</a:t>
            </a:r>
            <a:endParaRPr/>
          </a:p>
        </p:txBody>
      </p:sp>
      <p:sp>
        <p:nvSpPr>
          <p:cNvPr id="150" name="Google Shape;150;p6"/>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151" name="Google Shape;151;p6"/>
          <p:cNvPicPr preferRelativeResize="0"/>
          <p:nvPr/>
        </p:nvPicPr>
        <p:blipFill rotWithShape="1">
          <a:blip r:embed="rId3">
            <a:alphaModFix/>
          </a:blip>
          <a:srcRect b="14307" l="24828" r="8965" t="28883"/>
          <a:stretch/>
        </p:blipFill>
        <p:spPr>
          <a:xfrm>
            <a:off x="141889" y="5502166"/>
            <a:ext cx="6663709" cy="3216165"/>
          </a:xfrm>
          <a:prstGeom prst="rect">
            <a:avLst/>
          </a:prstGeom>
          <a:noFill/>
          <a:ln>
            <a:noFill/>
          </a:ln>
        </p:spPr>
      </p:pic>
      <p:pic>
        <p:nvPicPr>
          <p:cNvPr descr="SJ_Logo (1)" id="152" name="Google Shape;152;p6"/>
          <p:cNvPicPr preferRelativeResize="0"/>
          <p:nvPr/>
        </p:nvPicPr>
        <p:blipFill rotWithShape="1">
          <a:blip r:embed="rId4">
            <a:alphaModFix/>
          </a:blip>
          <a:srcRect b="0" l="0" r="0" t="0"/>
          <a:stretch/>
        </p:blipFill>
        <p:spPr>
          <a:xfrm>
            <a:off x="87851" y="191373"/>
            <a:ext cx="957650" cy="897150"/>
          </a:xfrm>
          <a:prstGeom prst="rect">
            <a:avLst/>
          </a:prstGeom>
          <a:noFill/>
          <a:ln>
            <a:noFill/>
          </a:ln>
        </p:spPr>
      </p:pic>
      <p:sp>
        <p:nvSpPr>
          <p:cNvPr id="153" name="Google Shape;153;p6"/>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4" name="Google Shape;154;p6"/>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471475" y="763414"/>
            <a:ext cx="5915100" cy="235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Brain Dump/Knowledge Splat</a:t>
            </a:r>
            <a:endParaRPr/>
          </a:p>
        </p:txBody>
      </p:sp>
      <p:sp>
        <p:nvSpPr>
          <p:cNvPr id="160" name="Google Shape;160;p7"/>
          <p:cNvSpPr txBox="1"/>
          <p:nvPr>
            <p:ph idx="1" type="body"/>
          </p:nvPr>
        </p:nvSpPr>
        <p:spPr>
          <a:xfrm>
            <a:off x="471488" y="3245556"/>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A brain dump or knowledge splat is a very simple revision strategy involving ‘dumping’ or ‘splatting’ everything your child knows about a topic onto a black piece of paper. This strategy makes use of </a:t>
            </a:r>
            <a:r>
              <a:rPr b="1" lang="en-GB"/>
              <a:t>retrieval </a:t>
            </a:r>
            <a:r>
              <a:rPr lang="en-GB"/>
              <a:t>and works as shown below:</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one</a:t>
            </a:r>
            <a:r>
              <a:rPr lang="en-GB"/>
              <a:t>: students choose what they want to revise (e.g. the character of Lady Macbeth)</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two</a:t>
            </a:r>
            <a:r>
              <a:rPr lang="en-GB"/>
              <a:t>: students write down everything they can remember on this topic.</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b="1" lang="en-GB"/>
              <a:t>Step three</a:t>
            </a:r>
            <a:r>
              <a:rPr lang="en-GB"/>
              <a:t>: students read over lesson material to see how well they remembered the chosen topic and check any errors. This is the most important stage as it is where they evaluate their learning. They should use a different colour pen to fill in any gaps or make corrections which become their focus for the next revision session.</a:t>
            </a:r>
            <a:endParaRPr/>
          </a:p>
          <a:p>
            <a:pPr indent="0" lvl="0" marL="0" rtl="0" algn="l">
              <a:lnSpc>
                <a:spcPct val="90000"/>
              </a:lnSpc>
              <a:spcBef>
                <a:spcPts val="750"/>
              </a:spcBef>
              <a:spcAft>
                <a:spcPts val="0"/>
              </a:spcAft>
              <a:buClr>
                <a:schemeClr val="dk1"/>
              </a:buClr>
              <a:buSzPts val="2100"/>
              <a:buNone/>
            </a:pPr>
            <a:r>
              <a:t/>
            </a:r>
            <a:endParaRPr/>
          </a:p>
        </p:txBody>
      </p:sp>
      <p:sp>
        <p:nvSpPr>
          <p:cNvPr id="161" name="Google Shape;161;p7"/>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162" name="Google Shape;162;p7"/>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63" name="Google Shape;163;p7"/>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4" name="Google Shape;164;p7"/>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15abaac8b1_0_0"/>
          <p:cNvSpPr txBox="1"/>
          <p:nvPr>
            <p:ph type="title"/>
          </p:nvPr>
        </p:nvSpPr>
        <p:spPr>
          <a:xfrm>
            <a:off x="471450" y="570214"/>
            <a:ext cx="5915100" cy="235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Knowledge Organisers - Read/Cover/Write/Check</a:t>
            </a:r>
            <a:endParaRPr/>
          </a:p>
        </p:txBody>
      </p:sp>
      <p:sp>
        <p:nvSpPr>
          <p:cNvPr id="170" name="Google Shape;170;g115abaac8b1_0_0"/>
          <p:cNvSpPr txBox="1"/>
          <p:nvPr>
            <p:ph idx="1" type="body"/>
          </p:nvPr>
        </p:nvSpPr>
        <p:spPr>
          <a:xfrm>
            <a:off x="604913" y="2498893"/>
            <a:ext cx="5915100" cy="7735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100"/>
              <a:buNone/>
            </a:pPr>
            <a:r>
              <a:rPr lang="en-GB" sz="1900"/>
              <a:t>A knowledge organiser is a one stop source of information that covers the key knowledge on a particular topic. Knowledge organisers have different sections covering different information. Students can use them to revise and </a:t>
            </a:r>
            <a:r>
              <a:rPr b="1" lang="en-GB" sz="1900"/>
              <a:t>retrieve </a:t>
            </a:r>
            <a:r>
              <a:rPr lang="en-GB" sz="1900"/>
              <a:t>key knowledge using the Read/Cover/Write/ Check method. Below are </a:t>
            </a:r>
            <a:r>
              <a:rPr lang="en-GB" sz="1900"/>
              <a:t>instructions</a:t>
            </a:r>
            <a:r>
              <a:rPr lang="en-GB" sz="1900"/>
              <a:t> for students on how to carry out this method:</a:t>
            </a:r>
            <a:endParaRPr sz="1900"/>
          </a:p>
          <a:p>
            <a:pPr indent="0" lvl="0" marL="0" rtl="0" algn="l">
              <a:lnSpc>
                <a:spcPct val="80000"/>
              </a:lnSpc>
              <a:spcBef>
                <a:spcPts val="0"/>
              </a:spcBef>
              <a:spcAft>
                <a:spcPts val="0"/>
              </a:spcAft>
              <a:buClr>
                <a:schemeClr val="dk1"/>
              </a:buClr>
              <a:buSzPts val="2100"/>
              <a:buNone/>
            </a:pPr>
            <a:r>
              <a:t/>
            </a:r>
            <a:endParaRPr sz="1900"/>
          </a:p>
          <a:p>
            <a:pPr indent="0" lvl="0" marL="0" rtl="0" algn="l">
              <a:lnSpc>
                <a:spcPct val="80000"/>
              </a:lnSpc>
              <a:spcBef>
                <a:spcPts val="750"/>
              </a:spcBef>
              <a:spcAft>
                <a:spcPts val="0"/>
              </a:spcAft>
              <a:buClr>
                <a:schemeClr val="dk1"/>
              </a:buClr>
              <a:buSzPts val="2100"/>
              <a:buNone/>
            </a:pPr>
            <a:r>
              <a:rPr b="1" lang="en-GB" sz="1900"/>
              <a:t>Step one</a:t>
            </a:r>
            <a:r>
              <a:rPr lang="en-GB" sz="1900"/>
              <a:t>. Read over the section of information that is important for your revision.</a:t>
            </a:r>
            <a:endParaRPr sz="1900"/>
          </a:p>
          <a:p>
            <a:pPr indent="0" lvl="0" marL="0" rtl="0" algn="l">
              <a:lnSpc>
                <a:spcPct val="80000"/>
              </a:lnSpc>
              <a:spcBef>
                <a:spcPts val="750"/>
              </a:spcBef>
              <a:spcAft>
                <a:spcPts val="0"/>
              </a:spcAft>
              <a:buClr>
                <a:schemeClr val="dk1"/>
              </a:buClr>
              <a:buSzPts val="2100"/>
              <a:buNone/>
            </a:pPr>
            <a:r>
              <a:t/>
            </a:r>
            <a:endParaRPr sz="1900"/>
          </a:p>
          <a:p>
            <a:pPr indent="0" lvl="0" marL="0" rtl="0" algn="l">
              <a:lnSpc>
                <a:spcPct val="80000"/>
              </a:lnSpc>
              <a:spcBef>
                <a:spcPts val="750"/>
              </a:spcBef>
              <a:spcAft>
                <a:spcPts val="0"/>
              </a:spcAft>
              <a:buClr>
                <a:schemeClr val="dk1"/>
              </a:buClr>
              <a:buSzPts val="2100"/>
              <a:buNone/>
            </a:pPr>
            <a:r>
              <a:rPr b="1" lang="en-GB" sz="1900"/>
              <a:t>Step two</a:t>
            </a:r>
            <a:r>
              <a:rPr lang="en-GB" sz="1900"/>
              <a:t>: Cover the knowledge organiser or turn it over so you cannot see it.</a:t>
            </a:r>
            <a:endParaRPr sz="1900"/>
          </a:p>
          <a:p>
            <a:pPr indent="0" lvl="0" marL="0" rtl="0" algn="l">
              <a:lnSpc>
                <a:spcPct val="80000"/>
              </a:lnSpc>
              <a:spcBef>
                <a:spcPts val="750"/>
              </a:spcBef>
              <a:spcAft>
                <a:spcPts val="0"/>
              </a:spcAft>
              <a:buClr>
                <a:schemeClr val="dk1"/>
              </a:buClr>
              <a:buSzPts val="2100"/>
              <a:buNone/>
            </a:pPr>
            <a:r>
              <a:t/>
            </a:r>
            <a:endParaRPr sz="1900"/>
          </a:p>
          <a:p>
            <a:pPr indent="0" lvl="0" marL="0" rtl="0" algn="l">
              <a:lnSpc>
                <a:spcPct val="80000"/>
              </a:lnSpc>
              <a:spcBef>
                <a:spcPts val="750"/>
              </a:spcBef>
              <a:spcAft>
                <a:spcPts val="0"/>
              </a:spcAft>
              <a:buClr>
                <a:schemeClr val="dk1"/>
              </a:buClr>
              <a:buSzPts val="2100"/>
              <a:buNone/>
            </a:pPr>
            <a:r>
              <a:rPr b="1" lang="en-GB" sz="1900"/>
              <a:t>Step three</a:t>
            </a:r>
            <a:r>
              <a:rPr lang="en-GB" sz="1900"/>
              <a:t>: W</a:t>
            </a:r>
            <a:r>
              <a:rPr lang="en-GB" sz="1900"/>
              <a:t>rite down everything you can remember on this topic.</a:t>
            </a:r>
            <a:endParaRPr sz="1900"/>
          </a:p>
          <a:p>
            <a:pPr indent="0" lvl="0" marL="0" rtl="0" algn="l">
              <a:lnSpc>
                <a:spcPct val="80000"/>
              </a:lnSpc>
              <a:spcBef>
                <a:spcPts val="750"/>
              </a:spcBef>
              <a:spcAft>
                <a:spcPts val="0"/>
              </a:spcAft>
              <a:buClr>
                <a:schemeClr val="dk1"/>
              </a:buClr>
              <a:buSzPts val="2100"/>
              <a:buNone/>
            </a:pPr>
            <a:r>
              <a:t/>
            </a:r>
            <a:endParaRPr sz="1900"/>
          </a:p>
          <a:p>
            <a:pPr indent="0" lvl="0" marL="0" rtl="0" algn="l">
              <a:lnSpc>
                <a:spcPct val="80000"/>
              </a:lnSpc>
              <a:spcBef>
                <a:spcPts val="750"/>
              </a:spcBef>
              <a:spcAft>
                <a:spcPts val="0"/>
              </a:spcAft>
              <a:buClr>
                <a:schemeClr val="dk1"/>
              </a:buClr>
              <a:buSzPts val="2100"/>
              <a:buNone/>
            </a:pPr>
            <a:r>
              <a:rPr b="1" lang="en-GB" sz="1900"/>
              <a:t>Step four: </a:t>
            </a:r>
            <a:r>
              <a:rPr lang="en-GB" sz="1900"/>
              <a:t>Check what you have written for accuracy and correct any errors or add any additional information that you have missed in a different coloured pen.</a:t>
            </a:r>
            <a:endParaRPr sz="1900"/>
          </a:p>
          <a:p>
            <a:pPr indent="0" lvl="0" marL="0" rtl="0" algn="l">
              <a:lnSpc>
                <a:spcPct val="80000"/>
              </a:lnSpc>
              <a:spcBef>
                <a:spcPts val="750"/>
              </a:spcBef>
              <a:spcAft>
                <a:spcPts val="0"/>
              </a:spcAft>
              <a:buClr>
                <a:schemeClr val="dk1"/>
              </a:buClr>
              <a:buSzPts val="2100"/>
              <a:buNone/>
            </a:pPr>
            <a:r>
              <a:t/>
            </a:r>
            <a:endParaRPr sz="1800"/>
          </a:p>
        </p:txBody>
      </p:sp>
      <p:sp>
        <p:nvSpPr>
          <p:cNvPr id="171" name="Google Shape;171;g115abaac8b1_0_0"/>
          <p:cNvSpPr txBox="1"/>
          <p:nvPr>
            <p:ph idx="12" type="sldNum"/>
          </p:nvPr>
        </p:nvSpPr>
        <p:spPr>
          <a:xfrm>
            <a:off x="4843463" y="11300181"/>
            <a:ext cx="1543200" cy="649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SJ_Logo (1)" id="172" name="Google Shape;172;g115abaac8b1_0_0"/>
          <p:cNvPicPr preferRelativeResize="0"/>
          <p:nvPr/>
        </p:nvPicPr>
        <p:blipFill rotWithShape="1">
          <a:blip r:embed="rId3">
            <a:alphaModFix/>
          </a:blip>
          <a:srcRect b="0" l="0" r="0" t="0"/>
          <a:stretch/>
        </p:blipFill>
        <p:spPr>
          <a:xfrm>
            <a:off x="87851" y="191373"/>
            <a:ext cx="957650" cy="897150"/>
          </a:xfrm>
          <a:prstGeom prst="rect">
            <a:avLst/>
          </a:prstGeom>
          <a:noFill/>
          <a:ln>
            <a:noFill/>
          </a:ln>
        </p:spPr>
      </p:pic>
      <p:sp>
        <p:nvSpPr>
          <p:cNvPr id="173" name="Google Shape;173;g115abaac8b1_0_0"/>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4" name="Google Shape;174;g115abaac8b1_0_0"/>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pic>
        <p:nvPicPr>
          <p:cNvPr id="175" name="Google Shape;175;g115abaac8b1_0_0"/>
          <p:cNvPicPr preferRelativeResize="0"/>
          <p:nvPr/>
        </p:nvPicPr>
        <p:blipFill>
          <a:blip r:embed="rId4">
            <a:alphaModFix/>
          </a:blip>
          <a:stretch>
            <a:fillRect/>
          </a:stretch>
        </p:blipFill>
        <p:spPr>
          <a:xfrm>
            <a:off x="471450" y="8012375"/>
            <a:ext cx="5915100" cy="343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type="title"/>
          </p:nvPr>
        </p:nvSpPr>
        <p:spPr>
          <a:xfrm>
            <a:off x="471488" y="896764"/>
            <a:ext cx="5915100" cy="110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GB"/>
              <a:t>Dual-coding</a:t>
            </a:r>
            <a:endParaRPr/>
          </a:p>
        </p:txBody>
      </p:sp>
      <p:sp>
        <p:nvSpPr>
          <p:cNvPr id="181" name="Google Shape;181;p8"/>
          <p:cNvSpPr txBox="1"/>
          <p:nvPr>
            <p:ph idx="1" type="body"/>
          </p:nvPr>
        </p:nvSpPr>
        <p:spPr>
          <a:xfrm>
            <a:off x="471488" y="2094088"/>
            <a:ext cx="5915025" cy="7735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n-GB"/>
              <a:t>Dual-coding is where images are used to help remember important information. Studies show that when students create their own image to represent a vocabulary word, they are more likely to remember it. Students could include simple images on flashcards and use these to test themselves on key vocabulary words or quotes.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GB"/>
              <a:t>For example, students could use the images below to self-quiz on rhetoric by covering up the written information:</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p:txBody>
      </p:sp>
      <p:sp>
        <p:nvSpPr>
          <p:cNvPr id="182" name="Google Shape;182;p8"/>
          <p:cNvSpPr txBox="1"/>
          <p:nvPr>
            <p:ph idx="12" type="sldNum"/>
          </p:nvPr>
        </p:nvSpPr>
        <p:spPr>
          <a:xfrm>
            <a:off x="4843463" y="11300181"/>
            <a:ext cx="1543050" cy="64911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183" name="Google Shape;183;p8"/>
          <p:cNvPicPr preferRelativeResize="0"/>
          <p:nvPr/>
        </p:nvPicPr>
        <p:blipFill rotWithShape="1">
          <a:blip r:embed="rId3">
            <a:alphaModFix/>
          </a:blip>
          <a:srcRect b="0" l="0" r="0" t="0"/>
          <a:stretch/>
        </p:blipFill>
        <p:spPr>
          <a:xfrm>
            <a:off x="127992" y="5961944"/>
            <a:ext cx="6602015" cy="4572000"/>
          </a:xfrm>
          <a:prstGeom prst="rect">
            <a:avLst/>
          </a:prstGeom>
          <a:noFill/>
          <a:ln>
            <a:noFill/>
          </a:ln>
        </p:spPr>
      </p:pic>
      <p:pic>
        <p:nvPicPr>
          <p:cNvPr descr="SJ_Logo (1)" id="184" name="Google Shape;184;p8"/>
          <p:cNvPicPr preferRelativeResize="0"/>
          <p:nvPr/>
        </p:nvPicPr>
        <p:blipFill rotWithShape="1">
          <a:blip r:embed="rId4">
            <a:alphaModFix/>
          </a:blip>
          <a:srcRect b="0" l="0" r="0" t="0"/>
          <a:stretch/>
        </p:blipFill>
        <p:spPr>
          <a:xfrm>
            <a:off x="87851" y="191373"/>
            <a:ext cx="957650" cy="897150"/>
          </a:xfrm>
          <a:prstGeom prst="rect">
            <a:avLst/>
          </a:prstGeom>
          <a:noFill/>
          <a:ln>
            <a:noFill/>
          </a:ln>
        </p:spPr>
      </p:pic>
      <p:sp>
        <p:nvSpPr>
          <p:cNvPr id="185" name="Google Shape;185;p8"/>
          <p:cNvSpPr/>
          <p:nvPr/>
        </p:nvSpPr>
        <p:spPr>
          <a:xfrm flipH="1" rot="-5400000">
            <a:off x="2980370" y="-1487999"/>
            <a:ext cx="2389500" cy="5365500"/>
          </a:xfrm>
          <a:prstGeom prst="rtTriangle">
            <a:avLst/>
          </a:prstGeom>
          <a:solidFill>
            <a:srgbClr val="4472C4"/>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6" name="Google Shape;186;p8"/>
          <p:cNvSpPr txBox="1"/>
          <p:nvPr/>
        </p:nvSpPr>
        <p:spPr>
          <a:xfrm>
            <a:off x="3857875" y="0"/>
            <a:ext cx="3000000" cy="1433400"/>
          </a:xfrm>
          <a:prstGeom prst="rect">
            <a:avLst/>
          </a:prstGeom>
          <a:noFill/>
          <a:ln>
            <a:noFill/>
          </a:ln>
        </p:spPr>
        <p:txBody>
          <a:bodyPr anchorCtr="0" anchor="t" bIns="91425" lIns="91425" spcFirstLastPara="1" rIns="91425" wrap="square" tIns="91425">
            <a:spAutoFit/>
          </a:bodyPr>
          <a:lstStyle/>
          <a:p>
            <a:pPr indent="0" lvl="0" marL="0" rtl="0" algn="ctr">
              <a:lnSpc>
                <a:spcPct val="119000"/>
              </a:lnSpc>
              <a:spcBef>
                <a:spcPts val="600"/>
              </a:spcBef>
              <a:spcAft>
                <a:spcPts val="0"/>
              </a:spcAft>
              <a:buNone/>
            </a:pPr>
            <a:r>
              <a:rPr lang="en-GB" sz="2400">
                <a:solidFill>
                  <a:schemeClr val="lt1"/>
                </a:solidFill>
                <a:latin typeface="Calibri"/>
                <a:ea typeface="Calibri"/>
                <a:cs typeface="Calibri"/>
                <a:sym typeface="Calibri"/>
              </a:rPr>
              <a:t>Science proven revision strategies to support learning</a:t>
            </a:r>
            <a:endParaRPr sz="1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2021-05-15T09:44:00Z</dcterms:created>
  <dc:creator>Helen Howell</dc:creator>
</cp:coreProperties>
</file>