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6858000" cy="12192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40" d="100"/>
          <a:sy n="40" d="100"/>
        </p:scale>
        <p:origin x="2324" y="-2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42F20-7ACB-493B-BA6F-38C5701253A7}"/>
              </a:ext>
            </a:extLst>
          </p:cNvPr>
          <p:cNvSpPr>
            <a:spLocks noGrp="1"/>
          </p:cNvSpPr>
          <p:nvPr>
            <p:ph type="ctrTitle"/>
          </p:nvPr>
        </p:nvSpPr>
        <p:spPr>
          <a:xfrm>
            <a:off x="857250" y="1995312"/>
            <a:ext cx="5143500" cy="4244622"/>
          </a:xfrm>
        </p:spPr>
        <p:txBody>
          <a:bodyPr anchor="b"/>
          <a:lstStyle>
            <a:lvl1pPr algn="ctr">
              <a:defRPr sz="3375"/>
            </a:lvl1pPr>
          </a:lstStyle>
          <a:p>
            <a:r>
              <a:rPr lang="en-US"/>
              <a:t>Click to edit Master title style</a:t>
            </a:r>
            <a:endParaRPr lang="en-GB"/>
          </a:p>
        </p:txBody>
      </p:sp>
      <p:sp>
        <p:nvSpPr>
          <p:cNvPr id="3" name="Subtitle 2">
            <a:extLst>
              <a:ext uri="{FF2B5EF4-FFF2-40B4-BE49-F238E27FC236}">
                <a16:creationId xmlns:a16="http://schemas.microsoft.com/office/drawing/2014/main" id="{24E53406-1EA8-43CB-92D7-9125B4984B79}"/>
              </a:ext>
            </a:extLst>
          </p:cNvPr>
          <p:cNvSpPr>
            <a:spLocks noGrp="1"/>
          </p:cNvSpPr>
          <p:nvPr>
            <p:ph type="subTitle" idx="1"/>
          </p:nvPr>
        </p:nvSpPr>
        <p:spPr>
          <a:xfrm>
            <a:off x="857250" y="6403623"/>
            <a:ext cx="5143500" cy="2943577"/>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AF35931-7262-46CF-9880-35FA5AD6E815}"/>
              </a:ext>
            </a:extLst>
          </p:cNvPr>
          <p:cNvSpPr>
            <a:spLocks noGrp="1"/>
          </p:cNvSpPr>
          <p:nvPr>
            <p:ph type="dt" sz="half" idx="10"/>
          </p:nvPr>
        </p:nvSpPr>
        <p:spPr/>
        <p:txBody>
          <a:bodyPr/>
          <a:lstStyle/>
          <a:p>
            <a:fld id="{7FFAE48F-D70E-4F67-A33B-C9BB106AF50D}" type="datetimeFigureOut">
              <a:rPr lang="en-GB" smtClean="0"/>
              <a:t>16/11/2021</a:t>
            </a:fld>
            <a:endParaRPr lang="en-GB"/>
          </a:p>
        </p:txBody>
      </p:sp>
      <p:sp>
        <p:nvSpPr>
          <p:cNvPr id="5" name="Footer Placeholder 4">
            <a:extLst>
              <a:ext uri="{FF2B5EF4-FFF2-40B4-BE49-F238E27FC236}">
                <a16:creationId xmlns:a16="http://schemas.microsoft.com/office/drawing/2014/main" id="{B18E2B4F-1511-4778-8AB4-024B14488F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6277B89-8339-452D-A3C8-DC710968B679}"/>
              </a:ext>
            </a:extLst>
          </p:cNvPr>
          <p:cNvSpPr>
            <a:spLocks noGrp="1"/>
          </p:cNvSpPr>
          <p:nvPr>
            <p:ph type="sldNum" sz="quarter" idx="12"/>
          </p:nvPr>
        </p:nvSpPr>
        <p:spPr/>
        <p:txBody>
          <a:bodyPr/>
          <a:lstStyle/>
          <a:p>
            <a:fld id="{15F06A5E-5B69-4EEA-AF15-CB751CFD5C0A}" type="slidenum">
              <a:rPr lang="en-GB" smtClean="0"/>
              <a:t>‹#›</a:t>
            </a:fld>
            <a:endParaRPr lang="en-GB"/>
          </a:p>
        </p:txBody>
      </p:sp>
    </p:spTree>
    <p:extLst>
      <p:ext uri="{BB962C8B-B14F-4D97-AF65-F5344CB8AC3E}">
        <p14:creationId xmlns:p14="http://schemas.microsoft.com/office/powerpoint/2010/main" val="3847740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64040-0B7A-42C7-8ECD-50FC9D695CB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4871877-7DA9-4F1E-92DB-A2BD384D95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360C9D-9DB4-415D-8843-8AA06D18C9D0}"/>
              </a:ext>
            </a:extLst>
          </p:cNvPr>
          <p:cNvSpPr>
            <a:spLocks noGrp="1"/>
          </p:cNvSpPr>
          <p:nvPr>
            <p:ph type="dt" sz="half" idx="10"/>
          </p:nvPr>
        </p:nvSpPr>
        <p:spPr/>
        <p:txBody>
          <a:bodyPr/>
          <a:lstStyle/>
          <a:p>
            <a:fld id="{7FFAE48F-D70E-4F67-A33B-C9BB106AF50D}" type="datetimeFigureOut">
              <a:rPr lang="en-GB" smtClean="0"/>
              <a:t>16/11/2021</a:t>
            </a:fld>
            <a:endParaRPr lang="en-GB"/>
          </a:p>
        </p:txBody>
      </p:sp>
      <p:sp>
        <p:nvSpPr>
          <p:cNvPr id="5" name="Footer Placeholder 4">
            <a:extLst>
              <a:ext uri="{FF2B5EF4-FFF2-40B4-BE49-F238E27FC236}">
                <a16:creationId xmlns:a16="http://schemas.microsoft.com/office/drawing/2014/main" id="{597CE562-0D79-4933-A566-BBFBA731AC6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28957B-1FC1-450A-8535-3E6E09A60DB5}"/>
              </a:ext>
            </a:extLst>
          </p:cNvPr>
          <p:cNvSpPr>
            <a:spLocks noGrp="1"/>
          </p:cNvSpPr>
          <p:nvPr>
            <p:ph type="sldNum" sz="quarter" idx="12"/>
          </p:nvPr>
        </p:nvSpPr>
        <p:spPr/>
        <p:txBody>
          <a:bodyPr/>
          <a:lstStyle/>
          <a:p>
            <a:fld id="{15F06A5E-5B69-4EEA-AF15-CB751CFD5C0A}" type="slidenum">
              <a:rPr lang="en-GB" smtClean="0"/>
              <a:t>‹#›</a:t>
            </a:fld>
            <a:endParaRPr lang="en-GB"/>
          </a:p>
        </p:txBody>
      </p:sp>
    </p:spTree>
    <p:extLst>
      <p:ext uri="{BB962C8B-B14F-4D97-AF65-F5344CB8AC3E}">
        <p14:creationId xmlns:p14="http://schemas.microsoft.com/office/powerpoint/2010/main" val="2485168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9206AE-2A07-4E5D-A46F-F6244A53A75C}"/>
              </a:ext>
            </a:extLst>
          </p:cNvPr>
          <p:cNvSpPr>
            <a:spLocks noGrp="1"/>
          </p:cNvSpPr>
          <p:nvPr>
            <p:ph type="title" orient="vert"/>
          </p:nvPr>
        </p:nvSpPr>
        <p:spPr>
          <a:xfrm>
            <a:off x="4907756" y="649111"/>
            <a:ext cx="1478756" cy="10332156"/>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DD38A4-0995-4D9D-BDBE-9C2E96B2A418}"/>
              </a:ext>
            </a:extLst>
          </p:cNvPr>
          <p:cNvSpPr>
            <a:spLocks noGrp="1"/>
          </p:cNvSpPr>
          <p:nvPr>
            <p:ph type="body" orient="vert" idx="1"/>
          </p:nvPr>
        </p:nvSpPr>
        <p:spPr>
          <a:xfrm>
            <a:off x="471487"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C9707F-805C-4CD6-A724-7AEFCD59841C}"/>
              </a:ext>
            </a:extLst>
          </p:cNvPr>
          <p:cNvSpPr>
            <a:spLocks noGrp="1"/>
          </p:cNvSpPr>
          <p:nvPr>
            <p:ph type="dt" sz="half" idx="10"/>
          </p:nvPr>
        </p:nvSpPr>
        <p:spPr/>
        <p:txBody>
          <a:bodyPr/>
          <a:lstStyle/>
          <a:p>
            <a:fld id="{7FFAE48F-D70E-4F67-A33B-C9BB106AF50D}" type="datetimeFigureOut">
              <a:rPr lang="en-GB" smtClean="0"/>
              <a:t>16/11/2021</a:t>
            </a:fld>
            <a:endParaRPr lang="en-GB"/>
          </a:p>
        </p:txBody>
      </p:sp>
      <p:sp>
        <p:nvSpPr>
          <p:cNvPr id="5" name="Footer Placeholder 4">
            <a:extLst>
              <a:ext uri="{FF2B5EF4-FFF2-40B4-BE49-F238E27FC236}">
                <a16:creationId xmlns:a16="http://schemas.microsoft.com/office/drawing/2014/main" id="{6A091634-73DF-4BCD-8F51-960AAE7770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A92053-4FAC-4723-8BF1-B8331F44283C}"/>
              </a:ext>
            </a:extLst>
          </p:cNvPr>
          <p:cNvSpPr>
            <a:spLocks noGrp="1"/>
          </p:cNvSpPr>
          <p:nvPr>
            <p:ph type="sldNum" sz="quarter" idx="12"/>
          </p:nvPr>
        </p:nvSpPr>
        <p:spPr/>
        <p:txBody>
          <a:bodyPr/>
          <a:lstStyle/>
          <a:p>
            <a:fld id="{15F06A5E-5B69-4EEA-AF15-CB751CFD5C0A}" type="slidenum">
              <a:rPr lang="en-GB" smtClean="0"/>
              <a:t>‹#›</a:t>
            </a:fld>
            <a:endParaRPr lang="en-GB"/>
          </a:p>
        </p:txBody>
      </p:sp>
    </p:spTree>
    <p:extLst>
      <p:ext uri="{BB962C8B-B14F-4D97-AF65-F5344CB8AC3E}">
        <p14:creationId xmlns:p14="http://schemas.microsoft.com/office/powerpoint/2010/main" val="2156175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52FE1-BBE2-4AFA-A7D2-98540A549D0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F295DC0-5A24-4982-A084-E49C91647D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A8E991-4F10-4DC6-A26E-A9DDD34A553A}"/>
              </a:ext>
            </a:extLst>
          </p:cNvPr>
          <p:cNvSpPr>
            <a:spLocks noGrp="1"/>
          </p:cNvSpPr>
          <p:nvPr>
            <p:ph type="dt" sz="half" idx="10"/>
          </p:nvPr>
        </p:nvSpPr>
        <p:spPr/>
        <p:txBody>
          <a:bodyPr/>
          <a:lstStyle/>
          <a:p>
            <a:fld id="{7FFAE48F-D70E-4F67-A33B-C9BB106AF50D}" type="datetimeFigureOut">
              <a:rPr lang="en-GB" smtClean="0"/>
              <a:t>16/11/2021</a:t>
            </a:fld>
            <a:endParaRPr lang="en-GB"/>
          </a:p>
        </p:txBody>
      </p:sp>
      <p:sp>
        <p:nvSpPr>
          <p:cNvPr id="5" name="Footer Placeholder 4">
            <a:extLst>
              <a:ext uri="{FF2B5EF4-FFF2-40B4-BE49-F238E27FC236}">
                <a16:creationId xmlns:a16="http://schemas.microsoft.com/office/drawing/2014/main" id="{B15AF548-C005-4A99-9958-458A05F44E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98CB9F-932B-4E23-8E7A-316F222E1867}"/>
              </a:ext>
            </a:extLst>
          </p:cNvPr>
          <p:cNvSpPr>
            <a:spLocks noGrp="1"/>
          </p:cNvSpPr>
          <p:nvPr>
            <p:ph type="sldNum" sz="quarter" idx="12"/>
          </p:nvPr>
        </p:nvSpPr>
        <p:spPr/>
        <p:txBody>
          <a:bodyPr/>
          <a:lstStyle/>
          <a:p>
            <a:fld id="{15F06A5E-5B69-4EEA-AF15-CB751CFD5C0A}" type="slidenum">
              <a:rPr lang="en-GB" smtClean="0"/>
              <a:t>‹#›</a:t>
            </a:fld>
            <a:endParaRPr lang="en-GB"/>
          </a:p>
        </p:txBody>
      </p:sp>
    </p:spTree>
    <p:extLst>
      <p:ext uri="{BB962C8B-B14F-4D97-AF65-F5344CB8AC3E}">
        <p14:creationId xmlns:p14="http://schemas.microsoft.com/office/powerpoint/2010/main" val="1554457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E9502-E908-468A-A13E-83FF094B3623}"/>
              </a:ext>
            </a:extLst>
          </p:cNvPr>
          <p:cNvSpPr>
            <a:spLocks noGrp="1"/>
          </p:cNvSpPr>
          <p:nvPr>
            <p:ph type="title"/>
          </p:nvPr>
        </p:nvSpPr>
        <p:spPr>
          <a:xfrm>
            <a:off x="467916" y="3039535"/>
            <a:ext cx="5915025" cy="5071532"/>
          </a:xfrm>
        </p:spPr>
        <p:txBody>
          <a:bodyPr anchor="b"/>
          <a:lstStyle>
            <a:lvl1pPr>
              <a:defRPr sz="3375"/>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1198A07-8459-4A27-B05E-025F2C91E69D}"/>
              </a:ext>
            </a:extLst>
          </p:cNvPr>
          <p:cNvSpPr>
            <a:spLocks noGrp="1"/>
          </p:cNvSpPr>
          <p:nvPr>
            <p:ph type="body" idx="1"/>
          </p:nvPr>
        </p:nvSpPr>
        <p:spPr>
          <a:xfrm>
            <a:off x="467916" y="8159046"/>
            <a:ext cx="5915025" cy="266699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5B9538-3946-4D9E-9D58-808A7B1521FD}"/>
              </a:ext>
            </a:extLst>
          </p:cNvPr>
          <p:cNvSpPr>
            <a:spLocks noGrp="1"/>
          </p:cNvSpPr>
          <p:nvPr>
            <p:ph type="dt" sz="half" idx="10"/>
          </p:nvPr>
        </p:nvSpPr>
        <p:spPr/>
        <p:txBody>
          <a:bodyPr/>
          <a:lstStyle/>
          <a:p>
            <a:fld id="{7FFAE48F-D70E-4F67-A33B-C9BB106AF50D}" type="datetimeFigureOut">
              <a:rPr lang="en-GB" smtClean="0"/>
              <a:t>16/11/2021</a:t>
            </a:fld>
            <a:endParaRPr lang="en-GB"/>
          </a:p>
        </p:txBody>
      </p:sp>
      <p:sp>
        <p:nvSpPr>
          <p:cNvPr id="5" name="Footer Placeholder 4">
            <a:extLst>
              <a:ext uri="{FF2B5EF4-FFF2-40B4-BE49-F238E27FC236}">
                <a16:creationId xmlns:a16="http://schemas.microsoft.com/office/drawing/2014/main" id="{E27FF702-988C-45F0-A79C-E69BD03837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5EDAAB-4A57-4062-862B-65C077015ECF}"/>
              </a:ext>
            </a:extLst>
          </p:cNvPr>
          <p:cNvSpPr>
            <a:spLocks noGrp="1"/>
          </p:cNvSpPr>
          <p:nvPr>
            <p:ph type="sldNum" sz="quarter" idx="12"/>
          </p:nvPr>
        </p:nvSpPr>
        <p:spPr/>
        <p:txBody>
          <a:bodyPr/>
          <a:lstStyle/>
          <a:p>
            <a:fld id="{15F06A5E-5B69-4EEA-AF15-CB751CFD5C0A}" type="slidenum">
              <a:rPr lang="en-GB" smtClean="0"/>
              <a:t>‹#›</a:t>
            </a:fld>
            <a:endParaRPr lang="en-GB"/>
          </a:p>
        </p:txBody>
      </p:sp>
    </p:spTree>
    <p:extLst>
      <p:ext uri="{BB962C8B-B14F-4D97-AF65-F5344CB8AC3E}">
        <p14:creationId xmlns:p14="http://schemas.microsoft.com/office/powerpoint/2010/main" val="1841192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43216-BB19-4DDB-BFCE-F28C80C7A3F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0EF7AE6-685C-4F55-A35D-FF7AB4EFE56C}"/>
              </a:ext>
            </a:extLst>
          </p:cNvPr>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07BE55E-DAC5-4FA8-9D14-AC9C0C519335}"/>
              </a:ext>
            </a:extLst>
          </p:cNvPr>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EBA766C-4215-40EC-8616-B95E9D1BFCDB}"/>
              </a:ext>
            </a:extLst>
          </p:cNvPr>
          <p:cNvSpPr>
            <a:spLocks noGrp="1"/>
          </p:cNvSpPr>
          <p:nvPr>
            <p:ph type="dt" sz="half" idx="10"/>
          </p:nvPr>
        </p:nvSpPr>
        <p:spPr/>
        <p:txBody>
          <a:bodyPr/>
          <a:lstStyle/>
          <a:p>
            <a:fld id="{7FFAE48F-D70E-4F67-A33B-C9BB106AF50D}" type="datetimeFigureOut">
              <a:rPr lang="en-GB" smtClean="0"/>
              <a:t>16/11/2021</a:t>
            </a:fld>
            <a:endParaRPr lang="en-GB"/>
          </a:p>
        </p:txBody>
      </p:sp>
      <p:sp>
        <p:nvSpPr>
          <p:cNvPr id="6" name="Footer Placeholder 5">
            <a:extLst>
              <a:ext uri="{FF2B5EF4-FFF2-40B4-BE49-F238E27FC236}">
                <a16:creationId xmlns:a16="http://schemas.microsoft.com/office/drawing/2014/main" id="{1208C4A6-656E-4C2A-AF5E-F0263C3868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4319E92-FC50-41E8-BDDD-B2F3A188C241}"/>
              </a:ext>
            </a:extLst>
          </p:cNvPr>
          <p:cNvSpPr>
            <a:spLocks noGrp="1"/>
          </p:cNvSpPr>
          <p:nvPr>
            <p:ph type="sldNum" sz="quarter" idx="12"/>
          </p:nvPr>
        </p:nvSpPr>
        <p:spPr/>
        <p:txBody>
          <a:bodyPr/>
          <a:lstStyle/>
          <a:p>
            <a:fld id="{15F06A5E-5B69-4EEA-AF15-CB751CFD5C0A}" type="slidenum">
              <a:rPr lang="en-GB" smtClean="0"/>
              <a:t>‹#›</a:t>
            </a:fld>
            <a:endParaRPr lang="en-GB"/>
          </a:p>
        </p:txBody>
      </p:sp>
    </p:spTree>
    <p:extLst>
      <p:ext uri="{BB962C8B-B14F-4D97-AF65-F5344CB8AC3E}">
        <p14:creationId xmlns:p14="http://schemas.microsoft.com/office/powerpoint/2010/main" val="1312623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837EE-F57A-45D8-9FE6-8D5D4600D7AB}"/>
              </a:ext>
            </a:extLst>
          </p:cNvPr>
          <p:cNvSpPr>
            <a:spLocks noGrp="1"/>
          </p:cNvSpPr>
          <p:nvPr>
            <p:ph type="title"/>
          </p:nvPr>
        </p:nvSpPr>
        <p:spPr>
          <a:xfrm>
            <a:off x="472381" y="649112"/>
            <a:ext cx="5915025" cy="2356556"/>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2E0DD77-8E38-4210-B8CC-33A7857E4684}"/>
              </a:ext>
            </a:extLst>
          </p:cNvPr>
          <p:cNvSpPr>
            <a:spLocks noGrp="1"/>
          </p:cNvSpPr>
          <p:nvPr>
            <p:ph type="body" idx="1"/>
          </p:nvPr>
        </p:nvSpPr>
        <p:spPr>
          <a:xfrm>
            <a:off x="472381" y="2988734"/>
            <a:ext cx="2901255" cy="146473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a:extLst>
              <a:ext uri="{FF2B5EF4-FFF2-40B4-BE49-F238E27FC236}">
                <a16:creationId xmlns:a16="http://schemas.microsoft.com/office/drawing/2014/main" id="{DDE6086F-D306-481F-8FBE-DC54DC3309BC}"/>
              </a:ext>
            </a:extLst>
          </p:cNvPr>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FE06BD7-A737-4E95-B740-BB22D65FCD80}"/>
              </a:ext>
            </a:extLst>
          </p:cNvPr>
          <p:cNvSpPr>
            <a:spLocks noGrp="1"/>
          </p:cNvSpPr>
          <p:nvPr>
            <p:ph type="body" sz="quarter" idx="3"/>
          </p:nvPr>
        </p:nvSpPr>
        <p:spPr>
          <a:xfrm>
            <a:off x="3471863" y="2988734"/>
            <a:ext cx="2915543" cy="146473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a:extLst>
              <a:ext uri="{FF2B5EF4-FFF2-40B4-BE49-F238E27FC236}">
                <a16:creationId xmlns:a16="http://schemas.microsoft.com/office/drawing/2014/main" id="{6D17B1AB-48CF-460E-B151-97D2622DE50D}"/>
              </a:ext>
            </a:extLst>
          </p:cNvPr>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B3DA630-F87F-4CF5-8314-1441A0CAAE14}"/>
              </a:ext>
            </a:extLst>
          </p:cNvPr>
          <p:cNvSpPr>
            <a:spLocks noGrp="1"/>
          </p:cNvSpPr>
          <p:nvPr>
            <p:ph type="dt" sz="half" idx="10"/>
          </p:nvPr>
        </p:nvSpPr>
        <p:spPr/>
        <p:txBody>
          <a:bodyPr/>
          <a:lstStyle/>
          <a:p>
            <a:fld id="{7FFAE48F-D70E-4F67-A33B-C9BB106AF50D}" type="datetimeFigureOut">
              <a:rPr lang="en-GB" smtClean="0"/>
              <a:t>16/11/2021</a:t>
            </a:fld>
            <a:endParaRPr lang="en-GB"/>
          </a:p>
        </p:txBody>
      </p:sp>
      <p:sp>
        <p:nvSpPr>
          <p:cNvPr id="8" name="Footer Placeholder 7">
            <a:extLst>
              <a:ext uri="{FF2B5EF4-FFF2-40B4-BE49-F238E27FC236}">
                <a16:creationId xmlns:a16="http://schemas.microsoft.com/office/drawing/2014/main" id="{90FF2460-B70B-4974-A535-6093AA3A2D8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C21025A-B53C-425D-B3CF-4A04B7F82C2C}"/>
              </a:ext>
            </a:extLst>
          </p:cNvPr>
          <p:cNvSpPr>
            <a:spLocks noGrp="1"/>
          </p:cNvSpPr>
          <p:nvPr>
            <p:ph type="sldNum" sz="quarter" idx="12"/>
          </p:nvPr>
        </p:nvSpPr>
        <p:spPr/>
        <p:txBody>
          <a:bodyPr/>
          <a:lstStyle/>
          <a:p>
            <a:fld id="{15F06A5E-5B69-4EEA-AF15-CB751CFD5C0A}" type="slidenum">
              <a:rPr lang="en-GB" smtClean="0"/>
              <a:t>‹#›</a:t>
            </a:fld>
            <a:endParaRPr lang="en-GB"/>
          </a:p>
        </p:txBody>
      </p:sp>
    </p:spTree>
    <p:extLst>
      <p:ext uri="{BB962C8B-B14F-4D97-AF65-F5344CB8AC3E}">
        <p14:creationId xmlns:p14="http://schemas.microsoft.com/office/powerpoint/2010/main" val="2815186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7B53B-7E5C-44E4-8982-A4007C6E8C8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0FF75BF-2E4E-467D-A0C8-3D5769469199}"/>
              </a:ext>
            </a:extLst>
          </p:cNvPr>
          <p:cNvSpPr>
            <a:spLocks noGrp="1"/>
          </p:cNvSpPr>
          <p:nvPr>
            <p:ph type="dt" sz="half" idx="10"/>
          </p:nvPr>
        </p:nvSpPr>
        <p:spPr/>
        <p:txBody>
          <a:bodyPr/>
          <a:lstStyle/>
          <a:p>
            <a:fld id="{7FFAE48F-D70E-4F67-A33B-C9BB106AF50D}" type="datetimeFigureOut">
              <a:rPr lang="en-GB" smtClean="0"/>
              <a:t>16/11/2021</a:t>
            </a:fld>
            <a:endParaRPr lang="en-GB"/>
          </a:p>
        </p:txBody>
      </p:sp>
      <p:sp>
        <p:nvSpPr>
          <p:cNvPr id="4" name="Footer Placeholder 3">
            <a:extLst>
              <a:ext uri="{FF2B5EF4-FFF2-40B4-BE49-F238E27FC236}">
                <a16:creationId xmlns:a16="http://schemas.microsoft.com/office/drawing/2014/main" id="{8B2E659F-3959-46E3-9CB1-54B8152FF4C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429731F-51FA-479B-823C-29E35BC03A23}"/>
              </a:ext>
            </a:extLst>
          </p:cNvPr>
          <p:cNvSpPr>
            <a:spLocks noGrp="1"/>
          </p:cNvSpPr>
          <p:nvPr>
            <p:ph type="sldNum" sz="quarter" idx="12"/>
          </p:nvPr>
        </p:nvSpPr>
        <p:spPr/>
        <p:txBody>
          <a:bodyPr/>
          <a:lstStyle/>
          <a:p>
            <a:fld id="{15F06A5E-5B69-4EEA-AF15-CB751CFD5C0A}" type="slidenum">
              <a:rPr lang="en-GB" smtClean="0"/>
              <a:t>‹#›</a:t>
            </a:fld>
            <a:endParaRPr lang="en-GB"/>
          </a:p>
        </p:txBody>
      </p:sp>
    </p:spTree>
    <p:extLst>
      <p:ext uri="{BB962C8B-B14F-4D97-AF65-F5344CB8AC3E}">
        <p14:creationId xmlns:p14="http://schemas.microsoft.com/office/powerpoint/2010/main" val="3914798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45728B-3018-42AE-BF29-2126572C57B8}"/>
              </a:ext>
            </a:extLst>
          </p:cNvPr>
          <p:cNvSpPr>
            <a:spLocks noGrp="1"/>
          </p:cNvSpPr>
          <p:nvPr>
            <p:ph type="dt" sz="half" idx="10"/>
          </p:nvPr>
        </p:nvSpPr>
        <p:spPr/>
        <p:txBody>
          <a:bodyPr/>
          <a:lstStyle/>
          <a:p>
            <a:fld id="{7FFAE48F-D70E-4F67-A33B-C9BB106AF50D}" type="datetimeFigureOut">
              <a:rPr lang="en-GB" smtClean="0"/>
              <a:t>16/11/2021</a:t>
            </a:fld>
            <a:endParaRPr lang="en-GB"/>
          </a:p>
        </p:txBody>
      </p:sp>
      <p:sp>
        <p:nvSpPr>
          <p:cNvPr id="3" name="Footer Placeholder 2">
            <a:extLst>
              <a:ext uri="{FF2B5EF4-FFF2-40B4-BE49-F238E27FC236}">
                <a16:creationId xmlns:a16="http://schemas.microsoft.com/office/drawing/2014/main" id="{E5508672-E922-4D7E-A12A-35C5675A63E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E38986B-AE01-4AD5-AE4D-5CECBCFE1199}"/>
              </a:ext>
            </a:extLst>
          </p:cNvPr>
          <p:cNvSpPr>
            <a:spLocks noGrp="1"/>
          </p:cNvSpPr>
          <p:nvPr>
            <p:ph type="sldNum" sz="quarter" idx="12"/>
          </p:nvPr>
        </p:nvSpPr>
        <p:spPr/>
        <p:txBody>
          <a:bodyPr/>
          <a:lstStyle/>
          <a:p>
            <a:fld id="{15F06A5E-5B69-4EEA-AF15-CB751CFD5C0A}" type="slidenum">
              <a:rPr lang="en-GB" smtClean="0"/>
              <a:t>‹#›</a:t>
            </a:fld>
            <a:endParaRPr lang="en-GB"/>
          </a:p>
        </p:txBody>
      </p:sp>
    </p:spTree>
    <p:extLst>
      <p:ext uri="{BB962C8B-B14F-4D97-AF65-F5344CB8AC3E}">
        <p14:creationId xmlns:p14="http://schemas.microsoft.com/office/powerpoint/2010/main" val="253166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B6B34-C1D1-4C32-BB30-7B11FB7C71CE}"/>
              </a:ext>
            </a:extLst>
          </p:cNvPr>
          <p:cNvSpPr>
            <a:spLocks noGrp="1"/>
          </p:cNvSpPr>
          <p:nvPr>
            <p:ph type="title"/>
          </p:nvPr>
        </p:nvSpPr>
        <p:spPr>
          <a:xfrm>
            <a:off x="472381" y="812800"/>
            <a:ext cx="2211883" cy="2844800"/>
          </a:xfrm>
        </p:spPr>
        <p:txBody>
          <a:bodyPr anchor="b"/>
          <a:lstStyle>
            <a:lvl1pPr>
              <a:defRPr sz="18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885C519-27AA-4C6F-82AF-5A9B5FD5FBE1}"/>
              </a:ext>
            </a:extLst>
          </p:cNvPr>
          <p:cNvSpPr>
            <a:spLocks noGrp="1"/>
          </p:cNvSpPr>
          <p:nvPr>
            <p:ph idx="1"/>
          </p:nvPr>
        </p:nvSpPr>
        <p:spPr>
          <a:xfrm>
            <a:off x="2915543" y="1755423"/>
            <a:ext cx="3471863" cy="8664222"/>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C3F8692-2BE3-4A5E-8777-7150FE9E2540}"/>
              </a:ext>
            </a:extLst>
          </p:cNvPr>
          <p:cNvSpPr>
            <a:spLocks noGrp="1"/>
          </p:cNvSpPr>
          <p:nvPr>
            <p:ph type="body" sz="half" idx="2"/>
          </p:nvPr>
        </p:nvSpPr>
        <p:spPr>
          <a:xfrm>
            <a:off x="472381" y="3657600"/>
            <a:ext cx="2211883" cy="6776156"/>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a:extLst>
              <a:ext uri="{FF2B5EF4-FFF2-40B4-BE49-F238E27FC236}">
                <a16:creationId xmlns:a16="http://schemas.microsoft.com/office/drawing/2014/main" id="{EF427338-A52C-455E-8AF1-A54A73E0FB59}"/>
              </a:ext>
            </a:extLst>
          </p:cNvPr>
          <p:cNvSpPr>
            <a:spLocks noGrp="1"/>
          </p:cNvSpPr>
          <p:nvPr>
            <p:ph type="dt" sz="half" idx="10"/>
          </p:nvPr>
        </p:nvSpPr>
        <p:spPr/>
        <p:txBody>
          <a:bodyPr/>
          <a:lstStyle/>
          <a:p>
            <a:fld id="{7FFAE48F-D70E-4F67-A33B-C9BB106AF50D}" type="datetimeFigureOut">
              <a:rPr lang="en-GB" smtClean="0"/>
              <a:t>16/11/2021</a:t>
            </a:fld>
            <a:endParaRPr lang="en-GB"/>
          </a:p>
        </p:txBody>
      </p:sp>
      <p:sp>
        <p:nvSpPr>
          <p:cNvPr id="6" name="Footer Placeholder 5">
            <a:extLst>
              <a:ext uri="{FF2B5EF4-FFF2-40B4-BE49-F238E27FC236}">
                <a16:creationId xmlns:a16="http://schemas.microsoft.com/office/drawing/2014/main" id="{25A5D155-C78E-47A5-9D6D-F6F9C8394B9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B91D9D5-F9E8-4D2B-A0B0-B78C485A6457}"/>
              </a:ext>
            </a:extLst>
          </p:cNvPr>
          <p:cNvSpPr>
            <a:spLocks noGrp="1"/>
          </p:cNvSpPr>
          <p:nvPr>
            <p:ph type="sldNum" sz="quarter" idx="12"/>
          </p:nvPr>
        </p:nvSpPr>
        <p:spPr/>
        <p:txBody>
          <a:bodyPr/>
          <a:lstStyle/>
          <a:p>
            <a:fld id="{15F06A5E-5B69-4EEA-AF15-CB751CFD5C0A}" type="slidenum">
              <a:rPr lang="en-GB" smtClean="0"/>
              <a:t>‹#›</a:t>
            </a:fld>
            <a:endParaRPr lang="en-GB"/>
          </a:p>
        </p:txBody>
      </p:sp>
    </p:spTree>
    <p:extLst>
      <p:ext uri="{BB962C8B-B14F-4D97-AF65-F5344CB8AC3E}">
        <p14:creationId xmlns:p14="http://schemas.microsoft.com/office/powerpoint/2010/main" val="2248214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FA031-0E6F-4C0B-9318-7F282B83187C}"/>
              </a:ext>
            </a:extLst>
          </p:cNvPr>
          <p:cNvSpPr>
            <a:spLocks noGrp="1"/>
          </p:cNvSpPr>
          <p:nvPr>
            <p:ph type="title"/>
          </p:nvPr>
        </p:nvSpPr>
        <p:spPr>
          <a:xfrm>
            <a:off x="472381" y="812800"/>
            <a:ext cx="2211883" cy="2844800"/>
          </a:xfrm>
        </p:spPr>
        <p:txBody>
          <a:bodyPr anchor="b"/>
          <a:lstStyle>
            <a:lvl1pPr>
              <a:defRPr sz="18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A04CB93-EB36-4F29-BBE9-22289A45DE29}"/>
              </a:ext>
            </a:extLst>
          </p:cNvPr>
          <p:cNvSpPr>
            <a:spLocks noGrp="1"/>
          </p:cNvSpPr>
          <p:nvPr>
            <p:ph type="pic" idx="1"/>
          </p:nvPr>
        </p:nvSpPr>
        <p:spPr>
          <a:xfrm>
            <a:off x="2915543" y="1755423"/>
            <a:ext cx="3471863" cy="8664222"/>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GB"/>
          </a:p>
        </p:txBody>
      </p:sp>
      <p:sp>
        <p:nvSpPr>
          <p:cNvPr id="4" name="Text Placeholder 3">
            <a:extLst>
              <a:ext uri="{FF2B5EF4-FFF2-40B4-BE49-F238E27FC236}">
                <a16:creationId xmlns:a16="http://schemas.microsoft.com/office/drawing/2014/main" id="{478CD516-1B1A-4A17-A819-7D693A6AB53C}"/>
              </a:ext>
            </a:extLst>
          </p:cNvPr>
          <p:cNvSpPr>
            <a:spLocks noGrp="1"/>
          </p:cNvSpPr>
          <p:nvPr>
            <p:ph type="body" sz="half" idx="2"/>
          </p:nvPr>
        </p:nvSpPr>
        <p:spPr>
          <a:xfrm>
            <a:off x="472381" y="3657600"/>
            <a:ext cx="2211883" cy="6776156"/>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a:extLst>
              <a:ext uri="{FF2B5EF4-FFF2-40B4-BE49-F238E27FC236}">
                <a16:creationId xmlns:a16="http://schemas.microsoft.com/office/drawing/2014/main" id="{D189F8C0-5C85-4BD9-AE89-6C573749085D}"/>
              </a:ext>
            </a:extLst>
          </p:cNvPr>
          <p:cNvSpPr>
            <a:spLocks noGrp="1"/>
          </p:cNvSpPr>
          <p:nvPr>
            <p:ph type="dt" sz="half" idx="10"/>
          </p:nvPr>
        </p:nvSpPr>
        <p:spPr/>
        <p:txBody>
          <a:bodyPr/>
          <a:lstStyle/>
          <a:p>
            <a:fld id="{7FFAE48F-D70E-4F67-A33B-C9BB106AF50D}" type="datetimeFigureOut">
              <a:rPr lang="en-GB" smtClean="0"/>
              <a:t>16/11/2021</a:t>
            </a:fld>
            <a:endParaRPr lang="en-GB"/>
          </a:p>
        </p:txBody>
      </p:sp>
      <p:sp>
        <p:nvSpPr>
          <p:cNvPr id="6" name="Footer Placeholder 5">
            <a:extLst>
              <a:ext uri="{FF2B5EF4-FFF2-40B4-BE49-F238E27FC236}">
                <a16:creationId xmlns:a16="http://schemas.microsoft.com/office/drawing/2014/main" id="{FC524DB3-2C8D-4349-B624-A0426EB3BEB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2FC663C-5842-46B9-BB26-D7DDDDB98501}"/>
              </a:ext>
            </a:extLst>
          </p:cNvPr>
          <p:cNvSpPr>
            <a:spLocks noGrp="1"/>
          </p:cNvSpPr>
          <p:nvPr>
            <p:ph type="sldNum" sz="quarter" idx="12"/>
          </p:nvPr>
        </p:nvSpPr>
        <p:spPr/>
        <p:txBody>
          <a:bodyPr/>
          <a:lstStyle/>
          <a:p>
            <a:fld id="{15F06A5E-5B69-4EEA-AF15-CB751CFD5C0A}" type="slidenum">
              <a:rPr lang="en-GB" smtClean="0"/>
              <a:t>‹#›</a:t>
            </a:fld>
            <a:endParaRPr lang="en-GB"/>
          </a:p>
        </p:txBody>
      </p:sp>
    </p:spTree>
    <p:extLst>
      <p:ext uri="{BB962C8B-B14F-4D97-AF65-F5344CB8AC3E}">
        <p14:creationId xmlns:p14="http://schemas.microsoft.com/office/powerpoint/2010/main" val="2663160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021E59-EA57-4594-9448-6586A9C36AED}"/>
              </a:ext>
            </a:extLst>
          </p:cNvPr>
          <p:cNvSpPr>
            <a:spLocks noGrp="1"/>
          </p:cNvSpPr>
          <p:nvPr>
            <p:ph type="title"/>
          </p:nvPr>
        </p:nvSpPr>
        <p:spPr>
          <a:xfrm>
            <a:off x="471488" y="649112"/>
            <a:ext cx="5915025" cy="2356556"/>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F0E2ABF-F5D9-4904-8E73-E78B1589C9D8}"/>
              </a:ext>
            </a:extLst>
          </p:cNvPr>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B14A1E-1354-4420-AA76-FF6B3FCFDD01}"/>
              </a:ext>
            </a:extLst>
          </p:cNvPr>
          <p:cNvSpPr>
            <a:spLocks noGrp="1"/>
          </p:cNvSpPr>
          <p:nvPr>
            <p:ph type="dt" sz="half" idx="2"/>
          </p:nvPr>
        </p:nvSpPr>
        <p:spPr>
          <a:xfrm>
            <a:off x="471488" y="11300179"/>
            <a:ext cx="1543050" cy="649111"/>
          </a:xfrm>
          <a:prstGeom prst="rect">
            <a:avLst/>
          </a:prstGeom>
        </p:spPr>
        <p:txBody>
          <a:bodyPr vert="horz" lIns="91440" tIns="45720" rIns="91440" bIns="45720" rtlCol="0" anchor="ctr"/>
          <a:lstStyle>
            <a:lvl1pPr algn="l">
              <a:defRPr sz="675">
                <a:solidFill>
                  <a:schemeClr val="tx1">
                    <a:tint val="75000"/>
                  </a:schemeClr>
                </a:solidFill>
              </a:defRPr>
            </a:lvl1pPr>
          </a:lstStyle>
          <a:p>
            <a:fld id="{7FFAE48F-D70E-4F67-A33B-C9BB106AF50D}" type="datetimeFigureOut">
              <a:rPr lang="en-GB" smtClean="0"/>
              <a:t>16/11/2021</a:t>
            </a:fld>
            <a:endParaRPr lang="en-GB"/>
          </a:p>
        </p:txBody>
      </p:sp>
      <p:sp>
        <p:nvSpPr>
          <p:cNvPr id="5" name="Footer Placeholder 4">
            <a:extLst>
              <a:ext uri="{FF2B5EF4-FFF2-40B4-BE49-F238E27FC236}">
                <a16:creationId xmlns:a16="http://schemas.microsoft.com/office/drawing/2014/main" id="{16AE7683-8A1E-44DF-B516-BFAA556C7469}"/>
              </a:ext>
            </a:extLst>
          </p:cNvPr>
          <p:cNvSpPr>
            <a:spLocks noGrp="1"/>
          </p:cNvSpPr>
          <p:nvPr>
            <p:ph type="ftr" sz="quarter" idx="3"/>
          </p:nvPr>
        </p:nvSpPr>
        <p:spPr>
          <a:xfrm>
            <a:off x="2271713" y="11300179"/>
            <a:ext cx="2314575" cy="649111"/>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B438F15-C981-40A2-9981-EAFFEE9586A2}"/>
              </a:ext>
            </a:extLst>
          </p:cNvPr>
          <p:cNvSpPr>
            <a:spLocks noGrp="1"/>
          </p:cNvSpPr>
          <p:nvPr>
            <p:ph type="sldNum" sz="quarter" idx="4"/>
          </p:nvPr>
        </p:nvSpPr>
        <p:spPr>
          <a:xfrm>
            <a:off x="4843463" y="11300179"/>
            <a:ext cx="1543050" cy="649111"/>
          </a:xfrm>
          <a:prstGeom prst="rect">
            <a:avLst/>
          </a:prstGeom>
        </p:spPr>
        <p:txBody>
          <a:bodyPr vert="horz" lIns="91440" tIns="45720" rIns="91440" bIns="45720" rtlCol="0" anchor="ctr"/>
          <a:lstStyle>
            <a:lvl1pPr algn="r">
              <a:defRPr sz="675">
                <a:solidFill>
                  <a:schemeClr val="tx1">
                    <a:tint val="75000"/>
                  </a:schemeClr>
                </a:solidFill>
              </a:defRPr>
            </a:lvl1pPr>
          </a:lstStyle>
          <a:p>
            <a:fld id="{15F06A5E-5B69-4EEA-AF15-CB751CFD5C0A}" type="slidenum">
              <a:rPr lang="en-GB" smtClean="0"/>
              <a:t>‹#›</a:t>
            </a:fld>
            <a:endParaRPr lang="en-GB"/>
          </a:p>
        </p:txBody>
      </p:sp>
    </p:spTree>
    <p:extLst>
      <p:ext uri="{BB962C8B-B14F-4D97-AF65-F5344CB8AC3E}">
        <p14:creationId xmlns:p14="http://schemas.microsoft.com/office/powerpoint/2010/main" val="1844137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instructables.com/" TargetMode="External"/><Relationship Id="rId3" Type="http://schemas.openxmlformats.org/officeDocument/2006/relationships/hyperlink" Target="https://qualifications.pearson.com/en/qualifications/btec-tech-awards/engineering.html" TargetMode="External"/><Relationship Id="rId7" Type="http://schemas.openxmlformats.org/officeDocument/2006/relationships/hyperlink" Target="https://www.jamesdysonfoundation.co.uk/"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vam.ac.uk/" TargetMode="External"/><Relationship Id="rId5" Type="http://schemas.openxmlformats.org/officeDocument/2006/relationships/hyperlink" Target="https://www.data.org.uk/news/" TargetMode="External"/><Relationship Id="rId10" Type="http://schemas.openxmlformats.org/officeDocument/2006/relationships/hyperlink" Target="https://assets.publishing.service.gov.uk/government/uploads/system/uploads/attachment_data/file/239089/SECONDARY_national_curriculum_-_Design_and_technology.pdf" TargetMode="External"/><Relationship Id="rId4" Type="http://schemas.openxmlformats.org/officeDocument/2006/relationships/hyperlink" Target="https://www.stem.org.uk/design-technology" TargetMode="External"/><Relationship Id="rId9" Type="http://schemas.openxmlformats.org/officeDocument/2006/relationships/hyperlink" Target="https://www.theiet.org/abou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CF68C47-AD9B-4D53-8852-00E7026FF0E1}"/>
              </a:ext>
            </a:extLst>
          </p:cNvPr>
          <p:cNvGraphicFramePr>
            <a:graphicFrameLocks noGrp="1"/>
          </p:cNvGraphicFramePr>
          <p:nvPr>
            <p:extLst>
              <p:ext uri="{D42A27DB-BD31-4B8C-83A1-F6EECF244321}">
                <p14:modId xmlns:p14="http://schemas.microsoft.com/office/powerpoint/2010/main" val="1227395560"/>
              </p:ext>
            </p:extLst>
          </p:nvPr>
        </p:nvGraphicFramePr>
        <p:xfrm>
          <a:off x="257261" y="1230498"/>
          <a:ext cx="5219995" cy="857377"/>
        </p:xfrm>
        <a:graphic>
          <a:graphicData uri="http://schemas.openxmlformats.org/drawingml/2006/table">
            <a:tbl>
              <a:tblPr firstRow="1" bandRow="1">
                <a:tableStyleId>{5940675A-B579-460E-94D1-54222C63F5DA}</a:tableStyleId>
              </a:tblPr>
              <a:tblGrid>
                <a:gridCol w="5219995">
                  <a:extLst>
                    <a:ext uri="{9D8B030D-6E8A-4147-A177-3AD203B41FA5}">
                      <a16:colId xmlns:a16="http://schemas.microsoft.com/office/drawing/2014/main" val="3924638743"/>
                    </a:ext>
                  </a:extLst>
                </a:gridCol>
              </a:tblGrid>
              <a:tr h="370840">
                <a:tc>
                  <a:txBody>
                    <a:bodyPr/>
                    <a:lstStyle/>
                    <a:p>
                      <a:r>
                        <a:rPr lang="en-GB" b="1" dirty="0"/>
                        <a:t>Curriculum Overarching Intent</a:t>
                      </a:r>
                    </a:p>
                    <a:p>
                      <a:endParaRPr lang="en-GB" dirty="0"/>
                    </a:p>
                    <a:p>
                      <a:pPr lvl="0">
                        <a:buNone/>
                      </a:pPr>
                      <a:r>
                        <a:rPr lang="en-GB" sz="1000" b="0" i="1" u="none" strike="noStrike" noProof="0" dirty="0">
                          <a:latin typeface="Calibri"/>
                        </a:rPr>
                        <a:t>We aim to use an iterative and explorative design cycle to empower students to become creative and critical thinkers. To find solutions to everyday problems that meet users’ needs and make the world a better environment for all in an inclusive way.</a:t>
                      </a:r>
                      <a:endParaRPr lang="en-GB" dirty="0"/>
                    </a:p>
                  </a:txBody>
                  <a:tcPr/>
                </a:tc>
                <a:extLst>
                  <a:ext uri="{0D108BD9-81ED-4DB2-BD59-A6C34878D82A}">
                    <a16:rowId xmlns:a16="http://schemas.microsoft.com/office/drawing/2014/main" val="3856320622"/>
                  </a:ext>
                </a:extLst>
              </a:tr>
            </a:tbl>
          </a:graphicData>
        </a:graphic>
      </p:graphicFrame>
      <p:sp>
        <p:nvSpPr>
          <p:cNvPr id="5" name="Rectangle 4">
            <a:extLst>
              <a:ext uri="{FF2B5EF4-FFF2-40B4-BE49-F238E27FC236}">
                <a16:creationId xmlns:a16="http://schemas.microsoft.com/office/drawing/2014/main" id="{E2D88C60-64E8-4281-B573-1AA1FD107E08}"/>
              </a:ext>
            </a:extLst>
          </p:cNvPr>
          <p:cNvSpPr/>
          <p:nvPr/>
        </p:nvSpPr>
        <p:spPr>
          <a:xfrm>
            <a:off x="265448" y="30581"/>
            <a:ext cx="6251969" cy="707886"/>
          </a:xfrm>
          <a:prstGeom prst="rect">
            <a:avLst/>
          </a:prstGeom>
          <a:noFill/>
        </p:spPr>
        <p:txBody>
          <a:bodyPr wrap="none" lIns="91440" tIns="45720" rIns="91440" bIns="45720">
            <a:spAutoFit/>
          </a:bodyPr>
          <a:lstStyle/>
          <a:p>
            <a:pPr algn="ctr"/>
            <a:r>
              <a:rPr lang="en-US" sz="4000" b="0" cap="none" spc="0" dirty="0">
                <a:ln w="0"/>
                <a:solidFill>
                  <a:srgbClr val="0070C0"/>
                </a:solidFill>
                <a:effectLst>
                  <a:outerShdw blurRad="38100" dist="25400" dir="5400000" algn="ctr" rotWithShape="0">
                    <a:srgbClr val="6E747A">
                      <a:alpha val="43000"/>
                    </a:srgbClr>
                  </a:outerShdw>
                </a:effectLst>
              </a:rPr>
              <a:t>St Joseph’s Catholic Academy</a:t>
            </a:r>
          </a:p>
        </p:txBody>
      </p:sp>
      <p:graphicFrame>
        <p:nvGraphicFramePr>
          <p:cNvPr id="7" name="Table 7">
            <a:extLst>
              <a:ext uri="{FF2B5EF4-FFF2-40B4-BE49-F238E27FC236}">
                <a16:creationId xmlns:a16="http://schemas.microsoft.com/office/drawing/2014/main" id="{B6DED467-B999-4EA3-B3C1-86B2449F77C7}"/>
              </a:ext>
            </a:extLst>
          </p:cNvPr>
          <p:cNvGraphicFramePr>
            <a:graphicFrameLocks noGrp="1"/>
          </p:cNvGraphicFramePr>
          <p:nvPr>
            <p:extLst>
              <p:ext uri="{D42A27DB-BD31-4B8C-83A1-F6EECF244321}">
                <p14:modId xmlns:p14="http://schemas.microsoft.com/office/powerpoint/2010/main" val="2466802166"/>
              </p:ext>
            </p:extLst>
          </p:nvPr>
        </p:nvGraphicFramePr>
        <p:xfrm>
          <a:off x="238712" y="3443145"/>
          <a:ext cx="6380575" cy="3149029"/>
        </p:xfrm>
        <a:graphic>
          <a:graphicData uri="http://schemas.openxmlformats.org/drawingml/2006/table">
            <a:tbl>
              <a:tblPr firstRow="1" bandRow="1">
                <a:tableStyleId>{7DF18680-E054-41AD-8BC1-D1AEF772440D}</a:tableStyleId>
              </a:tblPr>
              <a:tblGrid>
                <a:gridCol w="691730">
                  <a:extLst>
                    <a:ext uri="{9D8B030D-6E8A-4147-A177-3AD203B41FA5}">
                      <a16:colId xmlns:a16="http://schemas.microsoft.com/office/drawing/2014/main" val="290992033"/>
                    </a:ext>
                  </a:extLst>
                </a:gridCol>
                <a:gridCol w="2566737">
                  <a:extLst>
                    <a:ext uri="{9D8B030D-6E8A-4147-A177-3AD203B41FA5}">
                      <a16:colId xmlns:a16="http://schemas.microsoft.com/office/drawing/2014/main" val="969223452"/>
                    </a:ext>
                  </a:extLst>
                </a:gridCol>
                <a:gridCol w="3122108">
                  <a:extLst>
                    <a:ext uri="{9D8B030D-6E8A-4147-A177-3AD203B41FA5}">
                      <a16:colId xmlns:a16="http://schemas.microsoft.com/office/drawing/2014/main" val="1676120682"/>
                    </a:ext>
                  </a:extLst>
                </a:gridCol>
              </a:tblGrid>
              <a:tr h="0">
                <a:tc>
                  <a:txBody>
                    <a:bodyPr/>
                    <a:lstStyle/>
                    <a:p>
                      <a:endParaRPr lang="en-GB" dirty="0"/>
                    </a:p>
                  </a:txBody>
                  <a:tcPr/>
                </a:tc>
                <a:tc>
                  <a:txBody>
                    <a:bodyPr/>
                    <a:lstStyle/>
                    <a:p>
                      <a:pPr algn="ctr"/>
                      <a:r>
                        <a:rPr lang="en-GB" dirty="0"/>
                        <a:t>Vision </a:t>
                      </a:r>
                      <a:endParaRPr lang="en-GB" dirty="0">
                        <a:solidFill>
                          <a:schemeClr val="tx1"/>
                        </a:solidFill>
                      </a:endParaRPr>
                    </a:p>
                  </a:txBody>
                  <a:tcPr/>
                </a:tc>
                <a:tc>
                  <a:txBody>
                    <a:bodyPr/>
                    <a:lstStyle/>
                    <a:p>
                      <a:pPr algn="ctr"/>
                      <a:r>
                        <a:rPr lang="en-GB" dirty="0"/>
                        <a:t>Key Concepts and Key Skills</a:t>
                      </a:r>
                      <a:endParaRPr lang="en-GB" dirty="0">
                        <a:solidFill>
                          <a:schemeClr val="tx1"/>
                        </a:solidFill>
                      </a:endParaRPr>
                    </a:p>
                  </a:txBody>
                  <a:tcPr/>
                </a:tc>
                <a:extLst>
                  <a:ext uri="{0D108BD9-81ED-4DB2-BD59-A6C34878D82A}">
                    <a16:rowId xmlns:a16="http://schemas.microsoft.com/office/drawing/2014/main" val="3500953571"/>
                  </a:ext>
                </a:extLst>
              </a:tr>
              <a:tr h="447883">
                <a:tc>
                  <a:txBody>
                    <a:bodyPr/>
                    <a:lstStyle/>
                    <a:p>
                      <a:r>
                        <a:rPr lang="en-GB" sz="1100" b="1" dirty="0"/>
                        <a:t>Year 10</a:t>
                      </a:r>
                    </a:p>
                  </a:txBody>
                  <a:tcPr/>
                </a:tc>
                <a:tc>
                  <a:txBody>
                    <a:bodyPr/>
                    <a:lstStyle/>
                    <a:p>
                      <a:r>
                        <a:rPr lang="en-GB" sz="1050" b="1" kern="1200" dirty="0">
                          <a:solidFill>
                            <a:schemeClr val="tx1"/>
                          </a:solidFill>
                          <a:effectLst/>
                          <a:latin typeface="+mn-lt"/>
                          <a:ea typeface="+mn-ea"/>
                          <a:cs typeface="+mn-cs"/>
                        </a:rPr>
                        <a:t>Pupils will gain understanding of engineering sectors, products and organisations, and how they interrelate.  They will explore materials, components and processes and carry out processes to meet the needs of an engineering brief, exploring engineering skills through the design process.</a:t>
                      </a:r>
                      <a:endParaRPr lang="en-GB" sz="1050" kern="1200" dirty="0">
                        <a:solidFill>
                          <a:schemeClr val="tx1"/>
                        </a:solidFill>
                        <a:effectLst/>
                        <a:latin typeface="+mn-lt"/>
                        <a:ea typeface="+mn-ea"/>
                        <a:cs typeface="+mn-cs"/>
                      </a:endParaRPr>
                    </a:p>
                  </a:txBody>
                  <a:tcPr/>
                </a:tc>
                <a:tc>
                  <a:txBody>
                    <a:bodyPr/>
                    <a:lstStyle/>
                    <a:p>
                      <a:pPr marL="171450" marR="0" lvl="0" indent="-171450" algn="l" defTabSz="514350" rtl="0" eaLnBrk="1" fontAlgn="auto" latinLnBrk="0" hangingPunct="1">
                        <a:lnSpc>
                          <a:spcPct val="100000"/>
                        </a:lnSpc>
                        <a:spcBef>
                          <a:spcPts val="0"/>
                        </a:spcBef>
                        <a:spcAft>
                          <a:spcPts val="0"/>
                        </a:spcAft>
                        <a:buClr>
                          <a:srgbClr val="000000"/>
                        </a:buClr>
                        <a:buSzTx/>
                        <a:buFont typeface="Arial,Sans-Serif"/>
                        <a:buChar char="•"/>
                        <a:tabLst/>
                        <a:defRPr/>
                      </a:pPr>
                      <a:r>
                        <a:rPr lang="en-GB" sz="1050" kern="1200" dirty="0">
                          <a:solidFill>
                            <a:schemeClr val="tx1"/>
                          </a:solidFill>
                          <a:effectLst/>
                          <a:latin typeface="+mn-lt"/>
                          <a:ea typeface="+mn-ea"/>
                          <a:cs typeface="+mn-cs"/>
                        </a:rPr>
                        <a:t>Explore the interconnections between engineering sectors, organisations and job roles.</a:t>
                      </a:r>
                      <a:r>
                        <a:rPr lang="en-GB" sz="1050" b="1" kern="1200" dirty="0">
                          <a:solidFill>
                            <a:schemeClr val="tx1"/>
                          </a:solidFill>
                          <a:effectLst/>
                          <a:latin typeface="+mn-lt"/>
                          <a:ea typeface="+mn-ea"/>
                          <a:cs typeface="+mn-cs"/>
                        </a:rPr>
                        <a:t> </a:t>
                      </a:r>
                      <a:endParaRPr lang="en-GB" sz="1050" kern="1200" dirty="0">
                        <a:solidFill>
                          <a:schemeClr val="tx1"/>
                        </a:solidFill>
                        <a:effectLst/>
                        <a:latin typeface="+mn-lt"/>
                        <a:ea typeface="+mn-ea"/>
                        <a:cs typeface="+mn-cs"/>
                      </a:endParaRPr>
                    </a:p>
                    <a:p>
                      <a:pPr marL="171450" marR="0" lvl="0" indent="-171450" algn="l" defTabSz="514350" rtl="0" eaLnBrk="1" fontAlgn="auto" latinLnBrk="0" hangingPunct="1">
                        <a:lnSpc>
                          <a:spcPct val="100000"/>
                        </a:lnSpc>
                        <a:spcBef>
                          <a:spcPts val="0"/>
                        </a:spcBef>
                        <a:spcAft>
                          <a:spcPts val="0"/>
                        </a:spcAft>
                        <a:buClr>
                          <a:srgbClr val="000000"/>
                        </a:buClr>
                        <a:buSzTx/>
                        <a:buFont typeface="Arial,Sans-Serif"/>
                        <a:buChar char="•"/>
                        <a:tabLst/>
                        <a:defRPr/>
                      </a:pPr>
                      <a:r>
                        <a:rPr lang="en-GB" sz="1050" kern="1200" dirty="0">
                          <a:solidFill>
                            <a:schemeClr val="tx1"/>
                          </a:solidFill>
                          <a:effectLst/>
                          <a:latin typeface="+mn-lt"/>
                          <a:ea typeface="+mn-ea"/>
                          <a:cs typeface="+mn-cs"/>
                        </a:rPr>
                        <a:t>Investigate the materials, components and processes used in the production of engineered products.</a:t>
                      </a:r>
                    </a:p>
                    <a:p>
                      <a:pPr marL="171450" marR="0" lvl="0" indent="-171450" algn="l" defTabSz="514350" rtl="0" eaLnBrk="1" fontAlgn="auto" latinLnBrk="0" hangingPunct="1">
                        <a:lnSpc>
                          <a:spcPct val="100000"/>
                        </a:lnSpc>
                        <a:spcBef>
                          <a:spcPts val="0"/>
                        </a:spcBef>
                        <a:spcAft>
                          <a:spcPts val="0"/>
                        </a:spcAft>
                        <a:buClr>
                          <a:srgbClr val="000000"/>
                        </a:buClr>
                        <a:buSzTx/>
                        <a:buFont typeface="Arial,Sans-Serif"/>
                        <a:buChar char="•"/>
                        <a:tabLst/>
                        <a:defRPr/>
                      </a:pPr>
                      <a:r>
                        <a:rPr lang="en-GB" sz="1050" kern="1200" dirty="0">
                          <a:solidFill>
                            <a:schemeClr val="tx1"/>
                          </a:solidFill>
                          <a:effectLst/>
                          <a:latin typeface="+mn-lt"/>
                          <a:ea typeface="+mn-ea"/>
                          <a:cs typeface="+mn-cs"/>
                        </a:rPr>
                        <a:t>Develop an understanding of practical procedures and explore how to record, collect and interpret data in an engineering context. </a:t>
                      </a:r>
                    </a:p>
                  </a:txBody>
                  <a:tcPr/>
                </a:tc>
                <a:extLst>
                  <a:ext uri="{0D108BD9-81ED-4DB2-BD59-A6C34878D82A}">
                    <a16:rowId xmlns:a16="http://schemas.microsoft.com/office/drawing/2014/main" val="1159480648"/>
                  </a:ext>
                </a:extLst>
              </a:tr>
              <a:tr h="552389">
                <a:tc>
                  <a:txBody>
                    <a:bodyPr/>
                    <a:lstStyle/>
                    <a:p>
                      <a:r>
                        <a:rPr lang="en-GB" sz="1100" b="1" dirty="0"/>
                        <a:t>Year 11</a:t>
                      </a:r>
                    </a:p>
                  </a:txBody>
                  <a:tcPr/>
                </a:tc>
                <a:tc>
                  <a:txBody>
                    <a:bodyPr/>
                    <a:lstStyle/>
                    <a:p>
                      <a:r>
                        <a:rPr lang="en-GB" sz="1050" b="1" kern="1200" dirty="0">
                          <a:solidFill>
                            <a:schemeClr val="tx1"/>
                          </a:solidFill>
                          <a:effectLst/>
                          <a:latin typeface="+mn-lt"/>
                          <a:ea typeface="+mn-ea"/>
                          <a:cs typeface="+mn-cs"/>
                        </a:rPr>
                        <a:t>Through practical activity pupils will investigate engineered products and provide a design solution for an engineered product considering the requirements of an engineering brief.  They will then Plan the manufacture of and safely reproduce, inspect and test a given engineered component.</a:t>
                      </a:r>
                      <a:endParaRPr lang="en-GB" sz="1050" dirty="0"/>
                    </a:p>
                    <a:p>
                      <a:endParaRPr lang="en-GB" sz="1050" dirty="0"/>
                    </a:p>
                  </a:txBody>
                  <a:tcPr/>
                </a:tc>
                <a:tc>
                  <a:txBody>
                    <a:bodyPr/>
                    <a:lstStyle/>
                    <a:p>
                      <a:pPr marL="171450" marR="0" lvl="0" indent="-171450" algn="l" defTabSz="514350" rtl="0" eaLnBrk="1" fontAlgn="auto" latinLnBrk="0" hangingPunct="1">
                        <a:lnSpc>
                          <a:spcPct val="100000"/>
                        </a:lnSpc>
                        <a:spcBef>
                          <a:spcPts val="0"/>
                        </a:spcBef>
                        <a:spcAft>
                          <a:spcPts val="0"/>
                        </a:spcAft>
                        <a:buClr>
                          <a:srgbClr val="000000"/>
                        </a:buClr>
                        <a:buSzTx/>
                        <a:buFont typeface="Arial,Sans-Serif"/>
                        <a:buChar char="•"/>
                        <a:tabLst/>
                        <a:defRPr/>
                      </a:pPr>
                      <a:r>
                        <a:rPr lang="en-GB" sz="1050" kern="1200" dirty="0">
                          <a:solidFill>
                            <a:schemeClr val="tx1"/>
                          </a:solidFill>
                          <a:effectLst/>
                          <a:latin typeface="+mn-lt"/>
                          <a:ea typeface="+mn-ea"/>
                          <a:cs typeface="+mn-cs"/>
                        </a:rPr>
                        <a:t>Develop an understanding of how to interpret a brief and explore design ideas, including their viability as a final solution. </a:t>
                      </a:r>
                    </a:p>
                    <a:p>
                      <a:pPr marL="171450" marR="0" lvl="0" indent="-171450" algn="l" defTabSz="514350" rtl="0" eaLnBrk="1" fontAlgn="auto" latinLnBrk="0" hangingPunct="1">
                        <a:lnSpc>
                          <a:spcPct val="100000"/>
                        </a:lnSpc>
                        <a:spcBef>
                          <a:spcPts val="0"/>
                        </a:spcBef>
                        <a:spcAft>
                          <a:spcPts val="0"/>
                        </a:spcAft>
                        <a:buClr>
                          <a:srgbClr val="000000"/>
                        </a:buClr>
                        <a:buSzTx/>
                        <a:buFont typeface="Arial,Sans-Serif"/>
                        <a:buChar char="•"/>
                        <a:tabLst/>
                        <a:defRPr/>
                      </a:pPr>
                      <a:r>
                        <a:rPr lang="en-GB" sz="1050" kern="1200" dirty="0">
                          <a:solidFill>
                            <a:schemeClr val="tx1"/>
                          </a:solidFill>
                          <a:effectLst/>
                          <a:latin typeface="+mn-lt"/>
                          <a:ea typeface="+mn-ea"/>
                          <a:cs typeface="+mn-cs"/>
                        </a:rPr>
                        <a:t>Analyse information in an engineering context and explore how to select a suitable solution and implement it to meet the brief. </a:t>
                      </a:r>
                    </a:p>
                    <a:p>
                      <a:pPr marL="171450" marR="0" lvl="0" indent="-171450" algn="l" defTabSz="514350" rtl="0" eaLnBrk="1" fontAlgn="auto" latinLnBrk="0" hangingPunct="1">
                        <a:lnSpc>
                          <a:spcPct val="100000"/>
                        </a:lnSpc>
                        <a:spcBef>
                          <a:spcPts val="0"/>
                        </a:spcBef>
                        <a:spcAft>
                          <a:spcPts val="0"/>
                        </a:spcAft>
                        <a:buClr>
                          <a:srgbClr val="000000"/>
                        </a:buClr>
                        <a:buSzTx/>
                        <a:buFont typeface="Arial,Sans-Serif"/>
                        <a:buChar char="•"/>
                        <a:tabLst/>
                        <a:defRPr/>
                      </a:pPr>
                      <a:r>
                        <a:rPr lang="en-GB" sz="1050" kern="1200" dirty="0">
                          <a:solidFill>
                            <a:schemeClr val="tx1"/>
                          </a:solidFill>
                          <a:effectLst/>
                          <a:latin typeface="+mn-lt"/>
                          <a:ea typeface="+mn-ea"/>
                          <a:cs typeface="+mn-cs"/>
                        </a:rPr>
                        <a:t>Reproduce a component from the previously dismantled product using the same materials and making processes.</a:t>
                      </a:r>
                      <a:endParaRPr lang="en-GB" sz="1050" b="0" baseline="0" dirty="0"/>
                    </a:p>
                  </a:txBody>
                  <a:tcPr/>
                </a:tc>
                <a:extLst>
                  <a:ext uri="{0D108BD9-81ED-4DB2-BD59-A6C34878D82A}">
                    <a16:rowId xmlns:a16="http://schemas.microsoft.com/office/drawing/2014/main" val="408955543"/>
                  </a:ext>
                </a:extLst>
              </a:tr>
            </a:tbl>
          </a:graphicData>
        </a:graphic>
      </p:graphicFrame>
      <p:graphicFrame>
        <p:nvGraphicFramePr>
          <p:cNvPr id="8" name="Table 4">
            <a:extLst>
              <a:ext uri="{FF2B5EF4-FFF2-40B4-BE49-F238E27FC236}">
                <a16:creationId xmlns:a16="http://schemas.microsoft.com/office/drawing/2014/main" id="{E279D5A1-DD62-4B82-A39E-4B8714007DF6}"/>
              </a:ext>
            </a:extLst>
          </p:cNvPr>
          <p:cNvGraphicFramePr>
            <a:graphicFrameLocks noGrp="1"/>
          </p:cNvGraphicFramePr>
          <p:nvPr>
            <p:extLst>
              <p:ext uri="{D42A27DB-BD31-4B8C-83A1-F6EECF244321}">
                <p14:modId xmlns:p14="http://schemas.microsoft.com/office/powerpoint/2010/main" val="2653694572"/>
              </p:ext>
            </p:extLst>
          </p:nvPr>
        </p:nvGraphicFramePr>
        <p:xfrm>
          <a:off x="257260" y="2185598"/>
          <a:ext cx="6380575" cy="1162177"/>
        </p:xfrm>
        <a:graphic>
          <a:graphicData uri="http://schemas.openxmlformats.org/drawingml/2006/table">
            <a:tbl>
              <a:tblPr firstRow="1" bandRow="1">
                <a:tableStyleId>{5940675A-B579-460E-94D1-54222C63F5DA}</a:tableStyleId>
              </a:tblPr>
              <a:tblGrid>
                <a:gridCol w="6380575">
                  <a:extLst>
                    <a:ext uri="{9D8B030D-6E8A-4147-A177-3AD203B41FA5}">
                      <a16:colId xmlns:a16="http://schemas.microsoft.com/office/drawing/2014/main" val="3924638743"/>
                    </a:ext>
                  </a:extLst>
                </a:gridCol>
              </a:tblGrid>
              <a:tr h="370840">
                <a:tc>
                  <a:txBody>
                    <a:bodyPr/>
                    <a:lstStyle/>
                    <a:p>
                      <a:r>
                        <a:rPr lang="en-GB" b="1" dirty="0"/>
                        <a:t>Prior Learning </a:t>
                      </a:r>
                    </a:p>
                    <a:p>
                      <a:endParaRPr lang="en-GB" dirty="0"/>
                    </a:p>
                    <a:p>
                      <a:pPr marL="0" lvl="0" indent="0" algn="l">
                        <a:lnSpc>
                          <a:spcPct val="100000"/>
                        </a:lnSpc>
                        <a:spcBef>
                          <a:spcPts val="0"/>
                        </a:spcBef>
                        <a:spcAft>
                          <a:spcPts val="0"/>
                        </a:spcAft>
                        <a:buFont typeface="Arial"/>
                        <a:buChar char="•"/>
                      </a:pPr>
                      <a:r>
                        <a:rPr lang="en-GB" sz="1000" i="1" dirty="0"/>
                        <a:t>Awareness of the design cycle.</a:t>
                      </a:r>
                      <a:r>
                        <a:rPr lang="en-GB" sz="1000" dirty="0"/>
                        <a:t>  </a:t>
                      </a:r>
                      <a:r>
                        <a:rPr lang="en-GB" sz="1000" b="0" i="0" u="none" strike="noStrike" noProof="0" dirty="0">
                          <a:latin typeface="Calibri"/>
                        </a:rPr>
                        <a:t>We want you to try to always be improving your ideas  and looking for new solutions.</a:t>
                      </a:r>
                      <a:endParaRPr lang="en-GB" sz="1000" dirty="0"/>
                    </a:p>
                    <a:p>
                      <a:pPr marL="0" lvl="0" indent="0" algn="l">
                        <a:lnSpc>
                          <a:spcPct val="100000"/>
                        </a:lnSpc>
                        <a:spcBef>
                          <a:spcPts val="0"/>
                        </a:spcBef>
                        <a:spcAft>
                          <a:spcPts val="0"/>
                        </a:spcAft>
                        <a:buFont typeface="Arial"/>
                        <a:buChar char="•"/>
                      </a:pPr>
                      <a:r>
                        <a:rPr lang="en-GB" sz="1000" b="0" i="1" u="none" strike="noStrike" noProof="0" dirty="0">
                          <a:latin typeface="Calibri"/>
                        </a:rPr>
                        <a:t>Meeting user needs.</a:t>
                      </a:r>
                      <a:r>
                        <a:rPr lang="en-GB" sz="1000" b="0" i="0" u="none" strike="noStrike" noProof="0" dirty="0">
                          <a:latin typeface="Calibri"/>
                        </a:rPr>
                        <a:t>  </a:t>
                      </a:r>
                      <a:r>
                        <a:rPr lang="en-GB" sz="1000" b="0" i="0" u="none" strike="noStrike" noProof="0" dirty="0"/>
                        <a:t>We want you to think about what your users need every step of the way so your design is ‘human centred.’</a:t>
                      </a:r>
                      <a:endParaRPr lang="en-GB" sz="1000" dirty="0"/>
                    </a:p>
                    <a:p>
                      <a:pPr marL="0" lvl="0" indent="0" algn="l">
                        <a:lnSpc>
                          <a:spcPct val="100000"/>
                        </a:lnSpc>
                        <a:spcBef>
                          <a:spcPts val="0"/>
                        </a:spcBef>
                        <a:spcAft>
                          <a:spcPts val="0"/>
                        </a:spcAft>
                        <a:buFont typeface="Arial"/>
                        <a:buChar char="•"/>
                      </a:pPr>
                      <a:r>
                        <a:rPr lang="en-GB" sz="1000" b="0" i="1" u="none" strike="noStrike" noProof="0" dirty="0">
                          <a:latin typeface="Calibri"/>
                        </a:rPr>
                        <a:t>Making the world a better environment. </a:t>
                      </a:r>
                      <a:r>
                        <a:rPr lang="en-GB" sz="1000" b="0" i="0" u="none" strike="noStrike" noProof="0" dirty="0">
                          <a:latin typeface="Calibri"/>
                        </a:rPr>
                        <a:t>We want you to help protect and improve the world for future generations to come.</a:t>
                      </a:r>
                      <a:endParaRPr lang="en-GB" dirty="0"/>
                    </a:p>
                  </a:txBody>
                  <a:tcPr/>
                </a:tc>
                <a:extLst>
                  <a:ext uri="{0D108BD9-81ED-4DB2-BD59-A6C34878D82A}">
                    <a16:rowId xmlns:a16="http://schemas.microsoft.com/office/drawing/2014/main" val="3856320622"/>
                  </a:ext>
                </a:extLst>
              </a:tr>
            </a:tbl>
          </a:graphicData>
        </a:graphic>
      </p:graphicFrame>
      <p:sp>
        <p:nvSpPr>
          <p:cNvPr id="12" name="TextBox 11">
            <a:extLst>
              <a:ext uri="{FF2B5EF4-FFF2-40B4-BE49-F238E27FC236}">
                <a16:creationId xmlns:a16="http://schemas.microsoft.com/office/drawing/2014/main" id="{A425873A-0713-4E96-B1C7-2BBD7D2D19E7}"/>
              </a:ext>
            </a:extLst>
          </p:cNvPr>
          <p:cNvSpPr txBox="1"/>
          <p:nvPr/>
        </p:nvSpPr>
        <p:spPr>
          <a:xfrm>
            <a:off x="814223" y="6665603"/>
            <a:ext cx="5751408" cy="300082"/>
          </a:xfrm>
          <a:prstGeom prst="rect">
            <a:avLst/>
          </a:prstGeom>
          <a:noFill/>
        </p:spPr>
        <p:txBody>
          <a:bodyPr wrap="square" rtlCol="0">
            <a:spAutoFit/>
          </a:bodyPr>
          <a:lstStyle/>
          <a:p>
            <a:r>
              <a:rPr lang="en-GB" sz="1350" b="1" dirty="0"/>
              <a:t>Our Curriculum Progression Model is:</a:t>
            </a:r>
          </a:p>
        </p:txBody>
      </p:sp>
      <p:sp>
        <p:nvSpPr>
          <p:cNvPr id="13" name="Arrow: Up 12">
            <a:extLst>
              <a:ext uri="{FF2B5EF4-FFF2-40B4-BE49-F238E27FC236}">
                <a16:creationId xmlns:a16="http://schemas.microsoft.com/office/drawing/2014/main" id="{7D78D599-37FB-4512-A361-DF23844ED839}"/>
              </a:ext>
            </a:extLst>
          </p:cNvPr>
          <p:cNvSpPr/>
          <p:nvPr/>
        </p:nvSpPr>
        <p:spPr>
          <a:xfrm>
            <a:off x="814223" y="6944551"/>
            <a:ext cx="687177" cy="2091325"/>
          </a:xfrm>
          <a:prstGeom prst="upArrow">
            <a:avLst/>
          </a:prstGeom>
          <a:solidFill>
            <a:schemeClr val="accent1">
              <a:lumMod val="20000"/>
              <a:lumOff val="80000"/>
            </a:schemeClr>
          </a:solidFill>
          <a:ln>
            <a:solidFill>
              <a:srgbClr val="0070C0"/>
            </a:solidFill>
          </a:ln>
        </p:spPr>
        <p:style>
          <a:lnRef idx="1">
            <a:schemeClr val="accent4"/>
          </a:lnRef>
          <a:fillRef idx="2">
            <a:schemeClr val="accent4"/>
          </a:fillRef>
          <a:effectRef idx="1">
            <a:schemeClr val="accent4"/>
          </a:effectRef>
          <a:fontRef idx="minor">
            <a:schemeClr val="dk1"/>
          </a:fontRef>
        </p:style>
        <p:txBody>
          <a:bodyPr vert="vert270" rtlCol="0" anchor="ctr"/>
          <a:lstStyle/>
          <a:p>
            <a:pPr algn="ctr"/>
            <a:r>
              <a:rPr lang="en-GB" sz="1100" b="1" dirty="0"/>
              <a:t>Knowledge over time</a:t>
            </a:r>
          </a:p>
        </p:txBody>
      </p:sp>
      <p:sp>
        <p:nvSpPr>
          <p:cNvPr id="14" name="Arrow: Up 13">
            <a:extLst>
              <a:ext uri="{FF2B5EF4-FFF2-40B4-BE49-F238E27FC236}">
                <a16:creationId xmlns:a16="http://schemas.microsoft.com/office/drawing/2014/main" id="{D04AC484-008C-4C89-ABDA-7AA5D6EDBD3D}"/>
              </a:ext>
            </a:extLst>
          </p:cNvPr>
          <p:cNvSpPr/>
          <p:nvPr/>
        </p:nvSpPr>
        <p:spPr>
          <a:xfrm rot="5400000">
            <a:off x="3306782" y="7292099"/>
            <a:ext cx="622143" cy="4232908"/>
          </a:xfrm>
          <a:prstGeom prst="upArrow">
            <a:avLst>
              <a:gd name="adj1" fmla="val 50000"/>
              <a:gd name="adj2" fmla="val 50000"/>
            </a:avLst>
          </a:prstGeom>
          <a:solidFill>
            <a:schemeClr val="accent1">
              <a:lumMod val="20000"/>
              <a:lumOff val="80000"/>
            </a:schemeClr>
          </a:solidFill>
          <a:ln>
            <a:solidFill>
              <a:srgbClr val="0070C0"/>
            </a:solidFill>
          </a:ln>
        </p:spPr>
        <p:style>
          <a:lnRef idx="1">
            <a:schemeClr val="accent4"/>
          </a:lnRef>
          <a:fillRef idx="2">
            <a:schemeClr val="accent4"/>
          </a:fillRef>
          <a:effectRef idx="1">
            <a:schemeClr val="accent4"/>
          </a:effectRef>
          <a:fontRef idx="minor">
            <a:schemeClr val="dk1"/>
          </a:fontRef>
        </p:style>
        <p:txBody>
          <a:bodyPr vert="vert270" rtlCol="0" anchor="ctr"/>
          <a:lstStyle/>
          <a:p>
            <a:pPr algn="ctr"/>
            <a:r>
              <a:rPr lang="en-GB" sz="1100" b="1" dirty="0"/>
              <a:t>Knowledge over time</a:t>
            </a:r>
          </a:p>
        </p:txBody>
      </p:sp>
      <p:sp>
        <p:nvSpPr>
          <p:cNvPr id="16" name="TextBox 15">
            <a:extLst>
              <a:ext uri="{FF2B5EF4-FFF2-40B4-BE49-F238E27FC236}">
                <a16:creationId xmlns:a16="http://schemas.microsoft.com/office/drawing/2014/main" id="{28D482DE-1EDD-4241-8707-163431E12047}"/>
              </a:ext>
            </a:extLst>
          </p:cNvPr>
          <p:cNvSpPr txBox="1"/>
          <p:nvPr/>
        </p:nvSpPr>
        <p:spPr>
          <a:xfrm>
            <a:off x="221872" y="9737040"/>
            <a:ext cx="6451350" cy="507831"/>
          </a:xfrm>
          <a:prstGeom prst="rect">
            <a:avLst/>
          </a:prstGeom>
          <a:noFill/>
        </p:spPr>
        <p:txBody>
          <a:bodyPr wrap="square" rtlCol="0">
            <a:spAutoFit/>
          </a:bodyPr>
          <a:lstStyle/>
          <a:p>
            <a:r>
              <a:rPr lang="en-GB" sz="1350" b="1" dirty="0"/>
              <a:t>Key texts and websites that you can access to support their knowledge development in this subject include:</a:t>
            </a:r>
          </a:p>
        </p:txBody>
      </p:sp>
      <p:sp>
        <p:nvSpPr>
          <p:cNvPr id="17" name="TextBox 16">
            <a:extLst>
              <a:ext uri="{FF2B5EF4-FFF2-40B4-BE49-F238E27FC236}">
                <a16:creationId xmlns:a16="http://schemas.microsoft.com/office/drawing/2014/main" id="{FB928B5D-0481-44B4-9F8C-B4D36F976469}"/>
              </a:ext>
            </a:extLst>
          </p:cNvPr>
          <p:cNvSpPr txBox="1"/>
          <p:nvPr/>
        </p:nvSpPr>
        <p:spPr>
          <a:xfrm>
            <a:off x="4962525" y="6594306"/>
            <a:ext cx="1408609" cy="430887"/>
          </a:xfrm>
          <a:prstGeom prst="rect">
            <a:avLst/>
          </a:prstGeom>
          <a:noFill/>
        </p:spPr>
        <p:txBody>
          <a:bodyPr wrap="square" rtlCol="0">
            <a:spAutoFit/>
          </a:bodyPr>
          <a:lstStyle/>
          <a:p>
            <a:pPr algn="ctr"/>
            <a:r>
              <a:rPr lang="en-GB" sz="1100" i="1" dirty="0"/>
              <a:t>Readiness for their </a:t>
            </a:r>
          </a:p>
          <a:p>
            <a:pPr algn="ctr"/>
            <a:r>
              <a:rPr lang="en-GB" sz="1100" i="1" dirty="0"/>
              <a:t>next step…</a:t>
            </a:r>
          </a:p>
        </p:txBody>
      </p:sp>
      <p:sp>
        <p:nvSpPr>
          <p:cNvPr id="19" name="Rectangle 18">
            <a:extLst>
              <a:ext uri="{FF2B5EF4-FFF2-40B4-BE49-F238E27FC236}">
                <a16:creationId xmlns:a16="http://schemas.microsoft.com/office/drawing/2014/main" id="{9ABBB6A3-7F39-4EC8-B8A2-353898190230}"/>
              </a:ext>
            </a:extLst>
          </p:cNvPr>
          <p:cNvSpPr/>
          <p:nvPr/>
        </p:nvSpPr>
        <p:spPr>
          <a:xfrm>
            <a:off x="2168845" y="666594"/>
            <a:ext cx="2520305" cy="523220"/>
          </a:xfrm>
          <a:prstGeom prst="rect">
            <a:avLst/>
          </a:prstGeom>
          <a:noFill/>
        </p:spPr>
        <p:txBody>
          <a:bodyPr wrap="none" lIns="91440" tIns="45720" rIns="91440" bIns="45720">
            <a:spAutoFit/>
          </a:bodyPr>
          <a:lstStyle/>
          <a:p>
            <a:pPr algn="ctr"/>
            <a:r>
              <a:rPr lang="en-US" sz="2800" b="0" cap="none" spc="0" dirty="0">
                <a:ln w="0"/>
                <a:solidFill>
                  <a:srgbClr val="FF0000"/>
                </a:solidFill>
                <a:effectLst>
                  <a:outerShdw blurRad="38100" dist="25400" dir="5400000" algn="ctr" rotWithShape="0">
                    <a:srgbClr val="6E747A">
                      <a:alpha val="43000"/>
                    </a:srgbClr>
                  </a:outerShdw>
                </a:effectLst>
              </a:rPr>
              <a:t>KS4 Engineering</a:t>
            </a:r>
          </a:p>
        </p:txBody>
      </p:sp>
      <p:pic>
        <p:nvPicPr>
          <p:cNvPr id="1026" name="Picture 2" descr="St Joseph’s Catholic Academy">
            <a:extLst>
              <a:ext uri="{FF2B5EF4-FFF2-40B4-BE49-F238E27FC236}">
                <a16:creationId xmlns:a16="http://schemas.microsoft.com/office/drawing/2014/main" id="{90D87132-6B46-42F7-8E1A-311DDE5CD8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32418" y="775123"/>
            <a:ext cx="1209675" cy="11334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3" name="Table 9">
            <a:extLst>
              <a:ext uri="{FF2B5EF4-FFF2-40B4-BE49-F238E27FC236}">
                <a16:creationId xmlns:a16="http://schemas.microsoft.com/office/drawing/2014/main" id="{2E071540-DB6E-47B0-B33A-A16EB00D9463}"/>
              </a:ext>
            </a:extLst>
          </p:cNvPr>
          <p:cNvGraphicFramePr>
            <a:graphicFrameLocks noGrp="1"/>
          </p:cNvGraphicFramePr>
          <p:nvPr>
            <p:extLst>
              <p:ext uri="{D42A27DB-BD31-4B8C-83A1-F6EECF244321}">
                <p14:modId xmlns:p14="http://schemas.microsoft.com/office/powerpoint/2010/main" val="3997839004"/>
              </p:ext>
            </p:extLst>
          </p:nvPr>
        </p:nvGraphicFramePr>
        <p:xfrm>
          <a:off x="1843848" y="7180222"/>
          <a:ext cx="3890460" cy="1005840"/>
        </p:xfrm>
        <a:graphic>
          <a:graphicData uri="http://schemas.openxmlformats.org/drawingml/2006/table">
            <a:tbl>
              <a:tblPr firstRow="1" bandRow="1">
                <a:tableStyleId>{5940675A-B579-460E-94D1-54222C63F5DA}</a:tableStyleId>
              </a:tblPr>
              <a:tblGrid>
                <a:gridCol w="1304885">
                  <a:extLst>
                    <a:ext uri="{9D8B030D-6E8A-4147-A177-3AD203B41FA5}">
                      <a16:colId xmlns:a16="http://schemas.microsoft.com/office/drawing/2014/main" val="2280451255"/>
                    </a:ext>
                  </a:extLst>
                </a:gridCol>
                <a:gridCol w="1314894">
                  <a:extLst>
                    <a:ext uri="{9D8B030D-6E8A-4147-A177-3AD203B41FA5}">
                      <a16:colId xmlns:a16="http://schemas.microsoft.com/office/drawing/2014/main" val="113829034"/>
                    </a:ext>
                  </a:extLst>
                </a:gridCol>
                <a:gridCol w="1270681">
                  <a:extLst>
                    <a:ext uri="{9D8B030D-6E8A-4147-A177-3AD203B41FA5}">
                      <a16:colId xmlns:a16="http://schemas.microsoft.com/office/drawing/2014/main" val="346082892"/>
                    </a:ext>
                  </a:extLst>
                </a:gridCol>
              </a:tblGrid>
              <a:tr h="654193">
                <a:tc>
                  <a:txBody>
                    <a:bodyPr/>
                    <a:lstStyle/>
                    <a:p>
                      <a:pPr algn="ctr"/>
                      <a:r>
                        <a:rPr lang="en-GB" sz="1000" b="1" dirty="0"/>
                        <a:t>Year 11 Module 1</a:t>
                      </a:r>
                    </a:p>
                    <a:p>
                      <a:pPr algn="l"/>
                      <a:r>
                        <a:rPr lang="en-GB" sz="1000" b="1" dirty="0"/>
                        <a:t>Component 3:</a:t>
                      </a:r>
                    </a:p>
                    <a:p>
                      <a:pPr algn="l"/>
                      <a:r>
                        <a:rPr lang="en-GB" sz="1000" b="0" dirty="0"/>
                        <a:t>Product analysis and redesign</a:t>
                      </a:r>
                    </a:p>
                  </a:txBody>
                  <a:tcPr/>
                </a:tc>
                <a:tc>
                  <a:txBody>
                    <a:bodyPr/>
                    <a:lstStyle/>
                    <a:p>
                      <a:pPr algn="ctr"/>
                      <a:r>
                        <a:rPr lang="en-GB" sz="1000" b="1" dirty="0"/>
                        <a:t>Year 11 Module 2</a:t>
                      </a:r>
                    </a:p>
                    <a:p>
                      <a:pPr algn="l"/>
                      <a:r>
                        <a:rPr lang="en-GB" sz="1000" b="1" dirty="0"/>
                        <a:t>Component 2:</a:t>
                      </a:r>
                    </a:p>
                    <a:p>
                      <a:pPr algn="l"/>
                      <a:r>
                        <a:rPr lang="en-GB" sz="1000" b="0" dirty="0"/>
                        <a:t>Reverse engineering and manufacture</a:t>
                      </a:r>
                    </a:p>
                  </a:txBody>
                  <a:tcPr/>
                </a:tc>
                <a:tc>
                  <a:txBody>
                    <a:bodyPr/>
                    <a:lstStyle/>
                    <a:p>
                      <a:pPr algn="ctr"/>
                      <a:r>
                        <a:rPr lang="en-GB" sz="1000" b="1" dirty="0"/>
                        <a:t>Year 11 Module 3</a:t>
                      </a:r>
                    </a:p>
                    <a:p>
                      <a:pPr lvl="0" algn="l">
                        <a:buNone/>
                      </a:pPr>
                      <a:r>
                        <a:rPr lang="en-GB" sz="1000" b="1" i="0" u="none" strike="noStrike" noProof="0" dirty="0">
                          <a:latin typeface="Calibri"/>
                        </a:rPr>
                        <a:t>Component 1:</a:t>
                      </a:r>
                    </a:p>
                    <a:p>
                      <a:pPr lvl="0" algn="l">
                        <a:buNone/>
                      </a:pPr>
                      <a:r>
                        <a:rPr lang="en-GB" sz="1000" b="0" i="0" u="none" strike="noStrike" noProof="0" dirty="0">
                          <a:latin typeface="Calibri"/>
                        </a:rPr>
                        <a:t>Interrelation of engineering sectors and the design process</a:t>
                      </a:r>
                      <a:endParaRPr lang="en-GB" sz="900" b="0" i="0" u="none" strike="noStrike" noProof="0" dirty="0">
                        <a:latin typeface="Calibri"/>
                      </a:endParaRPr>
                    </a:p>
                  </a:txBody>
                  <a:tcPr/>
                </a:tc>
                <a:extLst>
                  <a:ext uri="{0D108BD9-81ED-4DB2-BD59-A6C34878D82A}">
                    <a16:rowId xmlns:a16="http://schemas.microsoft.com/office/drawing/2014/main" val="736539676"/>
                  </a:ext>
                </a:extLst>
              </a:tr>
            </a:tbl>
          </a:graphicData>
        </a:graphic>
      </p:graphicFrame>
      <p:graphicFrame>
        <p:nvGraphicFramePr>
          <p:cNvPr id="24" name="Table 9">
            <a:extLst>
              <a:ext uri="{FF2B5EF4-FFF2-40B4-BE49-F238E27FC236}">
                <a16:creationId xmlns:a16="http://schemas.microsoft.com/office/drawing/2014/main" id="{632213CA-5325-44C8-813B-FA89B89A7754}"/>
              </a:ext>
            </a:extLst>
          </p:cNvPr>
          <p:cNvGraphicFramePr>
            <a:graphicFrameLocks noGrp="1"/>
          </p:cNvGraphicFramePr>
          <p:nvPr>
            <p:extLst>
              <p:ext uri="{D42A27DB-BD31-4B8C-83A1-F6EECF244321}">
                <p14:modId xmlns:p14="http://schemas.microsoft.com/office/powerpoint/2010/main" val="1210133634"/>
              </p:ext>
            </p:extLst>
          </p:nvPr>
        </p:nvGraphicFramePr>
        <p:xfrm>
          <a:off x="1622760" y="8186062"/>
          <a:ext cx="4111548" cy="853440"/>
        </p:xfrm>
        <a:graphic>
          <a:graphicData uri="http://schemas.openxmlformats.org/drawingml/2006/table">
            <a:tbl>
              <a:tblPr firstRow="1" bandRow="1">
                <a:tableStyleId>{5940675A-B579-460E-94D1-54222C63F5DA}</a:tableStyleId>
              </a:tblPr>
              <a:tblGrid>
                <a:gridCol w="1370516">
                  <a:extLst>
                    <a:ext uri="{9D8B030D-6E8A-4147-A177-3AD203B41FA5}">
                      <a16:colId xmlns:a16="http://schemas.microsoft.com/office/drawing/2014/main" val="2280451255"/>
                    </a:ext>
                  </a:extLst>
                </a:gridCol>
                <a:gridCol w="1370516">
                  <a:extLst>
                    <a:ext uri="{9D8B030D-6E8A-4147-A177-3AD203B41FA5}">
                      <a16:colId xmlns:a16="http://schemas.microsoft.com/office/drawing/2014/main" val="113829034"/>
                    </a:ext>
                  </a:extLst>
                </a:gridCol>
                <a:gridCol w="1370516">
                  <a:extLst>
                    <a:ext uri="{9D8B030D-6E8A-4147-A177-3AD203B41FA5}">
                      <a16:colId xmlns:a16="http://schemas.microsoft.com/office/drawing/2014/main" val="346082892"/>
                    </a:ext>
                  </a:extLst>
                </a:gridCol>
              </a:tblGrid>
              <a:tr h="578646">
                <a:tc>
                  <a:txBody>
                    <a:bodyPr/>
                    <a:lstStyle/>
                    <a:p>
                      <a:pPr algn="ctr"/>
                      <a:r>
                        <a:rPr lang="en-GB" sz="1000" b="1" dirty="0"/>
                        <a:t>Year 10 Module 1</a:t>
                      </a:r>
                    </a:p>
                    <a:p>
                      <a:pPr algn="l"/>
                      <a:r>
                        <a:rPr lang="en-GB" sz="1000" b="1" dirty="0"/>
                        <a:t>Component 1:</a:t>
                      </a:r>
                    </a:p>
                    <a:p>
                      <a:pPr algn="l"/>
                      <a:r>
                        <a:rPr lang="en-GB" sz="1000" dirty="0"/>
                        <a:t>Exploring Engineering Sectors and Design Applications</a:t>
                      </a:r>
                      <a:endParaRPr lang="en-GB" sz="1000" b="1" dirty="0"/>
                    </a:p>
                  </a:txBody>
                  <a:tcPr/>
                </a:tc>
                <a:tc>
                  <a:txBody>
                    <a:bodyPr/>
                    <a:lstStyle/>
                    <a:p>
                      <a:pPr algn="ctr"/>
                      <a:r>
                        <a:rPr lang="en-GB" sz="1000" b="1" dirty="0"/>
                        <a:t>Year 10 Module 2</a:t>
                      </a:r>
                    </a:p>
                    <a:p>
                      <a:pPr algn="l"/>
                      <a:r>
                        <a:rPr lang="en-GB" sz="1000" b="1" dirty="0"/>
                        <a:t>Component 2:</a:t>
                      </a:r>
                    </a:p>
                    <a:p>
                      <a:pPr algn="l"/>
                      <a:r>
                        <a:rPr lang="en-GB" sz="1000" dirty="0"/>
                        <a:t>Investigating an Engineering Project</a:t>
                      </a:r>
                      <a:endParaRPr lang="en-GB" sz="1000" b="1" dirty="0"/>
                    </a:p>
                  </a:txBody>
                  <a:tcPr/>
                </a:tc>
                <a:tc>
                  <a:txBody>
                    <a:bodyPr/>
                    <a:lstStyle/>
                    <a:p>
                      <a:pPr algn="ctr"/>
                      <a:r>
                        <a:rPr lang="en-GB" sz="1000" b="1" dirty="0"/>
                        <a:t>Year 10 Module 3</a:t>
                      </a:r>
                    </a:p>
                    <a:p>
                      <a:pPr algn="l"/>
                      <a:r>
                        <a:rPr lang="en-GB" sz="1000" b="1" dirty="0"/>
                        <a:t>Component 3:</a:t>
                      </a:r>
                    </a:p>
                    <a:p>
                      <a:pPr algn="l"/>
                      <a:r>
                        <a:rPr lang="en-GB" sz="1000" dirty="0"/>
                        <a:t>Responding to an Engineering Brief</a:t>
                      </a:r>
                      <a:endParaRPr lang="en-GB" sz="1000" b="1" dirty="0"/>
                    </a:p>
                  </a:txBody>
                  <a:tcPr/>
                </a:tc>
                <a:extLst>
                  <a:ext uri="{0D108BD9-81ED-4DB2-BD59-A6C34878D82A}">
                    <a16:rowId xmlns:a16="http://schemas.microsoft.com/office/drawing/2014/main" val="736539676"/>
                  </a:ext>
                </a:extLst>
              </a:tr>
            </a:tbl>
          </a:graphicData>
        </a:graphic>
      </p:graphicFrame>
      <p:graphicFrame>
        <p:nvGraphicFramePr>
          <p:cNvPr id="25" name="Table 15">
            <a:extLst>
              <a:ext uri="{FF2B5EF4-FFF2-40B4-BE49-F238E27FC236}">
                <a16:creationId xmlns:a16="http://schemas.microsoft.com/office/drawing/2014/main" id="{95EC935B-B59E-4780-9B1A-CDF22AD6E5B9}"/>
              </a:ext>
            </a:extLst>
          </p:cNvPr>
          <p:cNvGraphicFramePr>
            <a:graphicFrameLocks noGrp="1"/>
          </p:cNvGraphicFramePr>
          <p:nvPr>
            <p:extLst>
              <p:ext uri="{D42A27DB-BD31-4B8C-83A1-F6EECF244321}">
                <p14:modId xmlns:p14="http://schemas.microsoft.com/office/powerpoint/2010/main" val="58905341"/>
              </p:ext>
            </p:extLst>
          </p:nvPr>
        </p:nvGraphicFramePr>
        <p:xfrm>
          <a:off x="221872" y="10304379"/>
          <a:ext cx="6363152" cy="1200532"/>
        </p:xfrm>
        <a:graphic>
          <a:graphicData uri="http://schemas.openxmlformats.org/drawingml/2006/table">
            <a:tbl>
              <a:tblPr firstRow="1" bandRow="1">
                <a:tableStyleId>{7DF18680-E054-41AD-8BC1-D1AEF772440D}</a:tableStyleId>
              </a:tblPr>
              <a:tblGrid>
                <a:gridCol w="3181576">
                  <a:extLst>
                    <a:ext uri="{9D8B030D-6E8A-4147-A177-3AD203B41FA5}">
                      <a16:colId xmlns:a16="http://schemas.microsoft.com/office/drawing/2014/main" val="1076600464"/>
                    </a:ext>
                  </a:extLst>
                </a:gridCol>
                <a:gridCol w="3181576">
                  <a:extLst>
                    <a:ext uri="{9D8B030D-6E8A-4147-A177-3AD203B41FA5}">
                      <a16:colId xmlns:a16="http://schemas.microsoft.com/office/drawing/2014/main" val="1648165619"/>
                    </a:ext>
                  </a:extLst>
                </a:gridCol>
              </a:tblGrid>
              <a:tr h="0">
                <a:tc>
                  <a:txBody>
                    <a:bodyPr/>
                    <a:lstStyle/>
                    <a:p>
                      <a:pPr algn="ctr"/>
                      <a:r>
                        <a:rPr lang="en-GB" dirty="0"/>
                        <a:t>Year 10</a:t>
                      </a:r>
                      <a:endParaRPr lang="en-GB" dirty="0">
                        <a:solidFill>
                          <a:schemeClr val="tx1"/>
                        </a:solidFill>
                      </a:endParaRPr>
                    </a:p>
                  </a:txBody>
                  <a:tcPr/>
                </a:tc>
                <a:tc>
                  <a:txBody>
                    <a:bodyPr/>
                    <a:lstStyle/>
                    <a:p>
                      <a:pPr algn="ctr"/>
                      <a:r>
                        <a:rPr lang="en-GB" dirty="0"/>
                        <a:t>Year 11</a:t>
                      </a:r>
                      <a:endParaRPr lang="en-GB" dirty="0">
                        <a:solidFill>
                          <a:schemeClr val="tx1"/>
                        </a:solidFill>
                      </a:endParaRPr>
                    </a:p>
                  </a:txBody>
                  <a:tcPr/>
                </a:tc>
                <a:extLst>
                  <a:ext uri="{0D108BD9-81ED-4DB2-BD59-A6C34878D82A}">
                    <a16:rowId xmlns:a16="http://schemas.microsoft.com/office/drawing/2014/main" val="3958478833"/>
                  </a:ext>
                </a:extLst>
              </a:tr>
              <a:tr h="370840">
                <a:tc gridSpan="2">
                  <a:txBody>
                    <a:bodyPr/>
                    <a:lstStyle/>
                    <a:p>
                      <a:pPr algn="l"/>
                      <a:r>
                        <a:rPr lang="en-GB" dirty="0"/>
                        <a:t>Exam Board website: </a:t>
                      </a:r>
                    </a:p>
                    <a:p>
                      <a:pPr algn="l"/>
                      <a:r>
                        <a:rPr lang="en-GB" dirty="0">
                          <a:hlinkClick r:id="rId3"/>
                        </a:rPr>
                        <a:t>https://qualifications.pearson.com/en/qualifications/btec-tech-awards/engineering.html</a:t>
                      </a:r>
                      <a:r>
                        <a:rPr lang="en-GB" dirty="0"/>
                        <a:t> </a:t>
                      </a:r>
                      <a:endParaRPr lang="en-GB" b="1" dirty="0">
                        <a:solidFill>
                          <a:schemeClr val="tx1"/>
                        </a:solidFill>
                      </a:endParaRPr>
                    </a:p>
                  </a:txBody>
                  <a:tcPr/>
                </a:tc>
                <a:tc hMerge="1">
                  <a:txBody>
                    <a:bodyPr/>
                    <a:lstStyle/>
                    <a:p>
                      <a:pPr algn="ctr"/>
                      <a:endParaRPr lang="en-GB" dirty="0">
                        <a:solidFill>
                          <a:schemeClr val="tx1"/>
                        </a:solidFill>
                      </a:endParaRPr>
                    </a:p>
                  </a:txBody>
                  <a:tcPr/>
                </a:tc>
                <a:extLst>
                  <a:ext uri="{0D108BD9-81ED-4DB2-BD59-A6C34878D82A}">
                    <a16:rowId xmlns:a16="http://schemas.microsoft.com/office/drawing/2014/main" val="1640484848"/>
                  </a:ext>
                </a:extLst>
              </a:tr>
              <a:tr h="0">
                <a:tc>
                  <a:txBody>
                    <a:bodyPr/>
                    <a:lstStyle/>
                    <a:p>
                      <a:pPr fontAlgn="base"/>
                      <a:r>
                        <a:rPr lang="en-GB" sz="1013" kern="1200" dirty="0">
                          <a:effectLst/>
                          <a:hlinkClick r:id="rId4"/>
                        </a:rPr>
                        <a:t>https://www.stem.org.uk/design-technology</a:t>
                      </a:r>
                      <a:br>
                        <a:rPr lang="en-GB" sz="1013" kern="1200" dirty="0">
                          <a:effectLst/>
                        </a:rPr>
                      </a:br>
                      <a:r>
                        <a:rPr lang="en-GB" sz="1013" kern="1200" dirty="0">
                          <a:effectLst/>
                          <a:hlinkClick r:id="rId5"/>
                        </a:rPr>
                        <a:t>https://www.data.org.uk/news/</a:t>
                      </a:r>
                      <a:br>
                        <a:rPr lang="en-GB" sz="1013" kern="1200" dirty="0">
                          <a:effectLst/>
                        </a:rPr>
                      </a:br>
                      <a:r>
                        <a:rPr lang="en-GB" sz="1013" kern="1200" dirty="0">
                          <a:effectLst/>
                          <a:hlinkClick r:id="rId6"/>
                        </a:rPr>
                        <a:t>https://www.vam.ac.uk/</a:t>
                      </a:r>
                      <a:endParaRPr lang="en-GB" sz="1013" b="0" i="0" kern="1200" dirty="0">
                        <a:solidFill>
                          <a:schemeClr val="dk1"/>
                        </a:solidFill>
                        <a:effectLst/>
                        <a:latin typeface="+mn-lt"/>
                        <a:ea typeface="+mn-ea"/>
                        <a:cs typeface="+mn-cs"/>
                      </a:endParaRPr>
                    </a:p>
                  </a:txBody>
                  <a:tcPr/>
                </a:tc>
                <a:tc>
                  <a:txBody>
                    <a:bodyPr/>
                    <a:lstStyle/>
                    <a:p>
                      <a:pPr lvl="0">
                        <a:buNone/>
                      </a:pPr>
                      <a:r>
                        <a:rPr lang="en-GB" sz="1000" dirty="0">
                          <a:hlinkClick r:id="rId7"/>
                        </a:rPr>
                        <a:t>https://www.jamesdysonfoundation.co.uk/</a:t>
                      </a:r>
                      <a:r>
                        <a:rPr lang="en-GB" sz="1000" dirty="0"/>
                        <a:t> </a:t>
                      </a:r>
                    </a:p>
                    <a:p>
                      <a:pPr marL="0" marR="0" lvl="0" indent="0" algn="l" defTabSz="514350" rtl="0" eaLnBrk="1" fontAlgn="auto" latinLnBrk="0" hangingPunct="1">
                        <a:lnSpc>
                          <a:spcPct val="100000"/>
                        </a:lnSpc>
                        <a:spcBef>
                          <a:spcPts val="0"/>
                        </a:spcBef>
                        <a:spcAft>
                          <a:spcPts val="0"/>
                        </a:spcAft>
                        <a:buClrTx/>
                        <a:buSzTx/>
                        <a:buFontTx/>
                        <a:buNone/>
                        <a:tabLst/>
                        <a:defRPr/>
                      </a:pPr>
                      <a:r>
                        <a:rPr lang="en-GB" sz="1000" dirty="0">
                          <a:hlinkClick r:id="rId8"/>
                        </a:rPr>
                        <a:t>https://www.instructables.com/</a:t>
                      </a:r>
                      <a:r>
                        <a:rPr lang="en-GB" sz="1000" dirty="0"/>
                        <a:t> </a:t>
                      </a:r>
                    </a:p>
                    <a:p>
                      <a:pPr lvl="0">
                        <a:buNone/>
                      </a:pPr>
                      <a:r>
                        <a:rPr lang="en-GB" sz="1000" dirty="0">
                          <a:hlinkClick r:id="rId9"/>
                        </a:rPr>
                        <a:t>https://www.theiet.org/about/</a:t>
                      </a:r>
                      <a:r>
                        <a:rPr lang="en-GB" sz="1000" dirty="0"/>
                        <a:t> </a:t>
                      </a:r>
                    </a:p>
                  </a:txBody>
                  <a:tcPr/>
                </a:tc>
                <a:extLst>
                  <a:ext uri="{0D108BD9-81ED-4DB2-BD59-A6C34878D82A}">
                    <a16:rowId xmlns:a16="http://schemas.microsoft.com/office/drawing/2014/main" val="3081512687"/>
                  </a:ext>
                </a:extLst>
              </a:tr>
            </a:tbl>
          </a:graphicData>
        </a:graphic>
      </p:graphicFrame>
      <p:sp>
        <p:nvSpPr>
          <p:cNvPr id="2" name="TextBox 1">
            <a:extLst>
              <a:ext uri="{FF2B5EF4-FFF2-40B4-BE49-F238E27FC236}">
                <a16:creationId xmlns:a16="http://schemas.microsoft.com/office/drawing/2014/main" id="{C8B71EFA-BCE7-4B47-A078-58C4040390B4}"/>
              </a:ext>
            </a:extLst>
          </p:cNvPr>
          <p:cNvSpPr txBox="1"/>
          <p:nvPr/>
        </p:nvSpPr>
        <p:spPr>
          <a:xfrm>
            <a:off x="202479" y="11504911"/>
            <a:ext cx="6363152" cy="815608"/>
          </a:xfrm>
          <a:prstGeom prst="rect">
            <a:avLst/>
          </a:prstGeom>
          <a:noFill/>
        </p:spPr>
        <p:txBody>
          <a:bodyPr wrap="square" rtlCol="0">
            <a:spAutoFit/>
          </a:bodyPr>
          <a:lstStyle/>
          <a:p>
            <a:r>
              <a:rPr lang="en-GB" sz="1350" b="1" dirty="0"/>
              <a:t>The National Curriculum Page for this subject is: </a:t>
            </a:r>
            <a:r>
              <a:rPr lang="en-GB" sz="1000" b="1" dirty="0">
                <a:hlinkClick r:id="rId10"/>
              </a:rPr>
              <a:t>https://assets.publishing.service.gov.uk/government/uploads/system/uploads/attachment_data/file/239089/SECONDARY_national_curriculum_-_Design_and_technology.pdf</a:t>
            </a:r>
            <a:endParaRPr lang="en-GB" sz="1000" b="1" dirty="0"/>
          </a:p>
          <a:p>
            <a:endParaRPr lang="en-GB" sz="1350" b="1" dirty="0"/>
          </a:p>
        </p:txBody>
      </p:sp>
    </p:spTree>
    <p:extLst>
      <p:ext uri="{BB962C8B-B14F-4D97-AF65-F5344CB8AC3E}">
        <p14:creationId xmlns:p14="http://schemas.microsoft.com/office/powerpoint/2010/main" val="12127637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602</Words>
  <Application>Microsoft Office PowerPoint</Application>
  <PresentationFormat>Widescreen</PresentationFormat>
  <Paragraphs>55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Arial,Sans-Serif</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Fairlamb</dc:creator>
  <cp:lastModifiedBy>Victoria Woodhouse</cp:lastModifiedBy>
  <cp:revision>232</cp:revision>
  <dcterms:created xsi:type="dcterms:W3CDTF">2021-09-04T14:32:44Z</dcterms:created>
  <dcterms:modified xsi:type="dcterms:W3CDTF">2021-11-16T14:55:16Z</dcterms:modified>
</cp:coreProperties>
</file>