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4"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3"/>
  </p:normalViewPr>
  <p:slideViewPr>
    <p:cSldViewPr snapToGrid="0" snapToObjects="1">
      <p:cViewPr varScale="1">
        <p:scale>
          <a:sx n="86" d="100"/>
          <a:sy n="86" d="100"/>
        </p:scale>
        <p:origin x="300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0495CC-DB82-4D4A-A687-2813FD76BAD8}" type="datetimeFigureOut">
              <a:rPr lang="en-US" smtClean="0"/>
              <a:t>5/28/20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1058545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0495CC-DB82-4D4A-A687-2813FD76BAD8}" type="datetimeFigureOut">
              <a:rPr lang="en-US" smtClean="0"/>
              <a:t>5/28/20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183295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0495CC-DB82-4D4A-A687-2813FD76BAD8}" type="datetimeFigureOut">
              <a:rPr lang="en-US" smtClean="0"/>
              <a:t>5/28/20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36129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0495CC-DB82-4D4A-A687-2813FD76BAD8}" type="datetimeFigureOut">
              <a:rPr lang="en-US" smtClean="0"/>
              <a:t>5/28/20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91230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0495CC-DB82-4D4A-A687-2813FD76BAD8}" type="datetimeFigureOut">
              <a:rPr lang="en-US" smtClean="0"/>
              <a:t>5/28/20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283874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0495CC-DB82-4D4A-A687-2813FD76BAD8}" type="datetimeFigureOut">
              <a:rPr lang="en-US" smtClean="0"/>
              <a:t>5/28/20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48344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0495CC-DB82-4D4A-A687-2813FD76BAD8}" type="datetimeFigureOut">
              <a:rPr lang="en-US" smtClean="0"/>
              <a:t>5/28/20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166155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0495CC-DB82-4D4A-A687-2813FD76BAD8}" type="datetimeFigureOut">
              <a:rPr lang="en-US" smtClean="0"/>
              <a:t>5/28/20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337825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495CC-DB82-4D4A-A687-2813FD76BAD8}" type="datetimeFigureOut">
              <a:rPr lang="en-US" smtClean="0"/>
              <a:t>5/28/20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1907586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80495CC-DB82-4D4A-A687-2813FD76BAD8}" type="datetimeFigureOut">
              <a:rPr lang="en-US" smtClean="0"/>
              <a:t>5/28/20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3760022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480495CC-DB82-4D4A-A687-2813FD76BAD8}" type="datetimeFigureOut">
              <a:rPr lang="en-US" smtClean="0"/>
              <a:t>5/28/20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E06AE-C36E-DB45-AA8C-3C7BACA6A173}" type="slidenum">
              <a:rPr lang="en-US" smtClean="0"/>
              <a:t>‹#›</a:t>
            </a:fld>
            <a:endParaRPr lang="en-US"/>
          </a:p>
        </p:txBody>
      </p:sp>
    </p:spTree>
    <p:extLst>
      <p:ext uri="{BB962C8B-B14F-4D97-AF65-F5344CB8AC3E}">
        <p14:creationId xmlns:p14="http://schemas.microsoft.com/office/powerpoint/2010/main" val="94613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80495CC-DB82-4D4A-A687-2813FD76BAD8}" type="datetimeFigureOut">
              <a:rPr lang="en-US" smtClean="0"/>
              <a:t>5/28/20</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ADE06AE-C36E-DB45-AA8C-3C7BACA6A173}" type="slidenum">
              <a:rPr lang="en-US" smtClean="0"/>
              <a:t>‹#›</a:t>
            </a:fld>
            <a:endParaRPr lang="en-US"/>
          </a:p>
        </p:txBody>
      </p:sp>
    </p:spTree>
    <p:extLst>
      <p:ext uri="{BB962C8B-B14F-4D97-AF65-F5344CB8AC3E}">
        <p14:creationId xmlns:p14="http://schemas.microsoft.com/office/powerpoint/2010/main" val="2076496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stjosephs.uk.net/wp-content/uploads/2020/03/Useful-Contacts-March-2020-final-1.pdf" TargetMode="External"/><Relationship Id="rId7" Type="http://schemas.openxmlformats.org/officeDocument/2006/relationships/hyperlink" Target="https://www.gov.uk/guidance/help-secondary-school-children-continue-their-education-during-coronavirus-covid-19" TargetMode="External"/><Relationship Id="rId2" Type="http://schemas.openxmlformats.org/officeDocument/2006/relationships/hyperlink" Target="https://educationendowmentfoundation.org.uk/public/files/Publications/Covid-19_Resources/Resources_for_parents/Supporting_home_learning_routines_-_Planning_the_day.pdf" TargetMode="External"/><Relationship Id="rId1" Type="http://schemas.openxmlformats.org/officeDocument/2006/relationships/slideLayout" Target="../slideLayouts/slideLayout6.xml"/><Relationship Id="rId6" Type="http://schemas.openxmlformats.org/officeDocument/2006/relationships/image" Target="../media/image1.tiff"/><Relationship Id="rId5" Type="http://schemas.openxmlformats.org/officeDocument/2006/relationships/hyperlink" Target="mailto:support@stjosephs.uk.net" TargetMode="External"/><Relationship Id="rId4" Type="http://schemas.openxmlformats.org/officeDocument/2006/relationships/hyperlink" Target="mailto:homestudyhelp@stjosephs.uk.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DAE22C-488B-40B9-8D1D-ADB338B5F2FE}"/>
              </a:ext>
            </a:extLst>
          </p:cNvPr>
          <p:cNvSpPr/>
          <p:nvPr/>
        </p:nvSpPr>
        <p:spPr>
          <a:xfrm>
            <a:off x="4633237" y="2308370"/>
            <a:ext cx="2134627" cy="4197246"/>
          </a:xfrm>
          <a:prstGeom prst="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Roles that you may be experiencing:</a:t>
            </a:r>
          </a:p>
          <a:p>
            <a:pPr algn="ctr"/>
            <a:endParaRPr lang="en-GB" sz="900" dirty="0">
              <a:solidFill>
                <a:schemeClr val="tx1"/>
              </a:solidFill>
            </a:endParaRPr>
          </a:p>
          <a:p>
            <a:pPr marL="171475" indent="-171475">
              <a:buFont typeface="Arial" panose="020B0604020202020204" pitchFamily="34" charset="0"/>
              <a:buChar char="•"/>
            </a:pPr>
            <a:r>
              <a:rPr lang="en-GB" sz="1200" b="1" dirty="0">
                <a:solidFill>
                  <a:schemeClr val="tx1"/>
                </a:solidFill>
              </a:rPr>
              <a:t>Conversational roles</a:t>
            </a:r>
            <a:r>
              <a:rPr lang="en-GB" sz="1200" dirty="0">
                <a:solidFill>
                  <a:schemeClr val="tx1"/>
                </a:solidFill>
              </a:rPr>
              <a:t>: questioning, prompting, support for enquiry and understanding</a:t>
            </a:r>
          </a:p>
          <a:p>
            <a:pPr marL="171475" indent="-171475">
              <a:buFont typeface="Arial" panose="020B0604020202020204" pitchFamily="34" charset="0"/>
              <a:buChar char="•"/>
            </a:pPr>
            <a:r>
              <a:rPr lang="en-GB" sz="1200" b="1" dirty="0">
                <a:solidFill>
                  <a:schemeClr val="tx1"/>
                </a:solidFill>
              </a:rPr>
              <a:t>Encouraging engagement</a:t>
            </a:r>
            <a:r>
              <a:rPr lang="en-GB" sz="1200" dirty="0">
                <a:solidFill>
                  <a:schemeClr val="tx1"/>
                </a:solidFill>
              </a:rPr>
              <a:t>: helping to goal set, organise their workload/how time is spent, encouraging your child to start the work, encouraging your child to persist with the work, creating a home learning environment, encouraging wellbeing breaks</a:t>
            </a:r>
          </a:p>
          <a:p>
            <a:pPr marL="171475" indent="-171475">
              <a:buFont typeface="Arial" panose="020B0604020202020204" pitchFamily="34" charset="0"/>
              <a:buChar char="•"/>
            </a:pPr>
            <a:r>
              <a:rPr lang="en-GB" sz="1200" b="1" dirty="0">
                <a:solidFill>
                  <a:schemeClr val="tx1"/>
                </a:solidFill>
              </a:rPr>
              <a:t>Supporting with accessing</a:t>
            </a:r>
            <a:r>
              <a:rPr lang="en-GB" sz="1200" dirty="0">
                <a:solidFill>
                  <a:schemeClr val="tx1"/>
                </a:solidFill>
              </a:rPr>
              <a:t>: interpreting instructions, correcting mistakes, supporting with log ins, helping them to locate resources </a:t>
            </a:r>
          </a:p>
        </p:txBody>
      </p:sp>
      <p:sp>
        <p:nvSpPr>
          <p:cNvPr id="16" name="TextBox 15">
            <a:extLst>
              <a:ext uri="{FF2B5EF4-FFF2-40B4-BE49-F238E27FC236}">
                <a16:creationId xmlns:a16="http://schemas.microsoft.com/office/drawing/2014/main" id="{743887EC-C12C-4BF4-9E5A-15E6DC617E9E}"/>
              </a:ext>
            </a:extLst>
          </p:cNvPr>
          <p:cNvSpPr txBox="1"/>
          <p:nvPr/>
        </p:nvSpPr>
        <p:spPr>
          <a:xfrm>
            <a:off x="120308" y="6642909"/>
            <a:ext cx="6617383" cy="3046988"/>
          </a:xfrm>
          <a:prstGeom prst="rect">
            <a:avLst/>
          </a:prstGeom>
          <a:noFill/>
          <a:ln>
            <a:solidFill>
              <a:schemeClr val="accent1"/>
            </a:solidFill>
          </a:ln>
        </p:spPr>
        <p:txBody>
          <a:bodyPr wrap="square" rtlCol="0">
            <a:spAutoFit/>
          </a:bodyPr>
          <a:lstStyle/>
          <a:p>
            <a:pPr algn="ctr"/>
            <a:r>
              <a:rPr lang="en-GB" sz="2400" b="1" dirty="0">
                <a:solidFill>
                  <a:srgbClr val="0070C0"/>
                </a:solidFill>
              </a:rPr>
              <a:t>Well-Being</a:t>
            </a:r>
          </a:p>
          <a:p>
            <a:r>
              <a:rPr lang="en-GB" sz="1200" dirty="0"/>
              <a:t>Each day there are well-being activities uploaded to Google Classroom.</a:t>
            </a:r>
          </a:p>
          <a:p>
            <a:endParaRPr lang="en-GB" sz="800" dirty="0"/>
          </a:p>
          <a:p>
            <a:r>
              <a:rPr lang="en-GB" sz="1200" dirty="0"/>
              <a:t>Additionally, each week, children can take part in different activities and </a:t>
            </a:r>
          </a:p>
          <a:p>
            <a:r>
              <a:rPr lang="en-GB" sz="1200" dirty="0"/>
              <a:t>challenges to help support their wellbeing.  These include:</a:t>
            </a:r>
          </a:p>
          <a:p>
            <a:pPr marL="171475" indent="-171475">
              <a:buFont typeface="Wingdings" panose="05000000000000000000" pitchFamily="2" charset="2"/>
              <a:buChar char="q"/>
            </a:pPr>
            <a:r>
              <a:rPr lang="en-GB" sz="1200" dirty="0"/>
              <a:t>#stjosephs20 Challenges</a:t>
            </a:r>
          </a:p>
          <a:p>
            <a:pPr marL="171475" indent="-171475">
              <a:buFont typeface="Wingdings" panose="05000000000000000000" pitchFamily="2" charset="2"/>
              <a:buChar char="q"/>
            </a:pPr>
            <a:r>
              <a:rPr lang="en-GB" sz="1200" dirty="0"/>
              <a:t>Departmental challenges</a:t>
            </a:r>
          </a:p>
          <a:p>
            <a:pPr marL="171475" indent="-171475">
              <a:buFont typeface="Wingdings" panose="05000000000000000000" pitchFamily="2" charset="2"/>
              <a:buChar char="q"/>
            </a:pPr>
            <a:r>
              <a:rPr lang="en-GB" sz="1200" dirty="0"/>
              <a:t>St Joseph’s Journal</a:t>
            </a:r>
          </a:p>
          <a:p>
            <a:endParaRPr lang="en-GB" sz="800" dirty="0"/>
          </a:p>
          <a:p>
            <a:r>
              <a:rPr lang="en-GB" sz="1200" dirty="0"/>
              <a:t>We encourage students to get involved in these activities and to take regular breaks where they take the time to refresh themselves.</a:t>
            </a:r>
          </a:p>
          <a:p>
            <a:endParaRPr lang="en-GB" sz="800" dirty="0"/>
          </a:p>
          <a:p>
            <a:r>
              <a:rPr lang="en-GB" sz="1200" dirty="0"/>
              <a:t>We recommend helping your child to set a routine and set goals for their day.  The EEF have produced a home learning routine planner that you can download here: </a:t>
            </a:r>
            <a:r>
              <a:rPr lang="en-GB" sz="1200" dirty="0">
                <a:hlinkClick r:id="rId2"/>
              </a:rPr>
              <a:t>EEF Home Learning Routine Planner</a:t>
            </a:r>
            <a:r>
              <a:rPr lang="en-GB" sz="1200" dirty="0"/>
              <a:t> </a:t>
            </a:r>
          </a:p>
          <a:p>
            <a:endParaRPr lang="en-GB" sz="800" dirty="0"/>
          </a:p>
          <a:p>
            <a:r>
              <a:rPr lang="en-GB" sz="1200" dirty="0"/>
              <a:t>Our useful contacts sheet has information about well-being and mental health support: </a:t>
            </a:r>
            <a:r>
              <a:rPr lang="en-GB" sz="1200" dirty="0">
                <a:hlinkClick r:id="rId3"/>
              </a:rPr>
              <a:t>Useful Contacts</a:t>
            </a:r>
            <a:endParaRPr lang="en-GB" sz="1200" dirty="0"/>
          </a:p>
        </p:txBody>
      </p:sp>
      <p:sp>
        <p:nvSpPr>
          <p:cNvPr id="17" name="Rectangle 16">
            <a:extLst>
              <a:ext uri="{FF2B5EF4-FFF2-40B4-BE49-F238E27FC236}">
                <a16:creationId xmlns:a16="http://schemas.microsoft.com/office/drawing/2014/main" id="{D26F7D2F-1D87-4398-BD85-A47A19C0128C}"/>
              </a:ext>
            </a:extLst>
          </p:cNvPr>
          <p:cNvSpPr/>
          <p:nvPr/>
        </p:nvSpPr>
        <p:spPr>
          <a:xfrm>
            <a:off x="120309" y="1023540"/>
            <a:ext cx="4432886" cy="5544531"/>
          </a:xfrm>
          <a:prstGeom prst="rect">
            <a:avLst/>
          </a:prstGeom>
          <a:ln>
            <a:solidFill>
              <a:schemeClr val="accent1"/>
            </a:solidFill>
          </a:ln>
        </p:spPr>
        <p:txBody>
          <a:bodyPr wrap="square">
            <a:spAutoFit/>
          </a:bodyPr>
          <a:lstStyle/>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Thank you very much for your support so far in encouraging your child to engage with their learning at home.  </a:t>
            </a:r>
          </a:p>
          <a:p>
            <a:pPr>
              <a:lnSpc>
                <a:spcPct val="107000"/>
              </a:lnSpc>
              <a:spcAft>
                <a:spcPts val="800"/>
              </a:spcAft>
            </a:pPr>
            <a:r>
              <a:rPr lang="en-GB" sz="1200" dirty="0"/>
              <a:t>The ethos behind our online learning is that the systems that we put into place during the school closure ensure that all members of our school community feel supported throughout and beyond the period of closure, so that staff and students return to school mentally and physically healthy. </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As you know, each subject sets tasks each week for your child to complete.  This half term, the home study tasks will focus on revisiting and retrieving prior content from this year in order to </a:t>
            </a: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consolidate existing knowledge and skills so that learning is not lost.  </a:t>
            </a:r>
          </a:p>
          <a:p>
            <a:pPr>
              <a:lnSpc>
                <a:spcPct val="107000"/>
              </a:lnSpc>
              <a:spcAft>
                <a:spcPts val="800"/>
              </a:spcAft>
            </a:pP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We understand that you may be experiencing a variety of roles when supporting your child and it is our intention to work in partnership with you to ensure that your child is supported with their learning.</a:t>
            </a:r>
          </a:p>
          <a:p>
            <a:pPr>
              <a:lnSpc>
                <a:spcPct val="107000"/>
              </a:lnSpc>
              <a:spcAft>
                <a:spcPts val="800"/>
              </a:spcAft>
            </a:pPr>
            <a:r>
              <a:rPr lang="en-GB" sz="12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Where to go for help with home learning:</a:t>
            </a:r>
          </a:p>
          <a:p>
            <a:pPr>
              <a:lnSpc>
                <a:spcPct val="107000"/>
              </a:lnSpc>
              <a:spcAft>
                <a:spcPts val="800"/>
              </a:spcAft>
            </a:pP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Students can contact their subject teachers via Google Classroom – there is a message function which allows two-way communication between the student and the teacher.</a:t>
            </a:r>
          </a:p>
          <a:p>
            <a:pPr>
              <a:lnSpc>
                <a:spcPct val="107000"/>
              </a:lnSpc>
              <a:spcAft>
                <a:spcPts val="800"/>
              </a:spcAft>
            </a:pP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Our Home Study Help email address is also available for parents to use to contact school with any home study queries: </a:t>
            </a: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4"/>
              </a:rPr>
              <a:t>homestudyhelp@stjosephs.uk.net</a:t>
            </a:r>
            <a:endPar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Our students often forget their passwords!  Should this happen, please email </a:t>
            </a: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5"/>
              </a:rPr>
              <a:t>support@stjosephs.uk.net</a:t>
            </a:r>
            <a:r>
              <a:rPr lang="en-GB"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to ask for a password reset.</a:t>
            </a:r>
          </a:p>
        </p:txBody>
      </p:sp>
      <p:sp>
        <p:nvSpPr>
          <p:cNvPr id="2" name="Rectangle 1">
            <a:extLst>
              <a:ext uri="{FF2B5EF4-FFF2-40B4-BE49-F238E27FC236}">
                <a16:creationId xmlns:a16="http://schemas.microsoft.com/office/drawing/2014/main" id="{286D1591-84E6-9441-85B3-3DF46A064467}"/>
              </a:ext>
            </a:extLst>
          </p:cNvPr>
          <p:cNvSpPr/>
          <p:nvPr/>
        </p:nvSpPr>
        <p:spPr>
          <a:xfrm>
            <a:off x="120308" y="133327"/>
            <a:ext cx="6647556" cy="8249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US" sz="2800" dirty="0"/>
              <a:t>Home Study – A Guide for Parents</a:t>
            </a:r>
          </a:p>
        </p:txBody>
      </p:sp>
      <p:pic>
        <p:nvPicPr>
          <p:cNvPr id="3" name="Picture 2">
            <a:extLst>
              <a:ext uri="{FF2B5EF4-FFF2-40B4-BE49-F238E27FC236}">
                <a16:creationId xmlns:a16="http://schemas.microsoft.com/office/drawing/2014/main" id="{953C54ED-B7C5-7347-9FCB-456F37355BE3}"/>
              </a:ext>
            </a:extLst>
          </p:cNvPr>
          <p:cNvPicPr>
            <a:picLocks noChangeAspect="1"/>
          </p:cNvPicPr>
          <p:nvPr/>
        </p:nvPicPr>
        <p:blipFill>
          <a:blip r:embed="rId6"/>
          <a:stretch>
            <a:fillRect/>
          </a:stretch>
        </p:blipFill>
        <p:spPr>
          <a:xfrm>
            <a:off x="376990" y="216103"/>
            <a:ext cx="752081" cy="704330"/>
          </a:xfrm>
          <a:prstGeom prst="rect">
            <a:avLst/>
          </a:prstGeom>
        </p:spPr>
      </p:pic>
      <p:sp>
        <p:nvSpPr>
          <p:cNvPr id="4" name="Rectangle 3">
            <a:extLst>
              <a:ext uri="{FF2B5EF4-FFF2-40B4-BE49-F238E27FC236}">
                <a16:creationId xmlns:a16="http://schemas.microsoft.com/office/drawing/2014/main" id="{94104EED-104C-9644-B7B4-F0560820C5A2}"/>
              </a:ext>
            </a:extLst>
          </p:cNvPr>
          <p:cNvSpPr/>
          <p:nvPr/>
        </p:nvSpPr>
        <p:spPr>
          <a:xfrm>
            <a:off x="4633238" y="1053521"/>
            <a:ext cx="2104454" cy="11175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rPr>
              <a:t>The DfE have issued new guidance for parents of secondary school children.  It can be found here: </a:t>
            </a:r>
          </a:p>
          <a:p>
            <a:pPr algn="ctr"/>
            <a:r>
              <a:rPr lang="en-GB" sz="1300" dirty="0">
                <a:hlinkClick r:id="rId7"/>
              </a:rPr>
              <a:t>DfE Guidance</a:t>
            </a:r>
            <a:endParaRPr lang="en-US" sz="1300" dirty="0">
              <a:solidFill>
                <a:schemeClr val="tx1"/>
              </a:solidFill>
            </a:endParaRPr>
          </a:p>
        </p:txBody>
      </p:sp>
      <p:pic>
        <p:nvPicPr>
          <p:cNvPr id="13" name="Picture 12" descr="A close up of a sign&#10;&#10;Description automatically generated">
            <a:extLst>
              <a:ext uri="{FF2B5EF4-FFF2-40B4-BE49-F238E27FC236}">
                <a16:creationId xmlns:a16="http://schemas.microsoft.com/office/drawing/2014/main" id="{8358DE41-F168-443C-BDB0-C10C5058363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91726" y="6642909"/>
            <a:ext cx="1645928" cy="1645928"/>
          </a:xfrm>
          <a:prstGeom prst="rect">
            <a:avLst/>
          </a:prstGeom>
        </p:spPr>
      </p:pic>
    </p:spTree>
    <p:extLst>
      <p:ext uri="{BB962C8B-B14F-4D97-AF65-F5344CB8AC3E}">
        <p14:creationId xmlns:p14="http://schemas.microsoft.com/office/powerpoint/2010/main" val="361591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E1E0082-583F-FF46-BBEF-1C7B71B352C7}"/>
              </a:ext>
            </a:extLst>
          </p:cNvPr>
          <p:cNvGraphicFramePr>
            <a:graphicFrameLocks noGrp="1"/>
          </p:cNvGraphicFramePr>
          <p:nvPr>
            <p:extLst>
              <p:ext uri="{D42A27DB-BD31-4B8C-83A1-F6EECF244321}">
                <p14:modId xmlns:p14="http://schemas.microsoft.com/office/powerpoint/2010/main" val="1756925354"/>
              </p:ext>
            </p:extLst>
          </p:nvPr>
        </p:nvGraphicFramePr>
        <p:xfrm>
          <a:off x="246797" y="314793"/>
          <a:ext cx="6341410" cy="9308891"/>
        </p:xfrm>
        <a:graphic>
          <a:graphicData uri="http://schemas.openxmlformats.org/drawingml/2006/table">
            <a:tbl>
              <a:tblPr firstRow="1" bandRow="1">
                <a:tableStyleId>{5C22544A-7EE6-4342-B048-85BDC9FD1C3A}</a:tableStyleId>
              </a:tblPr>
              <a:tblGrid>
                <a:gridCol w="3170705">
                  <a:extLst>
                    <a:ext uri="{9D8B030D-6E8A-4147-A177-3AD203B41FA5}">
                      <a16:colId xmlns:a16="http://schemas.microsoft.com/office/drawing/2014/main" val="2170285410"/>
                    </a:ext>
                  </a:extLst>
                </a:gridCol>
                <a:gridCol w="3170705">
                  <a:extLst>
                    <a:ext uri="{9D8B030D-6E8A-4147-A177-3AD203B41FA5}">
                      <a16:colId xmlns:a16="http://schemas.microsoft.com/office/drawing/2014/main" val="189279026"/>
                    </a:ext>
                  </a:extLst>
                </a:gridCol>
              </a:tblGrid>
              <a:tr h="1861778">
                <a:tc gridSpan="2">
                  <a:txBody>
                    <a:bodyPr/>
                    <a:lstStyle/>
                    <a:p>
                      <a:pPr algn="ctr"/>
                      <a:r>
                        <a:rPr lang="en-US" sz="4000" dirty="0"/>
                        <a:t>Tips for Creating a Learning Environment</a:t>
                      </a:r>
                    </a:p>
                  </a:txBody>
                  <a:tcPr anchor="ctr"/>
                </a:tc>
                <a:tc hMerge="1">
                  <a:txBody>
                    <a:bodyPr/>
                    <a:lstStyle/>
                    <a:p>
                      <a:endParaRPr lang="en-US" dirty="0"/>
                    </a:p>
                  </a:txBody>
                  <a:tcPr/>
                </a:tc>
                <a:extLst>
                  <a:ext uri="{0D108BD9-81ED-4DB2-BD59-A6C34878D82A}">
                    <a16:rowId xmlns:a16="http://schemas.microsoft.com/office/drawing/2014/main" val="2107691643"/>
                  </a:ext>
                </a:extLst>
              </a:tr>
              <a:tr h="1861778">
                <a:tc>
                  <a:txBody>
                    <a:bodyPr/>
                    <a:lstStyle/>
                    <a:p>
                      <a:endParaRPr lang="en-US" dirty="0"/>
                    </a:p>
                  </a:txBody>
                  <a:tcPr/>
                </a:tc>
                <a:tc>
                  <a:txBody>
                    <a:bodyPr/>
                    <a:lstStyle/>
                    <a:p>
                      <a:endParaRPr lang="en-US"/>
                    </a:p>
                  </a:txBody>
                  <a:tcPr/>
                </a:tc>
                <a:extLst>
                  <a:ext uri="{0D108BD9-81ED-4DB2-BD59-A6C34878D82A}">
                    <a16:rowId xmlns:a16="http://schemas.microsoft.com/office/drawing/2014/main" val="2190815225"/>
                  </a:ext>
                </a:extLst>
              </a:tr>
              <a:tr h="1861778">
                <a:tc>
                  <a:txBody>
                    <a:bodyPr/>
                    <a:lstStyle/>
                    <a:p>
                      <a:endParaRPr lang="en-US"/>
                    </a:p>
                  </a:txBody>
                  <a:tcPr/>
                </a:tc>
                <a:tc>
                  <a:txBody>
                    <a:bodyPr/>
                    <a:lstStyle/>
                    <a:p>
                      <a:endParaRPr lang="en-US"/>
                    </a:p>
                  </a:txBody>
                  <a:tcPr/>
                </a:tc>
                <a:extLst>
                  <a:ext uri="{0D108BD9-81ED-4DB2-BD59-A6C34878D82A}">
                    <a16:rowId xmlns:a16="http://schemas.microsoft.com/office/drawing/2014/main" val="1488631266"/>
                  </a:ext>
                </a:extLst>
              </a:tr>
              <a:tr h="3723557">
                <a:tc gridSpan="2">
                  <a:txBody>
                    <a:bodyPr/>
                    <a:lstStyle/>
                    <a:p>
                      <a:endParaRPr lang="en-US" dirty="0"/>
                    </a:p>
                  </a:txBody>
                  <a:tcPr/>
                </a:tc>
                <a:tc hMerge="1">
                  <a:txBody>
                    <a:bodyPr/>
                    <a:lstStyle/>
                    <a:p>
                      <a:endParaRPr lang="en-US"/>
                    </a:p>
                  </a:txBody>
                  <a:tcPr/>
                </a:tc>
                <a:extLst>
                  <a:ext uri="{0D108BD9-81ED-4DB2-BD59-A6C34878D82A}">
                    <a16:rowId xmlns:a16="http://schemas.microsoft.com/office/drawing/2014/main" val="2307010655"/>
                  </a:ext>
                </a:extLst>
              </a:tr>
            </a:tbl>
          </a:graphicData>
        </a:graphic>
      </p:graphicFrame>
      <p:pic>
        <p:nvPicPr>
          <p:cNvPr id="8" name="Picture 8" descr="Related image">
            <a:extLst>
              <a:ext uri="{FF2B5EF4-FFF2-40B4-BE49-F238E27FC236}">
                <a16:creationId xmlns:a16="http://schemas.microsoft.com/office/drawing/2014/main" id="{E7C88D01-D56C-4C53-8EDE-B19CAEEBF2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318" t="18062" r="14643" b="16634"/>
          <a:stretch/>
        </p:blipFill>
        <p:spPr bwMode="auto">
          <a:xfrm>
            <a:off x="1479884" y="2291838"/>
            <a:ext cx="878305" cy="818936"/>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74B4C5F9-4364-1E46-971B-063A54EC9706}"/>
              </a:ext>
            </a:extLst>
          </p:cNvPr>
          <p:cNvSpPr txBox="1"/>
          <p:nvPr/>
        </p:nvSpPr>
        <p:spPr>
          <a:xfrm>
            <a:off x="393715" y="3232918"/>
            <a:ext cx="2992659" cy="738664"/>
          </a:xfrm>
          <a:prstGeom prst="rect">
            <a:avLst/>
          </a:prstGeom>
          <a:noFill/>
        </p:spPr>
        <p:txBody>
          <a:bodyPr wrap="square" rtlCol="0">
            <a:spAutoFit/>
          </a:bodyPr>
          <a:lstStyle/>
          <a:p>
            <a:pPr algn="ctr"/>
            <a:r>
              <a:rPr lang="en-GB" sz="1400" dirty="0">
                <a:solidFill>
                  <a:srgbClr val="00B050"/>
                </a:solidFill>
                <a:latin typeface="Arial Black" panose="020B0A04020102020204" pitchFamily="34" charset="0"/>
              </a:rPr>
              <a:t>Environment</a:t>
            </a:r>
          </a:p>
          <a:p>
            <a:pPr algn="ctr"/>
            <a:r>
              <a:rPr lang="en-GB" sz="1400" dirty="0">
                <a:latin typeface="Arial Black" panose="020B0A04020102020204" pitchFamily="34" charset="0"/>
              </a:rPr>
              <a:t>Create a quiet, comfortable, distraction free area</a:t>
            </a:r>
          </a:p>
        </p:txBody>
      </p:sp>
      <p:pic>
        <p:nvPicPr>
          <p:cNvPr id="10" name="Picture 4" descr="Image result for prepared clip art circle">
            <a:extLst>
              <a:ext uri="{FF2B5EF4-FFF2-40B4-BE49-F238E27FC236}">
                <a16:creationId xmlns:a16="http://schemas.microsoft.com/office/drawing/2014/main" id="{8D663AD0-94C7-4726-9D76-9EF58B1777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8138" y="2272300"/>
            <a:ext cx="878305" cy="87830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789DE1C-3218-49F2-A196-282B18CA4284}"/>
              </a:ext>
            </a:extLst>
          </p:cNvPr>
          <p:cNvSpPr txBox="1"/>
          <p:nvPr/>
        </p:nvSpPr>
        <p:spPr>
          <a:xfrm>
            <a:off x="3624958" y="3235866"/>
            <a:ext cx="2724664" cy="738664"/>
          </a:xfrm>
          <a:prstGeom prst="rect">
            <a:avLst/>
          </a:prstGeom>
          <a:noFill/>
        </p:spPr>
        <p:txBody>
          <a:bodyPr wrap="square" rtlCol="0">
            <a:spAutoFit/>
          </a:bodyPr>
          <a:lstStyle/>
          <a:p>
            <a:pPr algn="ctr"/>
            <a:r>
              <a:rPr lang="en-GB" sz="1400" dirty="0">
                <a:solidFill>
                  <a:srgbClr val="FF66FF"/>
                </a:solidFill>
                <a:latin typeface="Arial Black" panose="020B0A04020102020204" pitchFamily="34" charset="0"/>
              </a:rPr>
              <a:t>Be prepared to learn</a:t>
            </a:r>
          </a:p>
          <a:p>
            <a:pPr algn="ctr"/>
            <a:r>
              <a:rPr lang="en-GB" sz="1400" dirty="0">
                <a:latin typeface="Arial Black" panose="020B0A04020102020204" pitchFamily="34" charset="0"/>
              </a:rPr>
              <a:t>Equipment, resources and refreshments</a:t>
            </a:r>
          </a:p>
        </p:txBody>
      </p:sp>
      <p:pic>
        <p:nvPicPr>
          <p:cNvPr id="13" name="Picture 2" descr="Image result for target clip art circle">
            <a:extLst>
              <a:ext uri="{FF2B5EF4-FFF2-40B4-BE49-F238E27FC236}">
                <a16:creationId xmlns:a16="http://schemas.microsoft.com/office/drawing/2014/main" id="{E0317795-551E-44BC-980A-0E7F286E830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241" t="13042" r="9278" b="10340"/>
          <a:stretch/>
        </p:blipFill>
        <p:spPr bwMode="auto">
          <a:xfrm>
            <a:off x="1479883" y="4149551"/>
            <a:ext cx="878305" cy="84667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AD582237-046B-4E65-A75F-8D5487AEB662}"/>
              </a:ext>
            </a:extLst>
          </p:cNvPr>
          <p:cNvSpPr txBox="1"/>
          <p:nvPr/>
        </p:nvSpPr>
        <p:spPr>
          <a:xfrm>
            <a:off x="195176" y="5102597"/>
            <a:ext cx="3308718" cy="738664"/>
          </a:xfrm>
          <a:prstGeom prst="rect">
            <a:avLst/>
          </a:prstGeom>
          <a:noFill/>
        </p:spPr>
        <p:txBody>
          <a:bodyPr wrap="square" rtlCol="0">
            <a:spAutoFit/>
          </a:bodyPr>
          <a:lstStyle/>
          <a:p>
            <a:pPr algn="ctr"/>
            <a:r>
              <a:rPr lang="en-GB" sz="1400" dirty="0">
                <a:solidFill>
                  <a:srgbClr val="0070C0"/>
                </a:solidFill>
                <a:latin typeface="Arial Black" panose="020B0A04020102020204" pitchFamily="34" charset="0"/>
              </a:rPr>
              <a:t>Set targets </a:t>
            </a:r>
          </a:p>
          <a:p>
            <a:pPr algn="ctr"/>
            <a:r>
              <a:rPr lang="en-GB" sz="1400" dirty="0">
                <a:latin typeface="Arial Black" panose="020B0A04020102020204" pitchFamily="34" charset="0"/>
              </a:rPr>
              <a:t>Give yourself goals to achieve so you know if you’re on track</a:t>
            </a:r>
          </a:p>
        </p:txBody>
      </p:sp>
      <p:pic>
        <p:nvPicPr>
          <p:cNvPr id="15" name="Picture 14" descr="A picture containing drawing&#10;&#10;Description automatically generated">
            <a:extLst>
              <a:ext uri="{FF2B5EF4-FFF2-40B4-BE49-F238E27FC236}">
                <a16:creationId xmlns:a16="http://schemas.microsoft.com/office/drawing/2014/main" id="{F9C5CE21-8E45-453A-A914-4B69D2C742A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50580" y="4104581"/>
            <a:ext cx="827537" cy="1027996"/>
          </a:xfrm>
          <a:prstGeom prst="rect">
            <a:avLst/>
          </a:prstGeom>
        </p:spPr>
      </p:pic>
      <p:sp>
        <p:nvSpPr>
          <p:cNvPr id="18" name="TextBox 17">
            <a:extLst>
              <a:ext uri="{FF2B5EF4-FFF2-40B4-BE49-F238E27FC236}">
                <a16:creationId xmlns:a16="http://schemas.microsoft.com/office/drawing/2014/main" id="{1998B5DD-D6D2-4CE0-B334-09F5B8E2D94D}"/>
              </a:ext>
            </a:extLst>
          </p:cNvPr>
          <p:cNvSpPr txBox="1"/>
          <p:nvPr/>
        </p:nvSpPr>
        <p:spPr>
          <a:xfrm>
            <a:off x="3339969" y="5147553"/>
            <a:ext cx="3308718" cy="738664"/>
          </a:xfrm>
          <a:prstGeom prst="rect">
            <a:avLst/>
          </a:prstGeom>
          <a:noFill/>
        </p:spPr>
        <p:txBody>
          <a:bodyPr wrap="square" rtlCol="0">
            <a:spAutoFit/>
          </a:bodyPr>
          <a:lstStyle/>
          <a:p>
            <a:pPr algn="ctr"/>
            <a:r>
              <a:rPr lang="en-GB" sz="1400" dirty="0">
                <a:solidFill>
                  <a:srgbClr val="9933FF"/>
                </a:solidFill>
                <a:latin typeface="Arial Black" panose="020B0A04020102020204" pitchFamily="34" charset="0"/>
              </a:rPr>
              <a:t>Take breaks</a:t>
            </a:r>
          </a:p>
          <a:p>
            <a:pPr algn="ctr"/>
            <a:r>
              <a:rPr lang="en-GB" sz="1400" dirty="0">
                <a:latin typeface="Arial Black" panose="020B0A04020102020204" pitchFamily="34" charset="0"/>
              </a:rPr>
              <a:t>Set regular break times when you take time to refresh</a:t>
            </a:r>
          </a:p>
        </p:txBody>
      </p:sp>
      <p:sp>
        <p:nvSpPr>
          <p:cNvPr id="17" name="TextBox 16">
            <a:extLst>
              <a:ext uri="{FF2B5EF4-FFF2-40B4-BE49-F238E27FC236}">
                <a16:creationId xmlns:a16="http://schemas.microsoft.com/office/drawing/2014/main" id="{EAC4D1B0-1CC4-4433-9816-BC07F8EF6A84}"/>
              </a:ext>
            </a:extLst>
          </p:cNvPr>
          <p:cNvSpPr txBox="1"/>
          <p:nvPr/>
        </p:nvSpPr>
        <p:spPr>
          <a:xfrm>
            <a:off x="695950" y="9005978"/>
            <a:ext cx="5615888" cy="523220"/>
          </a:xfrm>
          <a:prstGeom prst="rect">
            <a:avLst/>
          </a:prstGeom>
          <a:noFill/>
        </p:spPr>
        <p:txBody>
          <a:bodyPr wrap="square" rtlCol="0">
            <a:spAutoFit/>
          </a:bodyPr>
          <a:lstStyle/>
          <a:p>
            <a:pPr algn="ctr"/>
            <a:r>
              <a:rPr lang="en-GB" sz="1400" dirty="0">
                <a:solidFill>
                  <a:schemeClr val="accent2">
                    <a:lumMod val="75000"/>
                  </a:schemeClr>
                </a:solidFill>
                <a:latin typeface="Arial Black" panose="020B0A04020102020204" pitchFamily="34" charset="0"/>
              </a:rPr>
              <a:t>Learning Timetable</a:t>
            </a:r>
          </a:p>
          <a:p>
            <a:pPr algn="ctr"/>
            <a:r>
              <a:rPr lang="en-GB" sz="1400" dirty="0">
                <a:latin typeface="Arial Black" panose="020B0A04020102020204" pitchFamily="34" charset="0"/>
              </a:rPr>
              <a:t>Create and use a timetable to set goals.</a:t>
            </a:r>
          </a:p>
        </p:txBody>
      </p:sp>
      <p:pic>
        <p:nvPicPr>
          <p:cNvPr id="14" name="Picture 13" descr="A screenshot of a cell phone&#10;&#10;Description automatically generated">
            <a:extLst>
              <a:ext uri="{FF2B5EF4-FFF2-40B4-BE49-F238E27FC236}">
                <a16:creationId xmlns:a16="http://schemas.microsoft.com/office/drawing/2014/main" id="{EEC74022-4C73-4546-918C-1E1E54987C9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1662" y="6139641"/>
            <a:ext cx="4329423" cy="2733521"/>
          </a:xfrm>
          <a:prstGeom prst="rect">
            <a:avLst/>
          </a:prstGeom>
        </p:spPr>
      </p:pic>
    </p:spTree>
    <p:extLst>
      <p:ext uri="{BB962C8B-B14F-4D97-AF65-F5344CB8AC3E}">
        <p14:creationId xmlns:p14="http://schemas.microsoft.com/office/powerpoint/2010/main" val="28316634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538</Words>
  <Application>Microsoft Macintosh PowerPoint</Application>
  <PresentationFormat>A4 Paper (210x297 mm)</PresentationFormat>
  <Paragraphs>41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 and Jon Ritchie</dc:creator>
  <cp:lastModifiedBy>Den and Jon Ritchie</cp:lastModifiedBy>
  <cp:revision>6</cp:revision>
  <dcterms:created xsi:type="dcterms:W3CDTF">2020-05-28T09:25:50Z</dcterms:created>
  <dcterms:modified xsi:type="dcterms:W3CDTF">2020-05-28T10:09:20Z</dcterms:modified>
</cp:coreProperties>
</file>